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4" r:id="rId2"/>
    <p:sldId id="267" r:id="rId3"/>
    <p:sldId id="268" r:id="rId4"/>
    <p:sldId id="273" r:id="rId5"/>
    <p:sldId id="259" r:id="rId6"/>
    <p:sldId id="269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5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6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E9F82-1FB9-4030-B7A1-C50AF4F08314}" type="datetimeFigureOut">
              <a:rPr lang="en-US" smtClean="0"/>
              <a:t>4/19/2017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BBE79-6460-49E8-B1AA-E5D9AF481D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67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FamiliesUSA.org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CECAC9-F51C-4923-8A99-5CB11F4BE9E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516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4914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203200" y="6477000"/>
            <a:ext cx="4165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35A1DA"/>
                </a:solidFill>
              </a:rPr>
              <a:t>FamiliesUSA.org</a:t>
            </a:r>
          </a:p>
        </p:txBody>
      </p:sp>
      <p:pic>
        <p:nvPicPr>
          <p:cNvPr id="11" name="Picture 2" descr="FamiliesUSA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71201" y="6019801"/>
            <a:ext cx="999580" cy="645381"/>
          </a:xfrm>
          <a:prstGeom prst="rect">
            <a:avLst/>
          </a:prstGeom>
          <a:noFill/>
        </p:spPr>
      </p:pic>
      <p:sp>
        <p:nvSpPr>
          <p:cNvPr id="8" name="Right Triangle 7"/>
          <p:cNvSpPr/>
          <p:nvPr userDrawn="1"/>
        </p:nvSpPr>
        <p:spPr>
          <a:xfrm rot="10800000">
            <a:off x="11887200" y="685800"/>
            <a:ext cx="304800" cy="22860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63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67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uccesswithchws.org/mental-health/wp-content/uploads/sites/2/2015/02/chwscommunity.pn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icer-review.org/topic/community-health-worker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:\PUBS\_PUBS NEW\Artwork\Logos\FamilesUSA\NEW LOGO\FUSA_2013LOGO_FINAL_j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0484" y="994012"/>
            <a:ext cx="4800600" cy="1066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852684" y="2909246"/>
            <a:ext cx="80828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</a:rPr>
              <a:t>An Introduction to Community </a:t>
            </a:r>
            <a:r>
              <a:rPr lang="en-US" sz="3600" b="1" smtClean="0">
                <a:solidFill>
                  <a:schemeClr val="bg2">
                    <a:lumMod val="50000"/>
                  </a:schemeClr>
                </a:solidFill>
              </a:rPr>
              <a:t>Health Workers</a:t>
            </a:r>
            <a:endParaRPr lang="en-US" sz="3600" b="1" dirty="0">
              <a:solidFill>
                <a:schemeClr val="bg2">
                  <a:lumMod val="50000"/>
                </a:schemeClr>
              </a:solidFill>
            </a:endParaRPr>
          </a:p>
          <a:p>
            <a:endParaRPr lang="en-US" sz="24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Health Action 2017</a:t>
            </a:r>
          </a:p>
          <a:p>
            <a:pPr algn="ctr"/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Ellen Albritton</a:t>
            </a:r>
          </a:p>
          <a:p>
            <a:pPr algn="ctr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Senior Policy Analyst</a:t>
            </a:r>
          </a:p>
          <a:p>
            <a:pPr algn="ctr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      @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EllenAlbritton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354" y="5866433"/>
            <a:ext cx="517436" cy="45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13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15240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Who are Community Health Workers?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4221" y="2172552"/>
            <a:ext cx="4332752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000" b="1" i="1" dirty="0" err="1" smtClean="0"/>
              <a:t>Promotores</a:t>
            </a:r>
            <a:endParaRPr lang="en-US" sz="2000" b="1" i="1" dirty="0" smtClean="0"/>
          </a:p>
          <a:p>
            <a:pPr algn="ctr">
              <a:lnSpc>
                <a:spcPct val="200000"/>
              </a:lnSpc>
              <a:tabLst>
                <a:tab pos="457200" algn="l"/>
              </a:tabLst>
            </a:pPr>
            <a:r>
              <a:rPr lang="en-US" sz="2000" b="1" dirty="0" smtClean="0"/>
              <a:t>	Lay Health Worker</a:t>
            </a:r>
          </a:p>
          <a:p>
            <a:pPr algn="ctr">
              <a:lnSpc>
                <a:spcPct val="200000"/>
              </a:lnSpc>
            </a:pPr>
            <a:r>
              <a:rPr lang="en-US" sz="2000" b="1" dirty="0" smtClean="0"/>
              <a:t>Peer Educator</a:t>
            </a:r>
          </a:p>
          <a:p>
            <a:pPr algn="ctr">
              <a:lnSpc>
                <a:spcPct val="200000"/>
              </a:lnSpc>
            </a:pPr>
            <a:r>
              <a:rPr lang="en-US" sz="2000" b="1" dirty="0" smtClean="0"/>
              <a:t>Peer Health Advisor</a:t>
            </a:r>
          </a:p>
          <a:p>
            <a:pPr algn="ctr">
              <a:lnSpc>
                <a:spcPct val="200000"/>
              </a:lnSpc>
            </a:pPr>
            <a:r>
              <a:rPr lang="en-US" sz="2000" b="1" dirty="0" smtClean="0"/>
              <a:t>Community </a:t>
            </a:r>
            <a:r>
              <a:rPr lang="en-US" sz="2000" b="1" dirty="0"/>
              <a:t>Health Representative</a:t>
            </a:r>
          </a:p>
          <a:p>
            <a:pPr>
              <a:lnSpc>
                <a:spcPct val="200000"/>
              </a:lnSpc>
            </a:pPr>
            <a:endParaRPr lang="en-US" sz="2000" dirty="0" smtClean="0"/>
          </a:p>
          <a:p>
            <a:pPr>
              <a:lnSpc>
                <a:spcPct val="200000"/>
              </a:lnSpc>
            </a:pPr>
            <a:endParaRPr lang="en-US" sz="2000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76391" y="2136338"/>
            <a:ext cx="35158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2000" b="1" dirty="0"/>
              <a:t>Community Health Aide</a:t>
            </a:r>
          </a:p>
          <a:p>
            <a:pPr algn="ctr">
              <a:lnSpc>
                <a:spcPct val="200000"/>
              </a:lnSpc>
            </a:pPr>
            <a:r>
              <a:rPr lang="en-US" sz="2000" b="1" dirty="0" smtClean="0"/>
              <a:t>Lay Health Advisor</a:t>
            </a:r>
          </a:p>
          <a:p>
            <a:pPr algn="ctr">
              <a:lnSpc>
                <a:spcPct val="200000"/>
              </a:lnSpc>
            </a:pPr>
            <a:r>
              <a:rPr lang="en-US" sz="2000" b="1" dirty="0" smtClean="0"/>
              <a:t>Patient Navigator</a:t>
            </a:r>
          </a:p>
          <a:p>
            <a:pPr algn="ctr">
              <a:lnSpc>
                <a:spcPct val="200000"/>
              </a:lnSpc>
            </a:pPr>
            <a:r>
              <a:rPr lang="en-US" sz="2000" b="1" dirty="0" smtClean="0"/>
              <a:t>Health Educator</a:t>
            </a:r>
          </a:p>
          <a:p>
            <a:pPr algn="ctr">
              <a:lnSpc>
                <a:spcPct val="200000"/>
              </a:lnSpc>
            </a:pPr>
            <a:r>
              <a:rPr lang="en-US" sz="2000" b="1" dirty="0" smtClean="0"/>
              <a:t>Peer Health Worker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4924" y="936009"/>
            <a:ext cx="11404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dirty="0" smtClean="0"/>
              <a:t>Trusted members of their community</a:t>
            </a:r>
            <a:endParaRPr lang="en-US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dirty="0" smtClean="0"/>
              <a:t>Bridge between health care system, social services, and their community</a:t>
            </a:r>
          </a:p>
        </p:txBody>
      </p:sp>
    </p:spTree>
    <p:extLst>
      <p:ext uri="{BB962C8B-B14F-4D97-AF65-F5344CB8AC3E}">
        <p14:creationId xmlns:p14="http://schemas.microsoft.com/office/powerpoint/2010/main" val="132117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15240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What do Community Health Workers do?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4924" y="936009"/>
            <a:ext cx="7979391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4924" y="936009"/>
            <a:ext cx="1155510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 smtClean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</a:t>
            </a:r>
            <a:r>
              <a:rPr lang="en-US" sz="2400" b="1" dirty="0" smtClean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ead health education classes </a:t>
            </a:r>
            <a:r>
              <a:rPr lang="en-US" sz="2400" dirty="0" smtClean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to help people prevent or better manage </a:t>
            </a:r>
            <a:r>
              <a:rPr lang="en-US" sz="2400" dirty="0" smtClean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health conditions</a:t>
            </a:r>
            <a:endParaRPr lang="en-US" sz="2400" dirty="0" smtClean="0"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dirty="0" smtClean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 smtClean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Make home visits </a:t>
            </a:r>
            <a:r>
              <a:rPr lang="en-US" sz="2400" dirty="0" smtClean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to provide more individualized attention or to conduct an environmental assessment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dirty="0" smtClean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 smtClean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Help clients enroll </a:t>
            </a:r>
            <a:r>
              <a:rPr lang="en-US" sz="2400" dirty="0" smtClean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 health insurance and social service programs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400" dirty="0" smtClean="0"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 smtClean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Coordinate care </a:t>
            </a:r>
            <a:r>
              <a:rPr lang="en-US" sz="2400" dirty="0" smtClean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for people with complex health care needs </a:t>
            </a:r>
            <a:endParaRPr lang="en-US" sz="2400" dirty="0" smtClean="0">
              <a:effectLst/>
              <a:latin typeface="Arial" panose="020B060402020202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dirty="0" smtClean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b="1" dirty="0" smtClean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Advocate at the community level</a:t>
            </a:r>
            <a:r>
              <a:rPr lang="en-US" sz="2400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to </a:t>
            </a:r>
            <a:r>
              <a:rPr lang="en-US" sz="2400" dirty="0" smtClean="0">
                <a:effectLst/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improve the quality of housing, or bring needed resources to the community. </a:t>
            </a:r>
            <a:endParaRPr lang="en-US" sz="3600" dirty="0" smtClean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99125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uccesswithchws.org/mental-health/wp-content/uploads/sites/2/2015/02/chwscommunity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5"/>
          <a:stretch/>
        </p:blipFill>
        <p:spPr bwMode="auto">
          <a:xfrm>
            <a:off x="1828801" y="710818"/>
            <a:ext cx="8085220" cy="554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6743" y="6436895"/>
            <a:ext cx="113262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Calibri" panose="020F0502020204030204" pitchFamily="34" charset="0"/>
                <a:hlinkClick r:id="rId3"/>
              </a:rPr>
              <a:t>http://successwithchws.org/mental-health/wp-content/uploads/sites/2/2015/02/chwscommunity.png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5185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85566" y="723746"/>
            <a:ext cx="9025498" cy="5433770"/>
            <a:chOff x="-726529" y="725557"/>
            <a:chExt cx="10190086" cy="6134905"/>
          </a:xfrm>
        </p:grpSpPr>
        <p:sp>
          <p:nvSpPr>
            <p:cNvPr id="3" name="Rectangle 2"/>
            <p:cNvSpPr/>
            <p:nvPr/>
          </p:nvSpPr>
          <p:spPr>
            <a:xfrm>
              <a:off x="7620000" y="5715000"/>
              <a:ext cx="1371600" cy="990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6477000"/>
              <a:ext cx="15240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t="13289"/>
            <a:stretch/>
          </p:blipFill>
          <p:spPr>
            <a:xfrm>
              <a:off x="-726529" y="725557"/>
              <a:ext cx="10190086" cy="6134905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1470811" y="0"/>
            <a:ext cx="9144000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7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Social Determinants of Health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3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152400"/>
            <a:ext cx="9116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CHWs Can Improve Health and Reduce Costs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4924" y="936008"/>
            <a:ext cx="998984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 </a:t>
            </a:r>
            <a:r>
              <a:rPr lang="en-US" sz="2800" b="1" dirty="0"/>
              <a:t>Preventive services: </a:t>
            </a:r>
            <a:r>
              <a:rPr lang="en-US" sz="2800" dirty="0"/>
              <a:t>Increased uptake of mammograms, Pap smears, colonoscopies, and     vaccines </a:t>
            </a:r>
          </a:p>
          <a:p>
            <a:endParaRPr lang="en-US" sz="2800" b="1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 Diabetes: </a:t>
            </a:r>
            <a:r>
              <a:rPr lang="en-US" sz="2800" dirty="0"/>
              <a:t>improved HbA1c levels</a:t>
            </a:r>
          </a:p>
          <a:p>
            <a:endParaRPr lang="en-US" sz="2800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 Asthma: </a:t>
            </a:r>
            <a:r>
              <a:rPr lang="en-US" sz="2800" dirty="0"/>
              <a:t>reduced hospital admissions, less need for urgent care, fewer days with symptoms &amp; fewer activity limitations </a:t>
            </a:r>
          </a:p>
          <a:p>
            <a:endParaRPr lang="en-US" sz="2800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 Cardiovascular disease: </a:t>
            </a:r>
            <a:r>
              <a:rPr lang="en-US" sz="2800" dirty="0"/>
              <a:t>lower blood pressure</a:t>
            </a:r>
          </a:p>
          <a:p>
            <a:endParaRPr lang="en-US" sz="2800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 HIV/AIDS: </a:t>
            </a:r>
            <a:r>
              <a:rPr lang="en-US" sz="2800" dirty="0"/>
              <a:t>More likely to have viral loads “under control”</a:t>
            </a:r>
          </a:p>
        </p:txBody>
      </p:sp>
      <p:sp>
        <p:nvSpPr>
          <p:cNvPr id="2" name="Rectangle 1"/>
          <p:cNvSpPr/>
          <p:nvPr/>
        </p:nvSpPr>
        <p:spPr>
          <a:xfrm>
            <a:off x="1013137" y="6326592"/>
            <a:ext cx="1012708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The Institute for Clinical and Economic Review. (2013). Community Health Workers: A Review of Program Evolution, Evidence on Effectiveness and Value, and Status of Workforce Development in New England. </a:t>
            </a:r>
            <a:r>
              <a:rPr lang="en-US" sz="1050" dirty="0">
                <a:hlinkClick r:id="rId2"/>
              </a:rPr>
              <a:t>https://icer-review.org/topic/community-health-workers/</a:t>
            </a:r>
            <a:r>
              <a:rPr lang="en-US" sz="1050" dirty="0"/>
              <a:t>. </a:t>
            </a:r>
            <a:r>
              <a:rPr lang="en-US" sz="105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948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15240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Funding for Community Health Workers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4924" y="936009"/>
            <a:ext cx="1140498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b="1" dirty="0" smtClean="0"/>
              <a:t>Grants—public &amp; private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b="1" dirty="0" smtClean="0"/>
              <a:t>Operating budgets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b="1" dirty="0" smtClean="0"/>
              <a:t>Medicaid…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b="1" dirty="0" smtClean="0"/>
              <a:t>Abby Charles, Institute for Public Health Innovation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b="1" dirty="0" smtClean="0"/>
              <a:t>Gail Hirsch, MA Department of Public Health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b="1" dirty="0" smtClean="0"/>
              <a:t>Charlie Alfero, Southwest Center for Health Innovation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57777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USA Theme">
  <a:themeElements>
    <a:clrScheme name="FUSA">
      <a:dk1>
        <a:srgbClr val="4C5B64"/>
      </a:dk1>
      <a:lt1>
        <a:sysClr val="window" lastClr="FFFFFF"/>
      </a:lt1>
      <a:dk2>
        <a:srgbClr val="35A1DA"/>
      </a:dk2>
      <a:lt2>
        <a:srgbClr val="F2F2F2"/>
      </a:lt2>
      <a:accent1>
        <a:srgbClr val="D11741"/>
      </a:accent1>
      <a:accent2>
        <a:srgbClr val="35A1DA"/>
      </a:accent2>
      <a:accent3>
        <a:srgbClr val="A8C68E"/>
      </a:accent3>
      <a:accent4>
        <a:srgbClr val="F5C24C"/>
      </a:accent4>
      <a:accent5>
        <a:srgbClr val="EA9B45"/>
      </a:accent5>
      <a:accent6>
        <a:srgbClr val="B46162"/>
      </a:accent6>
      <a:hlink>
        <a:srgbClr val="35A1DA"/>
      </a:hlink>
      <a:folHlink>
        <a:srgbClr val="35A1DA"/>
      </a:folHlink>
    </a:clrScheme>
    <a:fontScheme name="FUS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283</Words>
  <Application>Microsoft Office PowerPoint</Application>
  <PresentationFormat>Widescreen</PresentationFormat>
  <Paragraphs>53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MS Mincho</vt:lpstr>
      <vt:lpstr>Arial</vt:lpstr>
      <vt:lpstr>Calibri</vt:lpstr>
      <vt:lpstr>Cambria</vt:lpstr>
      <vt:lpstr>Symbol</vt:lpstr>
      <vt:lpstr>Times New Roman</vt:lpstr>
      <vt:lpstr>Wingdings</vt:lpstr>
      <vt:lpstr>FUSA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Albritton</dc:creator>
  <cp:lastModifiedBy>Ellen Albritton</cp:lastModifiedBy>
  <cp:revision>15</cp:revision>
  <dcterms:created xsi:type="dcterms:W3CDTF">2016-05-09T20:37:36Z</dcterms:created>
  <dcterms:modified xsi:type="dcterms:W3CDTF">2017-04-19T18:14:10Z</dcterms:modified>
</cp:coreProperties>
</file>