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Sheet1!$B$2:$B$14</c:f>
              <c:numCache>
                <c:formatCode>General</c:formatCode>
                <c:ptCount val="13"/>
                <c:pt idx="0">
                  <c:v>-2</c:v>
                </c:pt>
                <c:pt idx="1">
                  <c:v>-1.5</c:v>
                </c:pt>
                <c:pt idx="2">
                  <c:v>-1</c:v>
                </c:pt>
                <c:pt idx="3">
                  <c:v>-0.5</c:v>
                </c:pt>
                <c:pt idx="4">
                  <c:v>0</c:v>
                </c:pt>
                <c:pt idx="5">
                  <c:v>0.5</c:v>
                </c:pt>
                <c:pt idx="6">
                  <c:v>1</c:v>
                </c:pt>
                <c:pt idx="7">
                  <c:v>1.5</c:v>
                </c:pt>
                <c:pt idx="8">
                  <c:v>2</c:v>
                </c:pt>
                <c:pt idx="9">
                  <c:v>2.5</c:v>
                </c:pt>
                <c:pt idx="10">
                  <c:v>3</c:v>
                </c:pt>
                <c:pt idx="11">
                  <c:v>3.5</c:v>
                </c:pt>
                <c:pt idx="12">
                  <c:v>4</c:v>
                </c:pt>
              </c:numCache>
            </c:numRef>
          </c:xVal>
          <c:yVal>
            <c:numRef>
              <c:f>Sheet1!$C$2:$C$14</c:f>
              <c:numCache>
                <c:formatCode>General</c:formatCode>
                <c:ptCount val="13"/>
                <c:pt idx="0">
                  <c:v>4.4318484119380075E-3</c:v>
                </c:pt>
                <c:pt idx="1">
                  <c:v>1.752830049356854E-2</c:v>
                </c:pt>
                <c:pt idx="2">
                  <c:v>5.3990966513188063E-2</c:v>
                </c:pt>
                <c:pt idx="3">
                  <c:v>0.12951759566589174</c:v>
                </c:pt>
                <c:pt idx="4">
                  <c:v>0.24197072451914337</c:v>
                </c:pt>
                <c:pt idx="5">
                  <c:v>0.35206532676429952</c:v>
                </c:pt>
                <c:pt idx="6">
                  <c:v>0.3989422804014327</c:v>
                </c:pt>
                <c:pt idx="7">
                  <c:v>0.35206532676429952</c:v>
                </c:pt>
                <c:pt idx="8">
                  <c:v>0.24197072451914337</c:v>
                </c:pt>
                <c:pt idx="9">
                  <c:v>0.12951759566589174</c:v>
                </c:pt>
                <c:pt idx="10">
                  <c:v>5.3990966513188063E-2</c:v>
                </c:pt>
                <c:pt idx="11">
                  <c:v>1.752830049356854E-2</c:v>
                </c:pt>
                <c:pt idx="12">
                  <c:v>4.4318484119380075E-3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2548656"/>
        <c:axId val="392549048"/>
      </c:scatterChart>
      <c:valAx>
        <c:axId val="3925486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2549048"/>
        <c:crosses val="autoZero"/>
        <c:crossBetween val="midCat"/>
      </c:valAx>
      <c:valAx>
        <c:axId val="3925490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92548656"/>
        <c:crosses val="autoZero"/>
        <c:crossBetween val="midCat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</c:spPr>
  <c:txPr>
    <a:bodyPr/>
    <a:lstStyle/>
    <a:p>
      <a:pPr>
        <a:defRPr sz="1800" b="1" i="0" baseline="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81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13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0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9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99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077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3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0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891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727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19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3923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56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77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41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35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07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32579C3-7512-4131-91AA-BEB12D4A578B}" type="datetimeFigureOut">
              <a:rPr lang="en-US" smtClean="0"/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35141-9CDA-468D-96B4-C3D1A3D21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09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hyperlink" Target="mailto:Calfero@hmsnm.org" TargetMode="Externa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524000" y="1600201"/>
            <a:ext cx="8229600" cy="4525963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altLang="en-US" sz="2400" dirty="0"/>
          </a:p>
          <a:p>
            <a:endParaRPr lang="en-US" alt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968500" y="1114425"/>
            <a:ext cx="8204200" cy="4705350"/>
            <a:chOff x="444500" y="1113871"/>
            <a:chExt cx="8204200" cy="4706458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1828800" y="1113871"/>
              <a:ext cx="5486400" cy="4706458"/>
              <a:chOff x="1828800" y="1113871"/>
              <a:chExt cx="5486400" cy="4706458"/>
            </a:xfrm>
          </p:grpSpPr>
          <p:cxnSp>
            <p:nvCxnSpPr>
              <p:cNvPr id="7" name="Straight Connector 6"/>
              <p:cNvCxnSpPr>
                <a:cxnSpLocks noChangeShapeType="1"/>
              </p:cNvCxnSpPr>
              <p:nvPr/>
            </p:nvCxnSpPr>
            <p:spPr bwMode="auto">
              <a:xfrm>
                <a:off x="1828800" y="1113871"/>
                <a:ext cx="0" cy="4677329"/>
              </a:xfrm>
              <a:prstGeom prst="line">
                <a:avLst/>
              </a:prstGeom>
              <a:noFill/>
              <a:ln w="19050" algn="ctr">
                <a:solidFill>
                  <a:srgbClr val="D9D9D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" name="Straight Connector 7"/>
              <p:cNvCxnSpPr>
                <a:cxnSpLocks noChangeShapeType="1"/>
              </p:cNvCxnSpPr>
              <p:nvPr/>
            </p:nvCxnSpPr>
            <p:spPr bwMode="auto">
              <a:xfrm>
                <a:off x="3200400" y="1143000"/>
                <a:ext cx="0" cy="4677329"/>
              </a:xfrm>
              <a:prstGeom prst="line">
                <a:avLst/>
              </a:prstGeom>
              <a:noFill/>
              <a:ln w="19050" algn="ctr">
                <a:solidFill>
                  <a:srgbClr val="D9D9D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" name="Straight Connector 8"/>
              <p:cNvCxnSpPr>
                <a:cxnSpLocks noChangeShapeType="1"/>
              </p:cNvCxnSpPr>
              <p:nvPr/>
            </p:nvCxnSpPr>
            <p:spPr bwMode="auto">
              <a:xfrm>
                <a:off x="4572000" y="1143000"/>
                <a:ext cx="0" cy="4677329"/>
              </a:xfrm>
              <a:prstGeom prst="line">
                <a:avLst/>
              </a:prstGeom>
              <a:noFill/>
              <a:ln w="19050" algn="ctr">
                <a:solidFill>
                  <a:srgbClr val="D9D9D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" name="Straight Connector 9"/>
              <p:cNvCxnSpPr>
                <a:cxnSpLocks noChangeShapeType="1"/>
              </p:cNvCxnSpPr>
              <p:nvPr/>
            </p:nvCxnSpPr>
            <p:spPr bwMode="auto">
              <a:xfrm>
                <a:off x="5943600" y="1143000"/>
                <a:ext cx="0" cy="4677329"/>
              </a:xfrm>
              <a:prstGeom prst="line">
                <a:avLst/>
              </a:prstGeom>
              <a:noFill/>
              <a:ln w="19050" algn="ctr">
                <a:solidFill>
                  <a:srgbClr val="D9D9D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Straight Connector 10"/>
              <p:cNvCxnSpPr>
                <a:cxnSpLocks noChangeShapeType="1"/>
              </p:cNvCxnSpPr>
              <p:nvPr/>
            </p:nvCxnSpPr>
            <p:spPr bwMode="auto">
              <a:xfrm>
                <a:off x="7315200" y="1143000"/>
                <a:ext cx="0" cy="4677329"/>
              </a:xfrm>
              <a:prstGeom prst="line">
                <a:avLst/>
              </a:prstGeom>
              <a:noFill/>
              <a:ln w="19050" algn="ctr">
                <a:solidFill>
                  <a:srgbClr val="D9D9D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" name="Rectangle 5"/>
            <p:cNvSpPr/>
            <p:nvPr/>
          </p:nvSpPr>
          <p:spPr>
            <a:xfrm>
              <a:off x="444500" y="1113871"/>
              <a:ext cx="8204200" cy="4677876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  <a:latin typeface="Calibri"/>
              </a:endParaRPr>
            </a:p>
          </p:txBody>
        </p:sp>
      </p:grpSp>
      <p:graphicFrame>
        <p:nvGraphicFramePr>
          <p:cNvPr id="12" name="Chart 11"/>
          <p:cNvGraphicFramePr>
            <a:graphicFrameLocks/>
          </p:cNvGraphicFramePr>
          <p:nvPr>
            <p:extLst/>
          </p:nvPr>
        </p:nvGraphicFramePr>
        <p:xfrm>
          <a:off x="774233" y="1484851"/>
          <a:ext cx="10643533" cy="4458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Freeform 12"/>
          <p:cNvSpPr/>
          <p:nvPr/>
        </p:nvSpPr>
        <p:spPr>
          <a:xfrm>
            <a:off x="1968500" y="1892300"/>
            <a:ext cx="8204200" cy="3848100"/>
          </a:xfrm>
          <a:custGeom>
            <a:avLst/>
            <a:gdLst>
              <a:gd name="connsiteX0" fmla="*/ 0 w 8204200"/>
              <a:gd name="connsiteY0" fmla="*/ 3848100 h 3869045"/>
              <a:gd name="connsiteX1" fmla="*/ 3683000 w 8204200"/>
              <a:gd name="connsiteY1" fmla="*/ 3721100 h 3869045"/>
              <a:gd name="connsiteX2" fmla="*/ 6794500 w 8204200"/>
              <a:gd name="connsiteY2" fmla="*/ 2743200 h 3869045"/>
              <a:gd name="connsiteX3" fmla="*/ 8204200 w 8204200"/>
              <a:gd name="connsiteY3" fmla="*/ 0 h 3869045"/>
              <a:gd name="connsiteX4" fmla="*/ 8204200 w 8204200"/>
              <a:gd name="connsiteY4" fmla="*/ 0 h 3869045"/>
              <a:gd name="connsiteX0" fmla="*/ 0 w 8204200"/>
              <a:gd name="connsiteY0" fmla="*/ 3848100 h 3869045"/>
              <a:gd name="connsiteX1" fmla="*/ 3683000 w 8204200"/>
              <a:gd name="connsiteY1" fmla="*/ 3721100 h 3869045"/>
              <a:gd name="connsiteX2" fmla="*/ 6794500 w 8204200"/>
              <a:gd name="connsiteY2" fmla="*/ 2743200 h 3869045"/>
              <a:gd name="connsiteX3" fmla="*/ 7823200 w 8204200"/>
              <a:gd name="connsiteY3" fmla="*/ 431800 h 3869045"/>
              <a:gd name="connsiteX4" fmla="*/ 8204200 w 8204200"/>
              <a:gd name="connsiteY4" fmla="*/ 0 h 3869045"/>
              <a:gd name="connsiteX5" fmla="*/ 8204200 w 8204200"/>
              <a:gd name="connsiteY5" fmla="*/ 0 h 3869045"/>
              <a:gd name="connsiteX0" fmla="*/ 0 w 8204200"/>
              <a:gd name="connsiteY0" fmla="*/ 3848100 h 3869045"/>
              <a:gd name="connsiteX1" fmla="*/ 3683000 w 8204200"/>
              <a:gd name="connsiteY1" fmla="*/ 3721100 h 3869045"/>
              <a:gd name="connsiteX2" fmla="*/ 6794500 w 8204200"/>
              <a:gd name="connsiteY2" fmla="*/ 2743200 h 3869045"/>
              <a:gd name="connsiteX3" fmla="*/ 7391400 w 8204200"/>
              <a:gd name="connsiteY3" fmla="*/ 1651000 h 3869045"/>
              <a:gd name="connsiteX4" fmla="*/ 7823200 w 8204200"/>
              <a:gd name="connsiteY4" fmla="*/ 431800 h 3869045"/>
              <a:gd name="connsiteX5" fmla="*/ 8204200 w 8204200"/>
              <a:gd name="connsiteY5" fmla="*/ 0 h 3869045"/>
              <a:gd name="connsiteX6" fmla="*/ 8204200 w 8204200"/>
              <a:gd name="connsiteY6" fmla="*/ 0 h 3869045"/>
              <a:gd name="connsiteX0" fmla="*/ 0 w 8204200"/>
              <a:gd name="connsiteY0" fmla="*/ 3848100 h 3869045"/>
              <a:gd name="connsiteX1" fmla="*/ 3683000 w 8204200"/>
              <a:gd name="connsiteY1" fmla="*/ 3721100 h 3869045"/>
              <a:gd name="connsiteX2" fmla="*/ 6794500 w 8204200"/>
              <a:gd name="connsiteY2" fmla="*/ 2743200 h 3869045"/>
              <a:gd name="connsiteX3" fmla="*/ 7391400 w 8204200"/>
              <a:gd name="connsiteY3" fmla="*/ 1651000 h 3869045"/>
              <a:gd name="connsiteX4" fmla="*/ 7823200 w 8204200"/>
              <a:gd name="connsiteY4" fmla="*/ 431800 h 3869045"/>
              <a:gd name="connsiteX5" fmla="*/ 8204200 w 8204200"/>
              <a:gd name="connsiteY5" fmla="*/ 0 h 3869045"/>
              <a:gd name="connsiteX6" fmla="*/ 8204200 w 8204200"/>
              <a:gd name="connsiteY6" fmla="*/ 0 h 3869045"/>
              <a:gd name="connsiteX0" fmla="*/ 0 w 8204200"/>
              <a:gd name="connsiteY0" fmla="*/ 3848100 h 3869045"/>
              <a:gd name="connsiteX1" fmla="*/ 3683000 w 8204200"/>
              <a:gd name="connsiteY1" fmla="*/ 3721100 h 3869045"/>
              <a:gd name="connsiteX2" fmla="*/ 6794500 w 8204200"/>
              <a:gd name="connsiteY2" fmla="*/ 2743200 h 3869045"/>
              <a:gd name="connsiteX3" fmla="*/ 7391400 w 8204200"/>
              <a:gd name="connsiteY3" fmla="*/ 1651000 h 3869045"/>
              <a:gd name="connsiteX4" fmla="*/ 7823200 w 8204200"/>
              <a:gd name="connsiteY4" fmla="*/ 431800 h 3869045"/>
              <a:gd name="connsiteX5" fmla="*/ 8204200 w 8204200"/>
              <a:gd name="connsiteY5" fmla="*/ 0 h 3869045"/>
              <a:gd name="connsiteX6" fmla="*/ 8204200 w 8204200"/>
              <a:gd name="connsiteY6" fmla="*/ 0 h 3869045"/>
              <a:gd name="connsiteX0" fmla="*/ 0 w 8204200"/>
              <a:gd name="connsiteY0" fmla="*/ 3848100 h 3853278"/>
              <a:gd name="connsiteX1" fmla="*/ 3683000 w 8204200"/>
              <a:gd name="connsiteY1" fmla="*/ 3721100 h 3853278"/>
              <a:gd name="connsiteX2" fmla="*/ 4699000 w 8204200"/>
              <a:gd name="connsiteY2" fmla="*/ 3492500 h 3853278"/>
              <a:gd name="connsiteX3" fmla="*/ 6794500 w 8204200"/>
              <a:gd name="connsiteY3" fmla="*/ 2743200 h 3853278"/>
              <a:gd name="connsiteX4" fmla="*/ 7391400 w 8204200"/>
              <a:gd name="connsiteY4" fmla="*/ 1651000 h 3853278"/>
              <a:gd name="connsiteX5" fmla="*/ 7823200 w 8204200"/>
              <a:gd name="connsiteY5" fmla="*/ 431800 h 3853278"/>
              <a:gd name="connsiteX6" fmla="*/ 8204200 w 8204200"/>
              <a:gd name="connsiteY6" fmla="*/ 0 h 3853278"/>
              <a:gd name="connsiteX7" fmla="*/ 8204200 w 8204200"/>
              <a:gd name="connsiteY7" fmla="*/ 0 h 3853278"/>
              <a:gd name="connsiteX0" fmla="*/ 0 w 8204200"/>
              <a:gd name="connsiteY0" fmla="*/ 3848100 h 3853278"/>
              <a:gd name="connsiteX1" fmla="*/ 3683000 w 8204200"/>
              <a:gd name="connsiteY1" fmla="*/ 3721100 h 3853278"/>
              <a:gd name="connsiteX2" fmla="*/ 4699000 w 8204200"/>
              <a:gd name="connsiteY2" fmla="*/ 3492500 h 3853278"/>
              <a:gd name="connsiteX3" fmla="*/ 6794500 w 8204200"/>
              <a:gd name="connsiteY3" fmla="*/ 2743200 h 3853278"/>
              <a:gd name="connsiteX4" fmla="*/ 7391400 w 8204200"/>
              <a:gd name="connsiteY4" fmla="*/ 1651000 h 3853278"/>
              <a:gd name="connsiteX5" fmla="*/ 7823200 w 8204200"/>
              <a:gd name="connsiteY5" fmla="*/ 431800 h 3853278"/>
              <a:gd name="connsiteX6" fmla="*/ 8204200 w 8204200"/>
              <a:gd name="connsiteY6" fmla="*/ 0 h 3853278"/>
              <a:gd name="connsiteX7" fmla="*/ 8204200 w 8204200"/>
              <a:gd name="connsiteY7" fmla="*/ 0 h 3853278"/>
              <a:gd name="connsiteX0" fmla="*/ 0 w 8204200"/>
              <a:gd name="connsiteY0" fmla="*/ 3848100 h 3852379"/>
              <a:gd name="connsiteX1" fmla="*/ 3683000 w 8204200"/>
              <a:gd name="connsiteY1" fmla="*/ 3695700 h 3852379"/>
              <a:gd name="connsiteX2" fmla="*/ 4699000 w 8204200"/>
              <a:gd name="connsiteY2" fmla="*/ 3492500 h 3852379"/>
              <a:gd name="connsiteX3" fmla="*/ 6794500 w 8204200"/>
              <a:gd name="connsiteY3" fmla="*/ 2743200 h 3852379"/>
              <a:gd name="connsiteX4" fmla="*/ 7391400 w 8204200"/>
              <a:gd name="connsiteY4" fmla="*/ 1651000 h 3852379"/>
              <a:gd name="connsiteX5" fmla="*/ 7823200 w 8204200"/>
              <a:gd name="connsiteY5" fmla="*/ 431800 h 3852379"/>
              <a:gd name="connsiteX6" fmla="*/ 8204200 w 8204200"/>
              <a:gd name="connsiteY6" fmla="*/ 0 h 3852379"/>
              <a:gd name="connsiteX7" fmla="*/ 8204200 w 8204200"/>
              <a:gd name="connsiteY7" fmla="*/ 0 h 3852379"/>
              <a:gd name="connsiteX0" fmla="*/ 0 w 8204200"/>
              <a:gd name="connsiteY0" fmla="*/ 3848100 h 3855259"/>
              <a:gd name="connsiteX1" fmla="*/ 3683000 w 8204200"/>
              <a:gd name="connsiteY1" fmla="*/ 3695700 h 3855259"/>
              <a:gd name="connsiteX2" fmla="*/ 4699000 w 8204200"/>
              <a:gd name="connsiteY2" fmla="*/ 3492500 h 3855259"/>
              <a:gd name="connsiteX3" fmla="*/ 6794500 w 8204200"/>
              <a:gd name="connsiteY3" fmla="*/ 2743200 h 3855259"/>
              <a:gd name="connsiteX4" fmla="*/ 7391400 w 8204200"/>
              <a:gd name="connsiteY4" fmla="*/ 1651000 h 3855259"/>
              <a:gd name="connsiteX5" fmla="*/ 7823200 w 8204200"/>
              <a:gd name="connsiteY5" fmla="*/ 431800 h 3855259"/>
              <a:gd name="connsiteX6" fmla="*/ 8204200 w 8204200"/>
              <a:gd name="connsiteY6" fmla="*/ 0 h 3855259"/>
              <a:gd name="connsiteX7" fmla="*/ 8204200 w 8204200"/>
              <a:gd name="connsiteY7" fmla="*/ 0 h 3855259"/>
              <a:gd name="connsiteX0" fmla="*/ 0 w 8204200"/>
              <a:gd name="connsiteY0" fmla="*/ 3848100 h 3855259"/>
              <a:gd name="connsiteX1" fmla="*/ 3683000 w 8204200"/>
              <a:gd name="connsiteY1" fmla="*/ 3695700 h 3855259"/>
              <a:gd name="connsiteX2" fmla="*/ 4699000 w 8204200"/>
              <a:gd name="connsiteY2" fmla="*/ 3492500 h 3855259"/>
              <a:gd name="connsiteX3" fmla="*/ 6794500 w 8204200"/>
              <a:gd name="connsiteY3" fmla="*/ 2743200 h 3855259"/>
              <a:gd name="connsiteX4" fmla="*/ 7391400 w 8204200"/>
              <a:gd name="connsiteY4" fmla="*/ 1651000 h 3855259"/>
              <a:gd name="connsiteX5" fmla="*/ 7823200 w 8204200"/>
              <a:gd name="connsiteY5" fmla="*/ 431800 h 3855259"/>
              <a:gd name="connsiteX6" fmla="*/ 8204200 w 8204200"/>
              <a:gd name="connsiteY6" fmla="*/ 0 h 3855259"/>
              <a:gd name="connsiteX7" fmla="*/ 8204200 w 8204200"/>
              <a:gd name="connsiteY7" fmla="*/ 0 h 3855259"/>
              <a:gd name="connsiteX0" fmla="*/ 0 w 8204200"/>
              <a:gd name="connsiteY0" fmla="*/ 3848100 h 3855259"/>
              <a:gd name="connsiteX1" fmla="*/ 3683000 w 8204200"/>
              <a:gd name="connsiteY1" fmla="*/ 3695700 h 3855259"/>
              <a:gd name="connsiteX2" fmla="*/ 4699000 w 8204200"/>
              <a:gd name="connsiteY2" fmla="*/ 3492500 h 3855259"/>
              <a:gd name="connsiteX3" fmla="*/ 6794500 w 8204200"/>
              <a:gd name="connsiteY3" fmla="*/ 2743200 h 3855259"/>
              <a:gd name="connsiteX4" fmla="*/ 7391400 w 8204200"/>
              <a:gd name="connsiteY4" fmla="*/ 1651000 h 3855259"/>
              <a:gd name="connsiteX5" fmla="*/ 7823200 w 8204200"/>
              <a:gd name="connsiteY5" fmla="*/ 431800 h 3855259"/>
              <a:gd name="connsiteX6" fmla="*/ 8204200 w 8204200"/>
              <a:gd name="connsiteY6" fmla="*/ 0 h 3855259"/>
              <a:gd name="connsiteX7" fmla="*/ 8204200 w 8204200"/>
              <a:gd name="connsiteY7" fmla="*/ 0 h 3855259"/>
              <a:gd name="connsiteX0" fmla="*/ 0 w 8204200"/>
              <a:gd name="connsiteY0" fmla="*/ 3848100 h 3855259"/>
              <a:gd name="connsiteX1" fmla="*/ 3683000 w 8204200"/>
              <a:gd name="connsiteY1" fmla="*/ 3695700 h 3855259"/>
              <a:gd name="connsiteX2" fmla="*/ 4699000 w 8204200"/>
              <a:gd name="connsiteY2" fmla="*/ 3492500 h 3855259"/>
              <a:gd name="connsiteX3" fmla="*/ 6794500 w 8204200"/>
              <a:gd name="connsiteY3" fmla="*/ 2743200 h 3855259"/>
              <a:gd name="connsiteX4" fmla="*/ 7391400 w 8204200"/>
              <a:gd name="connsiteY4" fmla="*/ 1651000 h 3855259"/>
              <a:gd name="connsiteX5" fmla="*/ 7823200 w 8204200"/>
              <a:gd name="connsiteY5" fmla="*/ 431800 h 3855259"/>
              <a:gd name="connsiteX6" fmla="*/ 8204200 w 8204200"/>
              <a:gd name="connsiteY6" fmla="*/ 0 h 3855259"/>
              <a:gd name="connsiteX7" fmla="*/ 8204200 w 8204200"/>
              <a:gd name="connsiteY7" fmla="*/ 0 h 3855259"/>
              <a:gd name="connsiteX0" fmla="*/ 0 w 8204200"/>
              <a:gd name="connsiteY0" fmla="*/ 3848100 h 3848100"/>
              <a:gd name="connsiteX1" fmla="*/ 3683000 w 8204200"/>
              <a:gd name="connsiteY1" fmla="*/ 3695700 h 3848100"/>
              <a:gd name="connsiteX2" fmla="*/ 4699000 w 8204200"/>
              <a:gd name="connsiteY2" fmla="*/ 3492500 h 3848100"/>
              <a:gd name="connsiteX3" fmla="*/ 6794500 w 8204200"/>
              <a:gd name="connsiteY3" fmla="*/ 2743200 h 3848100"/>
              <a:gd name="connsiteX4" fmla="*/ 7391400 w 8204200"/>
              <a:gd name="connsiteY4" fmla="*/ 1651000 h 3848100"/>
              <a:gd name="connsiteX5" fmla="*/ 7823200 w 8204200"/>
              <a:gd name="connsiteY5" fmla="*/ 431800 h 3848100"/>
              <a:gd name="connsiteX6" fmla="*/ 8204200 w 8204200"/>
              <a:gd name="connsiteY6" fmla="*/ 0 h 3848100"/>
              <a:gd name="connsiteX7" fmla="*/ 8204200 w 8204200"/>
              <a:gd name="connsiteY7" fmla="*/ 0 h 384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04200" h="3848100">
                <a:moveTo>
                  <a:pt x="0" y="3848100"/>
                </a:moveTo>
                <a:cubicBezTo>
                  <a:pt x="1294341" y="3787775"/>
                  <a:pt x="2880784" y="3818467"/>
                  <a:pt x="3683000" y="3695700"/>
                </a:cubicBezTo>
                <a:cubicBezTo>
                  <a:pt x="4485216" y="3572933"/>
                  <a:pt x="4161367" y="3611033"/>
                  <a:pt x="4699000" y="3492500"/>
                </a:cubicBezTo>
                <a:cubicBezTo>
                  <a:pt x="5217583" y="3329517"/>
                  <a:pt x="6288617" y="3005667"/>
                  <a:pt x="6794500" y="2743200"/>
                </a:cubicBezTo>
                <a:cubicBezTo>
                  <a:pt x="7205133" y="2385483"/>
                  <a:pt x="7219950" y="2036233"/>
                  <a:pt x="7391400" y="1651000"/>
                </a:cubicBezTo>
                <a:cubicBezTo>
                  <a:pt x="7562850" y="1265767"/>
                  <a:pt x="7702550" y="690033"/>
                  <a:pt x="7823200" y="431800"/>
                </a:cubicBezTo>
                <a:cubicBezTo>
                  <a:pt x="7943850" y="173567"/>
                  <a:pt x="8140700" y="71967"/>
                  <a:pt x="8204200" y="0"/>
                </a:cubicBezTo>
                <a:lnTo>
                  <a:pt x="8204200" y="0"/>
                </a:lnTo>
              </a:path>
            </a:pathLst>
          </a:custGeom>
          <a:noFill/>
          <a:ln w="38100" cap="rnd" cmpd="sng" algn="ctr">
            <a:solidFill>
              <a:schemeClr val="accent6">
                <a:lumMod val="50000"/>
              </a:schemeClr>
            </a:solidFill>
            <a:prstDash val="dash"/>
          </a:ln>
          <a:effectLst/>
        </p:spPr>
        <p:txBody>
          <a:bodyPr anchor="ctr"/>
          <a:lstStyle/>
          <a:p>
            <a:pPr algn="ctr">
              <a:defRPr/>
            </a:pPr>
            <a:endParaRPr lang="en-US" b="1" kern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211638" y="4995863"/>
            <a:ext cx="11223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dirty="0"/>
              <a:t>% of Cost </a:t>
            </a:r>
          </a:p>
        </p:txBody>
      </p: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>
            <a:off x="4800600" y="5334000"/>
            <a:ext cx="0" cy="274638"/>
          </a:xfrm>
          <a:prstGeom prst="straightConnector1">
            <a:avLst/>
          </a:prstGeom>
          <a:noFill/>
          <a:ln w="19050" algn="ctr">
            <a:solidFill>
              <a:srgbClr val="7F7F7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2733675" y="1114425"/>
            <a:ext cx="1176338" cy="738188"/>
          </a:xfrm>
          <a:prstGeom prst="rect">
            <a:avLst/>
          </a:prstGeom>
          <a:solidFill>
            <a:sysClr val="window" lastClr="FFFFFF"/>
          </a:solidFill>
          <a:ln cmpd="thinThick">
            <a:solidFill>
              <a:sysClr val="windowText" lastClr="000000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Calibri"/>
              </a:rPr>
              <a:t>POPULATION</a:t>
            </a:r>
          </a:p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Calibri"/>
              </a:rPr>
              <a:t>FOCUS</a:t>
            </a:r>
          </a:p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Calibri"/>
              </a:rPr>
              <a:t>LEVEL 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43500" y="1114425"/>
            <a:ext cx="2211388" cy="738188"/>
          </a:xfrm>
          <a:prstGeom prst="rect">
            <a:avLst/>
          </a:prstGeom>
          <a:solidFill>
            <a:sysClr val="window" lastClr="FFFFFF"/>
          </a:solidFill>
          <a:ln cmpd="thinThick">
            <a:solidFill>
              <a:sysClr val="windowText" lastClr="000000"/>
            </a:solidFill>
          </a:ln>
        </p:spPr>
        <p:txBody>
          <a:bodyPr wrap="none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pPr>
              <a:defRPr/>
            </a:pPr>
            <a:r>
              <a:rPr lang="en-US" kern="0" dirty="0">
                <a:solidFill>
                  <a:prstClr val="black"/>
                </a:solidFill>
                <a:latin typeface="Calibri"/>
              </a:rPr>
              <a:t>INDIVIDUAL / FAMILY</a:t>
            </a:r>
          </a:p>
          <a:p>
            <a:pPr>
              <a:defRPr/>
            </a:pPr>
            <a:r>
              <a:rPr lang="en-US" kern="0" dirty="0">
                <a:solidFill>
                  <a:prstClr val="black"/>
                </a:solidFill>
                <a:latin typeface="Calibri"/>
              </a:rPr>
              <a:t>SUPPORT AND EDUCATION</a:t>
            </a:r>
          </a:p>
          <a:p>
            <a:pPr>
              <a:defRPr/>
            </a:pPr>
            <a:r>
              <a:rPr lang="en-US" kern="0" dirty="0">
                <a:solidFill>
                  <a:prstClr val="black"/>
                </a:solidFill>
                <a:latin typeface="Calibri"/>
              </a:rPr>
              <a:t>LEVEL II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664" y="1114425"/>
            <a:ext cx="1463675" cy="738188"/>
          </a:xfrm>
          <a:prstGeom prst="rect">
            <a:avLst/>
          </a:prstGeom>
          <a:solidFill>
            <a:sysClr val="window" lastClr="FFFFFF"/>
          </a:solidFill>
          <a:ln cmpd="thinThick">
            <a:solidFill>
              <a:srgbClr val="1F497D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Calibri"/>
              </a:rPr>
              <a:t>INTENSIVE</a:t>
            </a:r>
          </a:p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Calibri"/>
              </a:rPr>
              <a:t>INTERVENTION</a:t>
            </a:r>
          </a:p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Calibri"/>
              </a:rPr>
              <a:t>LEVEL III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4156076" y="1371600"/>
            <a:ext cx="796925" cy="0"/>
          </a:xfrm>
          <a:prstGeom prst="straightConnector1">
            <a:avLst/>
          </a:prstGeom>
          <a:noFill/>
          <a:ln w="25400" cap="flat" cmpd="sng" algn="ctr">
            <a:solidFill>
              <a:srgbClr val="4BACC6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0" name="Straight Arrow Connector 19"/>
          <p:cNvCxnSpPr/>
          <p:nvPr/>
        </p:nvCxnSpPr>
        <p:spPr>
          <a:xfrm flipH="1">
            <a:off x="7543800" y="1371600"/>
            <a:ext cx="693738" cy="0"/>
          </a:xfrm>
          <a:prstGeom prst="straightConnector1">
            <a:avLst/>
          </a:prstGeom>
          <a:noFill/>
          <a:ln w="25400" cap="flat" cmpd="sng" algn="ctr">
            <a:solidFill>
              <a:srgbClr val="4BACC6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1" name="TextBox 21"/>
          <p:cNvSpPr txBox="1">
            <a:spLocks noChangeArrowheads="1"/>
          </p:cNvSpPr>
          <p:nvPr/>
        </p:nvSpPr>
        <p:spPr bwMode="auto">
          <a:xfrm rot="19253849">
            <a:off x="2565401" y="5961064"/>
            <a:ext cx="10128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altLang="en-US" sz="1600" dirty="0">
                <a:solidFill>
                  <a:srgbClr val="000000"/>
                </a:solidFill>
              </a:rPr>
              <a:t>Excellent Health</a:t>
            </a:r>
          </a:p>
        </p:txBody>
      </p:sp>
      <p:sp>
        <p:nvSpPr>
          <p:cNvPr id="22" name="TextBox 22"/>
          <p:cNvSpPr txBox="1">
            <a:spLocks noChangeArrowheads="1"/>
          </p:cNvSpPr>
          <p:nvPr/>
        </p:nvSpPr>
        <p:spPr bwMode="auto">
          <a:xfrm rot="19253849">
            <a:off x="4021139" y="5969000"/>
            <a:ext cx="1012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altLang="en-US" sz="1600" dirty="0">
                <a:solidFill>
                  <a:srgbClr val="000000"/>
                </a:solidFill>
              </a:rPr>
              <a:t>Good Health</a:t>
            </a:r>
          </a:p>
        </p:txBody>
      </p:sp>
      <p:sp>
        <p:nvSpPr>
          <p:cNvPr id="23" name="TextBox 23"/>
          <p:cNvSpPr txBox="1">
            <a:spLocks noChangeArrowheads="1"/>
          </p:cNvSpPr>
          <p:nvPr/>
        </p:nvSpPr>
        <p:spPr bwMode="auto">
          <a:xfrm rot="19253849">
            <a:off x="5392739" y="5969000"/>
            <a:ext cx="1012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altLang="en-US" sz="1600" dirty="0">
                <a:solidFill>
                  <a:srgbClr val="000000"/>
                </a:solidFill>
              </a:rPr>
              <a:t>Average Health</a:t>
            </a:r>
          </a:p>
        </p:txBody>
      </p:sp>
      <p:sp>
        <p:nvSpPr>
          <p:cNvPr id="24" name="TextBox 24"/>
          <p:cNvSpPr txBox="1">
            <a:spLocks noChangeArrowheads="1"/>
          </p:cNvSpPr>
          <p:nvPr/>
        </p:nvSpPr>
        <p:spPr bwMode="auto">
          <a:xfrm rot="19253849">
            <a:off x="6764339" y="5943600"/>
            <a:ext cx="1012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altLang="en-US" sz="1600" dirty="0">
                <a:solidFill>
                  <a:srgbClr val="000000"/>
                </a:solidFill>
              </a:rPr>
              <a:t>Poor Health</a:t>
            </a:r>
          </a:p>
        </p:txBody>
      </p:sp>
      <p:sp>
        <p:nvSpPr>
          <p:cNvPr id="25" name="TextBox 25"/>
          <p:cNvSpPr txBox="1">
            <a:spLocks noChangeArrowheads="1"/>
          </p:cNvSpPr>
          <p:nvPr/>
        </p:nvSpPr>
        <p:spPr bwMode="auto">
          <a:xfrm rot="19253849">
            <a:off x="8128001" y="5956300"/>
            <a:ext cx="1012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altLang="en-US" sz="1600" dirty="0">
                <a:solidFill>
                  <a:srgbClr val="000000"/>
                </a:solidFill>
              </a:rPr>
              <a:t>Very Poor Health</a:t>
            </a:r>
          </a:p>
        </p:txBody>
      </p:sp>
      <p:sp>
        <p:nvSpPr>
          <p:cNvPr id="26" name="TextBox 26"/>
          <p:cNvSpPr txBox="1">
            <a:spLocks noChangeArrowheads="1"/>
          </p:cNvSpPr>
          <p:nvPr/>
        </p:nvSpPr>
        <p:spPr bwMode="auto">
          <a:xfrm>
            <a:off x="2209800" y="47244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dirty="0"/>
              <a:t>% Population</a:t>
            </a:r>
            <a:endParaRPr lang="en-US" altLang="en-US" dirty="0"/>
          </a:p>
        </p:txBody>
      </p:sp>
      <p:cxnSp>
        <p:nvCxnSpPr>
          <p:cNvPr id="27" name="Straight Arrow Connector 27"/>
          <p:cNvCxnSpPr>
            <a:cxnSpLocks noChangeShapeType="1"/>
          </p:cNvCxnSpPr>
          <p:nvPr/>
        </p:nvCxnSpPr>
        <p:spPr bwMode="auto">
          <a:xfrm>
            <a:off x="2819400" y="5121276"/>
            <a:ext cx="0" cy="365125"/>
          </a:xfrm>
          <a:prstGeom prst="straightConnector1">
            <a:avLst/>
          </a:prstGeom>
          <a:noFill/>
          <a:ln w="19050" algn="ctr">
            <a:solidFill>
              <a:srgbClr val="7F7F7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Oval 27"/>
          <p:cNvSpPr/>
          <p:nvPr/>
        </p:nvSpPr>
        <p:spPr>
          <a:xfrm>
            <a:off x="2006600" y="1905001"/>
            <a:ext cx="8128000" cy="3108325"/>
          </a:xfrm>
          <a:prstGeom prst="ellipse">
            <a:avLst/>
          </a:prstGeom>
          <a:solidFill>
            <a:sysClr val="window" lastClr="FFFFFF">
              <a:lumMod val="85000"/>
              <a:alpha val="40000"/>
            </a:sysClr>
          </a:solidFill>
          <a:ln w="25400" cap="flat" cmpd="sng" algn="ctr">
            <a:solidFill>
              <a:srgbClr val="4BACC6">
                <a:lumMod val="75000"/>
                <a:alpha val="60000"/>
              </a:srgbClr>
            </a:solidFill>
            <a:prstDash val="solid"/>
          </a:ln>
          <a:effectLst/>
        </p:spPr>
        <p:txBody>
          <a:bodyPr lIns="0" rIns="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000000"/>
                </a:solidFill>
              </a:rPr>
              <a:t>Population </a:t>
            </a:r>
          </a:p>
          <a:p>
            <a:pPr eaLnBrk="1" hangingPunct="1"/>
            <a:r>
              <a:rPr lang="en-US" altLang="en-US" b="1" dirty="0" smtClean="0">
                <a:solidFill>
                  <a:srgbClr val="000000"/>
                </a:solidFill>
              </a:rPr>
              <a:t>Health</a:t>
            </a:r>
            <a:endParaRPr lang="en-US" altLang="en-US" b="1" dirty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6870066" y="2149476"/>
            <a:ext cx="3264534" cy="2651125"/>
          </a:xfrm>
          <a:prstGeom prst="ellipse">
            <a:avLst/>
          </a:prstGeom>
          <a:solidFill>
            <a:sysClr val="window" lastClr="FFFFFF">
              <a:lumMod val="85000"/>
              <a:alpha val="40000"/>
            </a:sysClr>
          </a:solidFill>
          <a:ln w="25400" cap="flat" cmpd="sng" algn="ctr">
            <a:solidFill>
              <a:srgbClr val="4BACC6">
                <a:lumMod val="75000"/>
                <a:alpha val="60000"/>
              </a:srgbClr>
            </a:solidFill>
            <a:prstDash val="solid"/>
          </a:ln>
          <a:effectLst/>
        </p:spPr>
        <p:txBody>
          <a:bodyPr lIns="0" rIns="0" anchor="ctr"/>
          <a:lstStyle/>
          <a:p>
            <a:pPr>
              <a:defRPr/>
            </a:pPr>
            <a:r>
              <a:rPr lang="en-US" sz="1400" b="1" kern="0" dirty="0">
                <a:solidFill>
                  <a:prstClr val="black"/>
                </a:solidFill>
              </a:rPr>
              <a:t> </a:t>
            </a:r>
          </a:p>
          <a:p>
            <a:pPr>
              <a:defRPr/>
            </a:pPr>
            <a:r>
              <a:rPr lang="en-US" sz="1400" b="1" kern="0" dirty="0">
                <a:solidFill>
                  <a:prstClr val="black"/>
                </a:solidFill>
              </a:rPr>
              <a:t> </a:t>
            </a:r>
            <a:r>
              <a:rPr lang="en-US" sz="1400" b="1" kern="0" dirty="0" smtClean="0">
                <a:solidFill>
                  <a:prstClr val="black"/>
                </a:solidFill>
              </a:rPr>
              <a:t>CDM  &amp;</a:t>
            </a:r>
          </a:p>
          <a:p>
            <a:pPr>
              <a:defRPr/>
            </a:pPr>
            <a:r>
              <a:rPr lang="en-US" sz="1400" b="1" kern="0" dirty="0" smtClean="0">
                <a:solidFill>
                  <a:prstClr val="black"/>
                </a:solidFill>
              </a:rPr>
              <a:t>Patient</a:t>
            </a:r>
          </a:p>
          <a:p>
            <a:pPr>
              <a:defRPr/>
            </a:pPr>
            <a:r>
              <a:rPr lang="en-US" sz="1400" b="1" kern="0" dirty="0" smtClean="0">
                <a:solidFill>
                  <a:prstClr val="black"/>
                </a:solidFill>
              </a:rPr>
              <a:t>Support</a:t>
            </a:r>
            <a:endParaRPr lang="en-US" sz="1400" b="1" kern="0" dirty="0">
              <a:solidFill>
                <a:prstClr val="black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8237538" y="2488023"/>
            <a:ext cx="1870626" cy="1920875"/>
          </a:xfrm>
          <a:prstGeom prst="ellipse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  <a:ln w="25400" cap="flat" cmpd="sng" algn="ctr">
            <a:solidFill>
              <a:srgbClr val="4BACC6">
                <a:lumMod val="75000"/>
                <a:alpha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</a:rPr>
              <a:t>Care</a:t>
            </a:r>
          </a:p>
          <a:p>
            <a:pPr algn="ctr">
              <a:defRPr/>
            </a:pPr>
            <a:r>
              <a:rPr lang="en-US" sz="1400" b="1" kern="0" dirty="0" smtClean="0">
                <a:solidFill>
                  <a:prstClr val="black"/>
                </a:solidFill>
              </a:rPr>
              <a:t>Coordination</a:t>
            </a:r>
          </a:p>
          <a:p>
            <a:pPr algn="ctr">
              <a:defRPr/>
            </a:pPr>
            <a:r>
              <a:rPr lang="en-US" sz="1400" b="1" kern="0" dirty="0" smtClean="0">
                <a:solidFill>
                  <a:prstClr val="black"/>
                </a:solidFill>
              </a:rPr>
              <a:t>(Hot Spotting)</a:t>
            </a:r>
            <a:endParaRPr lang="en-US" sz="1400" b="1" kern="0" dirty="0">
              <a:solidFill>
                <a:prstClr val="black"/>
              </a:solidFill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Context for Medicaid Patient Support</a:t>
            </a:r>
            <a:endParaRPr lang="en-US" sz="4400" dirty="0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/>
          </p:nvPr>
        </p:nvGraphicFramePr>
        <p:xfrm>
          <a:off x="0" y="5486401"/>
          <a:ext cx="175260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4" imgW="5495857" imgH="4400550" progId="AcroExch.Document.11">
                  <p:embed/>
                </p:oleObj>
              </mc:Choice>
              <mc:Fallback>
                <p:oleObj name="Acrobat Document" r:id="rId4" imgW="5495857" imgH="4400550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486401"/>
                        <a:ext cx="1752600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729466" y="5858445"/>
            <a:ext cx="24625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Charlie Alfero</a:t>
            </a:r>
          </a:p>
          <a:p>
            <a:r>
              <a:rPr lang="en-US" dirty="0" smtClean="0">
                <a:hlinkClick r:id="rId6"/>
              </a:rPr>
              <a:t>Calfero@hmsnm.org</a:t>
            </a:r>
            <a:endParaRPr lang="en-US" dirty="0" smtClean="0"/>
          </a:p>
          <a:p>
            <a:r>
              <a:rPr lang="en-US" dirty="0" smtClean="0"/>
              <a:t>575-538-1618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44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</TotalTime>
  <Words>55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Century Gothic</vt:lpstr>
      <vt:lpstr>Wingdings 2</vt:lpstr>
      <vt:lpstr>Wingdings 3</vt:lpstr>
      <vt:lpstr>Ion</vt:lpstr>
      <vt:lpstr>Adobe Acrobat Document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Alfero</dc:creator>
  <cp:lastModifiedBy>Charles Alfero</cp:lastModifiedBy>
  <cp:revision>1</cp:revision>
  <dcterms:created xsi:type="dcterms:W3CDTF">2015-01-14T14:23:13Z</dcterms:created>
  <dcterms:modified xsi:type="dcterms:W3CDTF">2015-01-14T14:28:30Z</dcterms:modified>
</cp:coreProperties>
</file>