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22"/>
  </p:notesMasterIdLst>
  <p:sldIdLst>
    <p:sldId id="262" r:id="rId2"/>
    <p:sldId id="273" r:id="rId3"/>
    <p:sldId id="279" r:id="rId4"/>
    <p:sldId id="284" r:id="rId5"/>
    <p:sldId id="270" r:id="rId6"/>
    <p:sldId id="274" r:id="rId7"/>
    <p:sldId id="277" r:id="rId8"/>
    <p:sldId id="278" r:id="rId9"/>
    <p:sldId id="275" r:id="rId10"/>
    <p:sldId id="276" r:id="rId11"/>
    <p:sldId id="283" r:id="rId12"/>
    <p:sldId id="269" r:id="rId13"/>
    <p:sldId id="280" r:id="rId14"/>
    <p:sldId id="281" r:id="rId15"/>
    <p:sldId id="288" r:id="rId16"/>
    <p:sldId id="282" r:id="rId17"/>
    <p:sldId id="286" r:id="rId18"/>
    <p:sldId id="290" r:id="rId19"/>
    <p:sldId id="287" r:id="rId20"/>
    <p:sldId id="28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27FC23-F17B-9944-9F5E-88D32B1D491B}">
          <p14:sldIdLst>
            <p14:sldId id="262"/>
            <p14:sldId id="273"/>
            <p14:sldId id="279"/>
            <p14:sldId id="284"/>
            <p14:sldId id="270"/>
            <p14:sldId id="274"/>
            <p14:sldId id="277"/>
            <p14:sldId id="278"/>
            <p14:sldId id="275"/>
            <p14:sldId id="276"/>
            <p14:sldId id="283"/>
            <p14:sldId id="269"/>
            <p14:sldId id="280"/>
            <p14:sldId id="281"/>
            <p14:sldId id="288"/>
            <p14:sldId id="282"/>
            <p14:sldId id="286"/>
            <p14:sldId id="290"/>
            <p14:sldId id="287"/>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2"/>
    <a:srgbClr val="6AACE6"/>
    <a:srgbClr val="FFC525"/>
    <a:srgbClr val="E27523"/>
    <a:srgbClr val="00A550"/>
    <a:srgbClr val="494A47"/>
    <a:srgbClr val="00ABB4"/>
    <a:srgbClr val="EE4023"/>
    <a:srgbClr val="FFDD14"/>
    <a:srgbClr val="E794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5756" autoAdjust="0"/>
  </p:normalViewPr>
  <p:slideViewPr>
    <p:cSldViewPr snapToGrid="0" snapToObjects="1">
      <p:cViewPr varScale="1">
        <p:scale>
          <a:sx n="107" d="100"/>
          <a:sy n="107" d="100"/>
        </p:scale>
        <p:origin x="4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2D928-D24B-6F40-99B7-9D7350FF299E}"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E3F1D587-0D1F-DC4E-868D-1D30061CBB1E}">
      <dgm:prSet phldrT="[Text]"/>
      <dgm:spPr>
        <a:solidFill>
          <a:srgbClr val="00A550"/>
        </a:solidFill>
      </dgm:spPr>
      <dgm:t>
        <a:bodyPr/>
        <a:lstStyle/>
        <a:p>
          <a:r>
            <a:rPr lang="en-US" dirty="0"/>
            <a:t>1997</a:t>
          </a:r>
        </a:p>
      </dgm:t>
    </dgm:pt>
    <dgm:pt modelId="{077C6AA2-4E63-1849-8318-24608D493003}" type="parTrans" cxnId="{AFBD9A91-27ED-E948-B5D1-010C03B3E715}">
      <dgm:prSet/>
      <dgm:spPr/>
      <dgm:t>
        <a:bodyPr/>
        <a:lstStyle/>
        <a:p>
          <a:endParaRPr lang="en-US"/>
        </a:p>
      </dgm:t>
    </dgm:pt>
    <dgm:pt modelId="{05C12EDE-FB97-B844-BFFB-F0C67429D694}" type="sibTrans" cxnId="{AFBD9A91-27ED-E948-B5D1-010C03B3E715}">
      <dgm:prSet/>
      <dgm:spPr/>
      <dgm:t>
        <a:bodyPr/>
        <a:lstStyle/>
        <a:p>
          <a:endParaRPr lang="en-US"/>
        </a:p>
      </dgm:t>
    </dgm:pt>
    <dgm:pt modelId="{5871B007-5667-E840-9D61-F5190DE66CE9}">
      <dgm:prSet phldrT="[Text]"/>
      <dgm:spPr>
        <a:solidFill>
          <a:srgbClr val="00A550">
            <a:alpha val="25000"/>
          </a:srgbClr>
        </a:solidFill>
        <a:ln>
          <a:noFill/>
        </a:ln>
      </dgm:spPr>
      <dgm:t>
        <a:bodyPr anchor="ctr"/>
        <a:lstStyle/>
        <a:p>
          <a:pPr>
            <a:buNone/>
          </a:pPr>
          <a:r>
            <a:rPr lang="en-US" dirty="0"/>
            <a:t> Network adequacy established </a:t>
          </a:r>
        </a:p>
      </dgm:t>
    </dgm:pt>
    <dgm:pt modelId="{15655DAA-2D2E-BB49-9C36-9F47FF703F8A}" type="parTrans" cxnId="{776E79DE-F9BC-1649-96D1-69BA4371585D}">
      <dgm:prSet/>
      <dgm:spPr/>
      <dgm:t>
        <a:bodyPr/>
        <a:lstStyle/>
        <a:p>
          <a:endParaRPr lang="en-US"/>
        </a:p>
      </dgm:t>
    </dgm:pt>
    <dgm:pt modelId="{CE74CA48-96E2-DF45-A8E5-00BF4D7EBEC6}" type="sibTrans" cxnId="{776E79DE-F9BC-1649-96D1-69BA4371585D}">
      <dgm:prSet/>
      <dgm:spPr/>
      <dgm:t>
        <a:bodyPr/>
        <a:lstStyle/>
        <a:p>
          <a:endParaRPr lang="en-US"/>
        </a:p>
      </dgm:t>
    </dgm:pt>
    <dgm:pt modelId="{3391C3DC-1FBC-7C4C-8BD2-345AB275D1CF}">
      <dgm:prSet phldrT="[Text]"/>
      <dgm:spPr>
        <a:solidFill>
          <a:srgbClr val="00A550"/>
        </a:solidFill>
      </dgm:spPr>
      <dgm:t>
        <a:bodyPr/>
        <a:lstStyle/>
        <a:p>
          <a:r>
            <a:rPr lang="en-US" dirty="0"/>
            <a:t>2019</a:t>
          </a:r>
        </a:p>
      </dgm:t>
    </dgm:pt>
    <dgm:pt modelId="{CF31EABB-1695-0C47-A1CB-C15A4DB24470}" type="parTrans" cxnId="{53FFD95B-FB34-064B-A03F-551D0F71DB18}">
      <dgm:prSet/>
      <dgm:spPr/>
      <dgm:t>
        <a:bodyPr/>
        <a:lstStyle/>
        <a:p>
          <a:endParaRPr lang="en-US"/>
        </a:p>
      </dgm:t>
    </dgm:pt>
    <dgm:pt modelId="{93E2327F-3BFE-E742-B19C-76C2F819107F}" type="sibTrans" cxnId="{53FFD95B-FB34-064B-A03F-551D0F71DB18}">
      <dgm:prSet/>
      <dgm:spPr/>
      <dgm:t>
        <a:bodyPr/>
        <a:lstStyle/>
        <a:p>
          <a:endParaRPr lang="en-US"/>
        </a:p>
      </dgm:t>
    </dgm:pt>
    <dgm:pt modelId="{AC45574E-4E18-4A45-8453-7494D1A1643C}">
      <dgm:prSet phldrT="[Text]"/>
      <dgm:spPr>
        <a:solidFill>
          <a:srgbClr val="00A550">
            <a:alpha val="25000"/>
          </a:srgbClr>
        </a:solidFill>
        <a:ln>
          <a:noFill/>
        </a:ln>
      </dgm:spPr>
      <dgm:t>
        <a:bodyPr anchor="ctr"/>
        <a:lstStyle/>
        <a:p>
          <a:pPr>
            <a:buNone/>
          </a:pPr>
          <a:r>
            <a:rPr lang="en-US" dirty="0"/>
            <a:t> Bill PASSED! </a:t>
          </a:r>
        </a:p>
      </dgm:t>
    </dgm:pt>
    <dgm:pt modelId="{B34BECAC-FBCC-0E4B-ACB1-AFC2DCCBD534}" type="parTrans" cxnId="{57478992-792B-9643-A7E9-405CAF58A84E}">
      <dgm:prSet/>
      <dgm:spPr/>
      <dgm:t>
        <a:bodyPr/>
        <a:lstStyle/>
        <a:p>
          <a:endParaRPr lang="en-US"/>
        </a:p>
      </dgm:t>
    </dgm:pt>
    <dgm:pt modelId="{1F1BCF03-11CC-E247-A40A-4EFDA36776DD}" type="sibTrans" cxnId="{57478992-792B-9643-A7E9-405CAF58A84E}">
      <dgm:prSet/>
      <dgm:spPr/>
      <dgm:t>
        <a:bodyPr/>
        <a:lstStyle/>
        <a:p>
          <a:endParaRPr lang="en-US"/>
        </a:p>
      </dgm:t>
    </dgm:pt>
    <dgm:pt modelId="{E815E916-67A5-D04F-9FE3-E4147551E6BA}">
      <dgm:prSet/>
      <dgm:spPr>
        <a:solidFill>
          <a:srgbClr val="00A550"/>
        </a:solidFill>
      </dgm:spPr>
      <dgm:t>
        <a:bodyPr/>
        <a:lstStyle/>
        <a:p>
          <a:r>
            <a:rPr lang="en-US" dirty="0"/>
            <a:t>2006</a:t>
          </a:r>
        </a:p>
      </dgm:t>
    </dgm:pt>
    <dgm:pt modelId="{CA30D764-506B-7F46-B344-422B7D586DAA}" type="parTrans" cxnId="{516A4B7F-0983-8B48-B266-2941567A10F8}">
      <dgm:prSet/>
      <dgm:spPr/>
      <dgm:t>
        <a:bodyPr/>
        <a:lstStyle/>
        <a:p>
          <a:endParaRPr lang="en-US"/>
        </a:p>
      </dgm:t>
    </dgm:pt>
    <dgm:pt modelId="{D0F2F418-996D-3044-9954-5D5005CFD998}" type="sibTrans" cxnId="{516A4B7F-0983-8B48-B266-2941567A10F8}">
      <dgm:prSet/>
      <dgm:spPr/>
      <dgm:t>
        <a:bodyPr/>
        <a:lstStyle/>
        <a:p>
          <a:endParaRPr lang="en-US"/>
        </a:p>
      </dgm:t>
    </dgm:pt>
    <dgm:pt modelId="{71CCDC77-AD99-4042-BC61-722D3D22FE46}">
      <dgm:prSet/>
      <dgm:spPr>
        <a:solidFill>
          <a:srgbClr val="FFC525"/>
        </a:solidFill>
      </dgm:spPr>
      <dgm:t>
        <a:bodyPr/>
        <a:lstStyle/>
        <a:p>
          <a:r>
            <a:rPr lang="en-US" dirty="0"/>
            <a:t>2015</a:t>
          </a:r>
        </a:p>
      </dgm:t>
    </dgm:pt>
    <dgm:pt modelId="{5C6B54F2-A22A-6F42-9CBA-9839C7086D21}" type="parTrans" cxnId="{AAFDEC81-D284-B943-8625-53CEC314404F}">
      <dgm:prSet/>
      <dgm:spPr/>
      <dgm:t>
        <a:bodyPr/>
        <a:lstStyle/>
        <a:p>
          <a:endParaRPr lang="en-US"/>
        </a:p>
      </dgm:t>
    </dgm:pt>
    <dgm:pt modelId="{D74FA730-6CA6-5645-A202-E1365CA8E5CF}" type="sibTrans" cxnId="{AAFDEC81-D284-B943-8625-53CEC314404F}">
      <dgm:prSet/>
      <dgm:spPr/>
      <dgm:t>
        <a:bodyPr/>
        <a:lstStyle/>
        <a:p>
          <a:endParaRPr lang="en-US"/>
        </a:p>
      </dgm:t>
    </dgm:pt>
    <dgm:pt modelId="{46AB565C-7A0D-7149-9412-0C69485F96E3}">
      <dgm:prSet/>
      <dgm:spPr>
        <a:solidFill>
          <a:srgbClr val="FFC525"/>
        </a:solidFill>
      </dgm:spPr>
      <dgm:t>
        <a:bodyPr/>
        <a:lstStyle/>
        <a:p>
          <a:r>
            <a:rPr lang="en-US" dirty="0"/>
            <a:t>2016</a:t>
          </a:r>
        </a:p>
      </dgm:t>
    </dgm:pt>
    <dgm:pt modelId="{7334E73B-EBD7-9042-95A2-CCD0342503C9}" type="parTrans" cxnId="{C12F91F4-7E43-0342-9DCF-C4C43EAD2FDC}">
      <dgm:prSet/>
      <dgm:spPr/>
      <dgm:t>
        <a:bodyPr/>
        <a:lstStyle/>
        <a:p>
          <a:endParaRPr lang="en-US"/>
        </a:p>
      </dgm:t>
    </dgm:pt>
    <dgm:pt modelId="{9F42292F-55DC-9E4F-B38A-42C5F436CFF6}" type="sibTrans" cxnId="{C12F91F4-7E43-0342-9DCF-C4C43EAD2FDC}">
      <dgm:prSet/>
      <dgm:spPr/>
      <dgm:t>
        <a:bodyPr/>
        <a:lstStyle/>
        <a:p>
          <a:endParaRPr lang="en-US"/>
        </a:p>
      </dgm:t>
    </dgm:pt>
    <dgm:pt modelId="{5791D42F-D65C-E246-95BF-FB90DDF7B75C}">
      <dgm:prSet/>
      <dgm:spPr>
        <a:solidFill>
          <a:srgbClr val="FFC525"/>
        </a:solidFill>
      </dgm:spPr>
      <dgm:t>
        <a:bodyPr/>
        <a:lstStyle/>
        <a:p>
          <a:r>
            <a:rPr lang="en-US" dirty="0"/>
            <a:t>2017</a:t>
          </a:r>
        </a:p>
      </dgm:t>
    </dgm:pt>
    <dgm:pt modelId="{59D76D0F-09FC-4945-8425-369494CD9E71}" type="parTrans" cxnId="{1F9AEE86-1E87-FD49-9DA0-25726A8ED368}">
      <dgm:prSet/>
      <dgm:spPr/>
      <dgm:t>
        <a:bodyPr/>
        <a:lstStyle/>
        <a:p>
          <a:endParaRPr lang="en-US"/>
        </a:p>
      </dgm:t>
    </dgm:pt>
    <dgm:pt modelId="{3B1A5CBD-952E-214B-8B51-AC640F426D51}" type="sibTrans" cxnId="{1F9AEE86-1E87-FD49-9DA0-25726A8ED368}">
      <dgm:prSet/>
      <dgm:spPr/>
      <dgm:t>
        <a:bodyPr/>
        <a:lstStyle/>
        <a:p>
          <a:endParaRPr lang="en-US"/>
        </a:p>
      </dgm:t>
    </dgm:pt>
    <dgm:pt modelId="{F13F8406-6988-A745-AFB0-E6E3E8EB3B4E}">
      <dgm:prSet/>
      <dgm:spPr>
        <a:solidFill>
          <a:srgbClr val="FFC525"/>
        </a:solidFill>
      </dgm:spPr>
      <dgm:t>
        <a:bodyPr/>
        <a:lstStyle/>
        <a:p>
          <a:r>
            <a:rPr lang="en-US" dirty="0"/>
            <a:t>2018</a:t>
          </a:r>
        </a:p>
      </dgm:t>
    </dgm:pt>
    <dgm:pt modelId="{AEC57ECA-DBFB-B647-8FA6-D7D175FDA249}" type="parTrans" cxnId="{9253F769-1347-5A48-834B-EB1FD3BB899A}">
      <dgm:prSet/>
      <dgm:spPr/>
      <dgm:t>
        <a:bodyPr/>
        <a:lstStyle/>
        <a:p>
          <a:endParaRPr lang="en-US"/>
        </a:p>
      </dgm:t>
    </dgm:pt>
    <dgm:pt modelId="{CF03109C-993A-FD40-98A9-C26695B1FBB8}" type="sibTrans" cxnId="{9253F769-1347-5A48-834B-EB1FD3BB899A}">
      <dgm:prSet/>
      <dgm:spPr/>
      <dgm:t>
        <a:bodyPr/>
        <a:lstStyle/>
        <a:p>
          <a:endParaRPr lang="en-US"/>
        </a:p>
      </dgm:t>
    </dgm:pt>
    <dgm:pt modelId="{EB272600-92FD-874A-AFFC-8C945753C32A}">
      <dgm:prSet phldrT="[Text]"/>
      <dgm:spPr>
        <a:solidFill>
          <a:srgbClr val="00A550">
            <a:alpha val="25000"/>
          </a:srgbClr>
        </a:solidFill>
        <a:ln>
          <a:noFill/>
        </a:ln>
      </dgm:spPr>
      <dgm:t>
        <a:bodyPr anchor="ctr"/>
        <a:lstStyle/>
        <a:p>
          <a:pPr>
            <a:buNone/>
          </a:pPr>
          <a:r>
            <a:rPr lang="en-US" dirty="0"/>
            <a:t> First balance billing protections in place</a:t>
          </a:r>
        </a:p>
      </dgm:t>
    </dgm:pt>
    <dgm:pt modelId="{B6E5EDD1-E6C5-084C-9BD4-146AD85A8251}" type="parTrans" cxnId="{47DE40E6-3F1D-1B48-9DF0-486D3CF9AD47}">
      <dgm:prSet/>
      <dgm:spPr/>
      <dgm:t>
        <a:bodyPr/>
        <a:lstStyle/>
        <a:p>
          <a:endParaRPr lang="en-US"/>
        </a:p>
      </dgm:t>
    </dgm:pt>
    <dgm:pt modelId="{5232E05E-8368-7744-B07B-8492372CCBD9}" type="sibTrans" cxnId="{47DE40E6-3F1D-1B48-9DF0-486D3CF9AD47}">
      <dgm:prSet/>
      <dgm:spPr/>
      <dgm:t>
        <a:bodyPr/>
        <a:lstStyle/>
        <a:p>
          <a:endParaRPr lang="en-US"/>
        </a:p>
      </dgm:t>
    </dgm:pt>
    <dgm:pt modelId="{9AFBEE2A-23FA-874A-8E54-560C879BF876}">
      <dgm:prSet phldrT="[Text]"/>
      <dgm:spPr>
        <a:solidFill>
          <a:srgbClr val="FFC525">
            <a:alpha val="25000"/>
          </a:srgbClr>
        </a:solidFill>
        <a:ln>
          <a:noFill/>
        </a:ln>
      </dgm:spPr>
      <dgm:t>
        <a:bodyPr anchor="ctr"/>
        <a:lstStyle/>
        <a:p>
          <a:pPr>
            <a:buNone/>
          </a:pPr>
          <a:r>
            <a:rPr lang="en-US" dirty="0"/>
            <a:t> Bill failed</a:t>
          </a:r>
        </a:p>
      </dgm:t>
    </dgm:pt>
    <dgm:pt modelId="{39B1E4B1-5EDB-3245-9441-0C9997AB7859}" type="parTrans" cxnId="{F0B2A81A-450D-A945-A9D7-96D2B7C7B443}">
      <dgm:prSet/>
      <dgm:spPr/>
      <dgm:t>
        <a:bodyPr/>
        <a:lstStyle/>
        <a:p>
          <a:endParaRPr lang="en-US"/>
        </a:p>
      </dgm:t>
    </dgm:pt>
    <dgm:pt modelId="{AF339CB9-AE4A-AE47-8D82-62E33A4DD4AD}" type="sibTrans" cxnId="{F0B2A81A-450D-A945-A9D7-96D2B7C7B443}">
      <dgm:prSet/>
      <dgm:spPr/>
      <dgm:t>
        <a:bodyPr/>
        <a:lstStyle/>
        <a:p>
          <a:endParaRPr lang="en-US"/>
        </a:p>
      </dgm:t>
    </dgm:pt>
    <dgm:pt modelId="{04003844-5406-D841-A1E5-5FB41A5BE7AF}">
      <dgm:prSet phldrT="[Text]"/>
      <dgm:spPr>
        <a:solidFill>
          <a:srgbClr val="FFC525">
            <a:alpha val="25000"/>
          </a:srgbClr>
        </a:solidFill>
        <a:ln>
          <a:noFill/>
        </a:ln>
      </dgm:spPr>
      <dgm:t>
        <a:bodyPr anchor="ctr"/>
        <a:lstStyle/>
        <a:p>
          <a:pPr>
            <a:buNone/>
          </a:pPr>
          <a:r>
            <a:rPr lang="en-US"/>
            <a:t> Bill failed</a:t>
          </a:r>
        </a:p>
      </dgm:t>
    </dgm:pt>
    <dgm:pt modelId="{217E6887-F5C9-EE45-A5B9-0B1AE7FD1B89}" type="parTrans" cxnId="{EC580576-A714-1A43-8EB9-68C7DCF021BC}">
      <dgm:prSet/>
      <dgm:spPr/>
      <dgm:t>
        <a:bodyPr/>
        <a:lstStyle/>
        <a:p>
          <a:endParaRPr lang="en-US"/>
        </a:p>
      </dgm:t>
    </dgm:pt>
    <dgm:pt modelId="{6205DC0C-161D-7B40-8832-5F9EDCAA9301}" type="sibTrans" cxnId="{EC580576-A714-1A43-8EB9-68C7DCF021BC}">
      <dgm:prSet/>
      <dgm:spPr/>
      <dgm:t>
        <a:bodyPr/>
        <a:lstStyle/>
        <a:p>
          <a:endParaRPr lang="en-US"/>
        </a:p>
      </dgm:t>
    </dgm:pt>
    <dgm:pt modelId="{659D6BFF-D93D-6243-97F3-BE9787A82692}">
      <dgm:prSet phldrT="[Text]"/>
      <dgm:spPr>
        <a:solidFill>
          <a:srgbClr val="FFC525">
            <a:alpha val="25000"/>
          </a:srgbClr>
        </a:solidFill>
        <a:ln>
          <a:noFill/>
        </a:ln>
      </dgm:spPr>
      <dgm:t>
        <a:bodyPr anchor="ctr"/>
        <a:lstStyle/>
        <a:p>
          <a:pPr>
            <a:buNone/>
          </a:pPr>
          <a:r>
            <a:rPr lang="en-US"/>
            <a:t> Bill failed</a:t>
          </a:r>
        </a:p>
      </dgm:t>
    </dgm:pt>
    <dgm:pt modelId="{050EB6CB-22E3-2C48-B83F-DAF0294B40D7}" type="parTrans" cxnId="{0EA71411-EC03-A543-8C28-C2CC8E6594FF}">
      <dgm:prSet/>
      <dgm:spPr/>
      <dgm:t>
        <a:bodyPr/>
        <a:lstStyle/>
        <a:p>
          <a:endParaRPr lang="en-US"/>
        </a:p>
      </dgm:t>
    </dgm:pt>
    <dgm:pt modelId="{C895A47C-7EF3-704A-B5ED-2BEF2E0A2950}" type="sibTrans" cxnId="{0EA71411-EC03-A543-8C28-C2CC8E6594FF}">
      <dgm:prSet/>
      <dgm:spPr/>
      <dgm:t>
        <a:bodyPr/>
        <a:lstStyle/>
        <a:p>
          <a:endParaRPr lang="en-US"/>
        </a:p>
      </dgm:t>
    </dgm:pt>
    <dgm:pt modelId="{20189050-241A-4944-A075-CAE22A908C36}">
      <dgm:prSet phldrT="[Text]"/>
      <dgm:spPr>
        <a:solidFill>
          <a:srgbClr val="FFC525">
            <a:alpha val="25000"/>
          </a:srgbClr>
        </a:solidFill>
        <a:ln>
          <a:noFill/>
        </a:ln>
      </dgm:spPr>
      <dgm:t>
        <a:bodyPr anchor="ctr"/>
        <a:lstStyle/>
        <a:p>
          <a:pPr>
            <a:buNone/>
          </a:pPr>
          <a:r>
            <a:rPr lang="en-US"/>
            <a:t> Bill failed</a:t>
          </a:r>
        </a:p>
      </dgm:t>
    </dgm:pt>
    <dgm:pt modelId="{CFA4CE3E-54B9-CC4D-8D4B-5013C354EDB2}" type="parTrans" cxnId="{34BDD53A-97B7-D146-839E-F640249C7744}">
      <dgm:prSet/>
      <dgm:spPr/>
      <dgm:t>
        <a:bodyPr/>
        <a:lstStyle/>
        <a:p>
          <a:endParaRPr lang="en-US"/>
        </a:p>
      </dgm:t>
    </dgm:pt>
    <dgm:pt modelId="{A20B6B7C-D387-0147-B8BF-D8FAE59BBA0F}" type="sibTrans" cxnId="{34BDD53A-97B7-D146-839E-F640249C7744}">
      <dgm:prSet/>
      <dgm:spPr/>
      <dgm:t>
        <a:bodyPr/>
        <a:lstStyle/>
        <a:p>
          <a:endParaRPr lang="en-US"/>
        </a:p>
      </dgm:t>
    </dgm:pt>
    <dgm:pt modelId="{D0BDF98E-7D5F-A143-AF12-C7D930457079}" type="pres">
      <dgm:prSet presAssocID="{D0D2D928-D24B-6F40-99B7-9D7350FF299E}" presName="Name0" presStyleCnt="0">
        <dgm:presLayoutVars>
          <dgm:dir/>
          <dgm:animLvl val="lvl"/>
          <dgm:resizeHandles/>
        </dgm:presLayoutVars>
      </dgm:prSet>
      <dgm:spPr/>
    </dgm:pt>
    <dgm:pt modelId="{B2FEBBE6-5464-E54E-B0E9-A22DBE4B16B7}" type="pres">
      <dgm:prSet presAssocID="{E3F1D587-0D1F-DC4E-868D-1D30061CBB1E}" presName="linNode" presStyleCnt="0"/>
      <dgm:spPr/>
    </dgm:pt>
    <dgm:pt modelId="{DAC7D861-70C7-7C4B-ACC9-BCA50C160703}" type="pres">
      <dgm:prSet presAssocID="{E3F1D587-0D1F-DC4E-868D-1D30061CBB1E}" presName="parentShp" presStyleLbl="node1" presStyleIdx="0" presStyleCnt="7">
        <dgm:presLayoutVars>
          <dgm:bulletEnabled val="1"/>
        </dgm:presLayoutVars>
      </dgm:prSet>
      <dgm:spPr/>
    </dgm:pt>
    <dgm:pt modelId="{0AC0471F-28E0-0640-B8AB-A0AAD594E3B3}" type="pres">
      <dgm:prSet presAssocID="{E3F1D587-0D1F-DC4E-868D-1D30061CBB1E}" presName="childShp" presStyleLbl="bgAccFollowNode1" presStyleIdx="0" presStyleCnt="7">
        <dgm:presLayoutVars>
          <dgm:bulletEnabled val="1"/>
        </dgm:presLayoutVars>
      </dgm:prSet>
      <dgm:spPr/>
    </dgm:pt>
    <dgm:pt modelId="{29BF617D-8BF6-8D45-975D-B99A6B6490BA}" type="pres">
      <dgm:prSet presAssocID="{05C12EDE-FB97-B844-BFFB-F0C67429D694}" presName="spacing" presStyleCnt="0"/>
      <dgm:spPr/>
    </dgm:pt>
    <dgm:pt modelId="{426F38AD-2E9F-584A-80CD-F136372861C4}" type="pres">
      <dgm:prSet presAssocID="{E815E916-67A5-D04F-9FE3-E4147551E6BA}" presName="linNode" presStyleCnt="0"/>
      <dgm:spPr/>
    </dgm:pt>
    <dgm:pt modelId="{27D55197-8EAE-964C-AFBF-2C7FDCFFE656}" type="pres">
      <dgm:prSet presAssocID="{E815E916-67A5-D04F-9FE3-E4147551E6BA}" presName="parentShp" presStyleLbl="node1" presStyleIdx="1" presStyleCnt="7">
        <dgm:presLayoutVars>
          <dgm:bulletEnabled val="1"/>
        </dgm:presLayoutVars>
      </dgm:prSet>
      <dgm:spPr/>
    </dgm:pt>
    <dgm:pt modelId="{69BFBB8C-1ED1-DD46-BADA-26988356325A}" type="pres">
      <dgm:prSet presAssocID="{E815E916-67A5-D04F-9FE3-E4147551E6BA}" presName="childShp" presStyleLbl="bgAccFollowNode1" presStyleIdx="1" presStyleCnt="7">
        <dgm:presLayoutVars>
          <dgm:bulletEnabled val="1"/>
        </dgm:presLayoutVars>
      </dgm:prSet>
      <dgm:spPr/>
    </dgm:pt>
    <dgm:pt modelId="{2375ECA3-5E41-4F4C-84EF-1E302E6BDFD7}" type="pres">
      <dgm:prSet presAssocID="{D0F2F418-996D-3044-9954-5D5005CFD998}" presName="spacing" presStyleCnt="0"/>
      <dgm:spPr/>
    </dgm:pt>
    <dgm:pt modelId="{BF4D777D-534B-B34E-AE0A-9551438CD4EF}" type="pres">
      <dgm:prSet presAssocID="{71CCDC77-AD99-4042-BC61-722D3D22FE46}" presName="linNode" presStyleCnt="0"/>
      <dgm:spPr/>
    </dgm:pt>
    <dgm:pt modelId="{7D8CD661-9911-A548-80A3-87E2D0A577A9}" type="pres">
      <dgm:prSet presAssocID="{71CCDC77-AD99-4042-BC61-722D3D22FE46}" presName="parentShp" presStyleLbl="node1" presStyleIdx="2" presStyleCnt="7">
        <dgm:presLayoutVars>
          <dgm:bulletEnabled val="1"/>
        </dgm:presLayoutVars>
      </dgm:prSet>
      <dgm:spPr/>
    </dgm:pt>
    <dgm:pt modelId="{1F6B368A-932A-BE4B-A0FD-396C00EFC0A6}" type="pres">
      <dgm:prSet presAssocID="{71CCDC77-AD99-4042-BC61-722D3D22FE46}" presName="childShp" presStyleLbl="bgAccFollowNode1" presStyleIdx="2" presStyleCnt="7">
        <dgm:presLayoutVars>
          <dgm:bulletEnabled val="1"/>
        </dgm:presLayoutVars>
      </dgm:prSet>
      <dgm:spPr/>
    </dgm:pt>
    <dgm:pt modelId="{2C9D652C-3500-764D-A314-603498473FDC}" type="pres">
      <dgm:prSet presAssocID="{D74FA730-6CA6-5645-A202-E1365CA8E5CF}" presName="spacing" presStyleCnt="0"/>
      <dgm:spPr/>
    </dgm:pt>
    <dgm:pt modelId="{77EC20C5-E783-8E4A-96E6-8ED4C1DCFF15}" type="pres">
      <dgm:prSet presAssocID="{46AB565C-7A0D-7149-9412-0C69485F96E3}" presName="linNode" presStyleCnt="0"/>
      <dgm:spPr/>
    </dgm:pt>
    <dgm:pt modelId="{EE2787E3-5EB0-F746-BB3A-1C349B97E0F9}" type="pres">
      <dgm:prSet presAssocID="{46AB565C-7A0D-7149-9412-0C69485F96E3}" presName="parentShp" presStyleLbl="node1" presStyleIdx="3" presStyleCnt="7">
        <dgm:presLayoutVars>
          <dgm:bulletEnabled val="1"/>
        </dgm:presLayoutVars>
      </dgm:prSet>
      <dgm:spPr/>
    </dgm:pt>
    <dgm:pt modelId="{391BAE17-8E98-0E4A-9C77-BBCB81EE399F}" type="pres">
      <dgm:prSet presAssocID="{46AB565C-7A0D-7149-9412-0C69485F96E3}" presName="childShp" presStyleLbl="bgAccFollowNode1" presStyleIdx="3" presStyleCnt="7">
        <dgm:presLayoutVars>
          <dgm:bulletEnabled val="1"/>
        </dgm:presLayoutVars>
      </dgm:prSet>
      <dgm:spPr/>
    </dgm:pt>
    <dgm:pt modelId="{CA080B9E-ADAF-814E-A736-CA4F1970F967}" type="pres">
      <dgm:prSet presAssocID="{9F42292F-55DC-9E4F-B38A-42C5F436CFF6}" presName="spacing" presStyleCnt="0"/>
      <dgm:spPr/>
    </dgm:pt>
    <dgm:pt modelId="{54E3C30B-CB6B-BC4F-B9DC-7C7649DF4BA9}" type="pres">
      <dgm:prSet presAssocID="{5791D42F-D65C-E246-95BF-FB90DDF7B75C}" presName="linNode" presStyleCnt="0"/>
      <dgm:spPr/>
    </dgm:pt>
    <dgm:pt modelId="{4B6CF584-09D8-0C4E-8F22-469E3678CEA3}" type="pres">
      <dgm:prSet presAssocID="{5791D42F-D65C-E246-95BF-FB90DDF7B75C}" presName="parentShp" presStyleLbl="node1" presStyleIdx="4" presStyleCnt="7">
        <dgm:presLayoutVars>
          <dgm:bulletEnabled val="1"/>
        </dgm:presLayoutVars>
      </dgm:prSet>
      <dgm:spPr/>
    </dgm:pt>
    <dgm:pt modelId="{D2EF793A-C83E-524C-A246-316A8006F3B9}" type="pres">
      <dgm:prSet presAssocID="{5791D42F-D65C-E246-95BF-FB90DDF7B75C}" presName="childShp" presStyleLbl="bgAccFollowNode1" presStyleIdx="4" presStyleCnt="7">
        <dgm:presLayoutVars>
          <dgm:bulletEnabled val="1"/>
        </dgm:presLayoutVars>
      </dgm:prSet>
      <dgm:spPr/>
    </dgm:pt>
    <dgm:pt modelId="{24FD8FC4-BBD5-3B42-8AAD-AFF7C0758E57}" type="pres">
      <dgm:prSet presAssocID="{3B1A5CBD-952E-214B-8B51-AC640F426D51}" presName="spacing" presStyleCnt="0"/>
      <dgm:spPr/>
    </dgm:pt>
    <dgm:pt modelId="{8459A983-4664-9445-9E26-990BE326E3DA}" type="pres">
      <dgm:prSet presAssocID="{F13F8406-6988-A745-AFB0-E6E3E8EB3B4E}" presName="linNode" presStyleCnt="0"/>
      <dgm:spPr/>
    </dgm:pt>
    <dgm:pt modelId="{C5014767-C485-2B4F-AB9D-AE360C1D369A}" type="pres">
      <dgm:prSet presAssocID="{F13F8406-6988-A745-AFB0-E6E3E8EB3B4E}" presName="parentShp" presStyleLbl="node1" presStyleIdx="5" presStyleCnt="7">
        <dgm:presLayoutVars>
          <dgm:bulletEnabled val="1"/>
        </dgm:presLayoutVars>
      </dgm:prSet>
      <dgm:spPr/>
    </dgm:pt>
    <dgm:pt modelId="{832753DF-B7DB-EC48-BE55-5DA0C257015C}" type="pres">
      <dgm:prSet presAssocID="{F13F8406-6988-A745-AFB0-E6E3E8EB3B4E}" presName="childShp" presStyleLbl="bgAccFollowNode1" presStyleIdx="5" presStyleCnt="7">
        <dgm:presLayoutVars>
          <dgm:bulletEnabled val="1"/>
        </dgm:presLayoutVars>
      </dgm:prSet>
      <dgm:spPr/>
    </dgm:pt>
    <dgm:pt modelId="{600A00EE-82CC-FE44-8706-C77115ACDE4F}" type="pres">
      <dgm:prSet presAssocID="{CF03109C-993A-FD40-98A9-C26695B1FBB8}" presName="spacing" presStyleCnt="0"/>
      <dgm:spPr/>
    </dgm:pt>
    <dgm:pt modelId="{81C047AC-171C-0445-959D-A8DBFB85FFCF}" type="pres">
      <dgm:prSet presAssocID="{3391C3DC-1FBC-7C4C-8BD2-345AB275D1CF}" presName="linNode" presStyleCnt="0"/>
      <dgm:spPr/>
    </dgm:pt>
    <dgm:pt modelId="{93861C2C-6DD4-D94A-9F85-E47EFDCFB7FE}" type="pres">
      <dgm:prSet presAssocID="{3391C3DC-1FBC-7C4C-8BD2-345AB275D1CF}" presName="parentShp" presStyleLbl="node1" presStyleIdx="6" presStyleCnt="7">
        <dgm:presLayoutVars>
          <dgm:bulletEnabled val="1"/>
        </dgm:presLayoutVars>
      </dgm:prSet>
      <dgm:spPr/>
    </dgm:pt>
    <dgm:pt modelId="{1E2F443C-D958-E240-A14E-841D8948A713}" type="pres">
      <dgm:prSet presAssocID="{3391C3DC-1FBC-7C4C-8BD2-345AB275D1CF}" presName="childShp" presStyleLbl="bgAccFollowNode1" presStyleIdx="6" presStyleCnt="7">
        <dgm:presLayoutVars>
          <dgm:bulletEnabled val="1"/>
        </dgm:presLayoutVars>
      </dgm:prSet>
      <dgm:spPr/>
    </dgm:pt>
  </dgm:ptLst>
  <dgm:cxnLst>
    <dgm:cxn modelId="{0EA71411-EC03-A543-8C28-C2CC8E6594FF}" srcId="{5791D42F-D65C-E246-95BF-FB90DDF7B75C}" destId="{659D6BFF-D93D-6243-97F3-BE9787A82692}" srcOrd="0" destOrd="0" parTransId="{050EB6CB-22E3-2C48-B83F-DAF0294B40D7}" sibTransId="{C895A47C-7EF3-704A-B5ED-2BEF2E0A2950}"/>
    <dgm:cxn modelId="{F0B2A81A-450D-A945-A9D7-96D2B7C7B443}" srcId="{71CCDC77-AD99-4042-BC61-722D3D22FE46}" destId="{9AFBEE2A-23FA-874A-8E54-560C879BF876}" srcOrd="0" destOrd="0" parTransId="{39B1E4B1-5EDB-3245-9441-0C9997AB7859}" sibTransId="{AF339CB9-AE4A-AE47-8D82-62E33A4DD4AD}"/>
    <dgm:cxn modelId="{34BDD53A-97B7-D146-839E-F640249C7744}" srcId="{F13F8406-6988-A745-AFB0-E6E3E8EB3B4E}" destId="{20189050-241A-4944-A075-CAE22A908C36}" srcOrd="0" destOrd="0" parTransId="{CFA4CE3E-54B9-CC4D-8D4B-5013C354EDB2}" sibTransId="{A20B6B7C-D387-0147-B8BF-D8FAE59BBA0F}"/>
    <dgm:cxn modelId="{1F387F55-110D-5843-B359-74A2E82AA518}" type="presOf" srcId="{20189050-241A-4944-A075-CAE22A908C36}" destId="{832753DF-B7DB-EC48-BE55-5DA0C257015C}" srcOrd="0" destOrd="0" presId="urn:microsoft.com/office/officeart/2005/8/layout/vList6"/>
    <dgm:cxn modelId="{64487156-799A-1D49-B48A-DFEC80A13719}" type="presOf" srcId="{E3F1D587-0D1F-DC4E-868D-1D30061CBB1E}" destId="{DAC7D861-70C7-7C4B-ACC9-BCA50C160703}" srcOrd="0" destOrd="0" presId="urn:microsoft.com/office/officeart/2005/8/layout/vList6"/>
    <dgm:cxn modelId="{53FFD95B-FB34-064B-A03F-551D0F71DB18}" srcId="{D0D2D928-D24B-6F40-99B7-9D7350FF299E}" destId="{3391C3DC-1FBC-7C4C-8BD2-345AB275D1CF}" srcOrd="6" destOrd="0" parTransId="{CF31EABB-1695-0C47-A1CB-C15A4DB24470}" sibTransId="{93E2327F-3BFE-E742-B19C-76C2F819107F}"/>
    <dgm:cxn modelId="{C3634869-45B1-B24C-A077-FC972EF419BC}" type="presOf" srcId="{EB272600-92FD-874A-AFFC-8C945753C32A}" destId="{69BFBB8C-1ED1-DD46-BADA-26988356325A}" srcOrd="0" destOrd="0" presId="urn:microsoft.com/office/officeart/2005/8/layout/vList6"/>
    <dgm:cxn modelId="{9253F769-1347-5A48-834B-EB1FD3BB899A}" srcId="{D0D2D928-D24B-6F40-99B7-9D7350FF299E}" destId="{F13F8406-6988-A745-AFB0-E6E3E8EB3B4E}" srcOrd="5" destOrd="0" parTransId="{AEC57ECA-DBFB-B647-8FA6-D7D175FDA249}" sibTransId="{CF03109C-993A-FD40-98A9-C26695B1FBB8}"/>
    <dgm:cxn modelId="{941ED66D-FFC9-4443-999C-73F7B713E526}" type="presOf" srcId="{E815E916-67A5-D04F-9FE3-E4147551E6BA}" destId="{27D55197-8EAE-964C-AFBF-2C7FDCFFE656}" srcOrd="0" destOrd="0" presId="urn:microsoft.com/office/officeart/2005/8/layout/vList6"/>
    <dgm:cxn modelId="{E46E1571-B051-404E-B930-010C08C55F46}" type="presOf" srcId="{9AFBEE2A-23FA-874A-8E54-560C879BF876}" destId="{1F6B368A-932A-BE4B-A0FD-396C00EFC0A6}" srcOrd="0" destOrd="0" presId="urn:microsoft.com/office/officeart/2005/8/layout/vList6"/>
    <dgm:cxn modelId="{86EF0574-83C4-E94F-89B1-69A27EEDC759}" type="presOf" srcId="{5871B007-5667-E840-9D61-F5190DE66CE9}" destId="{0AC0471F-28E0-0640-B8AB-A0AAD594E3B3}" srcOrd="0" destOrd="0" presId="urn:microsoft.com/office/officeart/2005/8/layout/vList6"/>
    <dgm:cxn modelId="{EC580576-A714-1A43-8EB9-68C7DCF021BC}" srcId="{46AB565C-7A0D-7149-9412-0C69485F96E3}" destId="{04003844-5406-D841-A1E5-5FB41A5BE7AF}" srcOrd="0" destOrd="0" parTransId="{217E6887-F5C9-EE45-A5B9-0B1AE7FD1B89}" sibTransId="{6205DC0C-161D-7B40-8832-5F9EDCAA9301}"/>
    <dgm:cxn modelId="{1567747E-23E7-E448-BB0A-D3202C31E242}" type="presOf" srcId="{5791D42F-D65C-E246-95BF-FB90DDF7B75C}" destId="{4B6CF584-09D8-0C4E-8F22-469E3678CEA3}" srcOrd="0" destOrd="0" presId="urn:microsoft.com/office/officeart/2005/8/layout/vList6"/>
    <dgm:cxn modelId="{516A4B7F-0983-8B48-B266-2941567A10F8}" srcId="{D0D2D928-D24B-6F40-99B7-9D7350FF299E}" destId="{E815E916-67A5-D04F-9FE3-E4147551E6BA}" srcOrd="1" destOrd="0" parTransId="{CA30D764-506B-7F46-B344-422B7D586DAA}" sibTransId="{D0F2F418-996D-3044-9954-5D5005CFD998}"/>
    <dgm:cxn modelId="{AAFDEC81-D284-B943-8625-53CEC314404F}" srcId="{D0D2D928-D24B-6F40-99B7-9D7350FF299E}" destId="{71CCDC77-AD99-4042-BC61-722D3D22FE46}" srcOrd="2" destOrd="0" parTransId="{5C6B54F2-A22A-6F42-9CBA-9839C7086D21}" sibTransId="{D74FA730-6CA6-5645-A202-E1365CA8E5CF}"/>
    <dgm:cxn modelId="{9FAC5F82-2C27-DC44-8322-1519E15F3460}" type="presOf" srcId="{71CCDC77-AD99-4042-BC61-722D3D22FE46}" destId="{7D8CD661-9911-A548-80A3-87E2D0A577A9}" srcOrd="0" destOrd="0" presId="urn:microsoft.com/office/officeart/2005/8/layout/vList6"/>
    <dgm:cxn modelId="{FA37DB82-0227-C04A-A0E8-1559484456D6}" type="presOf" srcId="{46AB565C-7A0D-7149-9412-0C69485F96E3}" destId="{EE2787E3-5EB0-F746-BB3A-1C349B97E0F9}" srcOrd="0" destOrd="0" presId="urn:microsoft.com/office/officeart/2005/8/layout/vList6"/>
    <dgm:cxn modelId="{1F9AEE86-1E87-FD49-9DA0-25726A8ED368}" srcId="{D0D2D928-D24B-6F40-99B7-9D7350FF299E}" destId="{5791D42F-D65C-E246-95BF-FB90DDF7B75C}" srcOrd="4" destOrd="0" parTransId="{59D76D0F-09FC-4945-8425-369494CD9E71}" sibTransId="{3B1A5CBD-952E-214B-8B51-AC640F426D51}"/>
    <dgm:cxn modelId="{5F19C78E-61F1-B848-BC53-F69F18B6969B}" type="presOf" srcId="{04003844-5406-D841-A1E5-5FB41A5BE7AF}" destId="{391BAE17-8E98-0E4A-9C77-BBCB81EE399F}" srcOrd="0" destOrd="0" presId="urn:microsoft.com/office/officeart/2005/8/layout/vList6"/>
    <dgm:cxn modelId="{AFBD9A91-27ED-E948-B5D1-010C03B3E715}" srcId="{D0D2D928-D24B-6F40-99B7-9D7350FF299E}" destId="{E3F1D587-0D1F-DC4E-868D-1D30061CBB1E}" srcOrd="0" destOrd="0" parTransId="{077C6AA2-4E63-1849-8318-24608D493003}" sibTransId="{05C12EDE-FB97-B844-BFFB-F0C67429D694}"/>
    <dgm:cxn modelId="{D8966A92-EFC0-9849-ADC4-75EB12831808}" type="presOf" srcId="{D0D2D928-D24B-6F40-99B7-9D7350FF299E}" destId="{D0BDF98E-7D5F-A143-AF12-C7D930457079}" srcOrd="0" destOrd="0" presId="urn:microsoft.com/office/officeart/2005/8/layout/vList6"/>
    <dgm:cxn modelId="{57478992-792B-9643-A7E9-405CAF58A84E}" srcId="{3391C3DC-1FBC-7C4C-8BD2-345AB275D1CF}" destId="{AC45574E-4E18-4A45-8453-7494D1A1643C}" srcOrd="0" destOrd="0" parTransId="{B34BECAC-FBCC-0E4B-ACB1-AFC2DCCBD534}" sibTransId="{1F1BCF03-11CC-E247-A40A-4EFDA36776DD}"/>
    <dgm:cxn modelId="{9EE904B2-1384-F145-BDE0-9D69FFF43170}" type="presOf" srcId="{659D6BFF-D93D-6243-97F3-BE9787A82692}" destId="{D2EF793A-C83E-524C-A246-316A8006F3B9}" srcOrd="0" destOrd="0" presId="urn:microsoft.com/office/officeart/2005/8/layout/vList6"/>
    <dgm:cxn modelId="{1AE272BD-75C5-9446-9A37-23A56663514E}" type="presOf" srcId="{F13F8406-6988-A745-AFB0-E6E3E8EB3B4E}" destId="{C5014767-C485-2B4F-AB9D-AE360C1D369A}" srcOrd="0" destOrd="0" presId="urn:microsoft.com/office/officeart/2005/8/layout/vList6"/>
    <dgm:cxn modelId="{2FF75DCD-D1BC-4644-A322-3A5A46F965DC}" type="presOf" srcId="{3391C3DC-1FBC-7C4C-8BD2-345AB275D1CF}" destId="{93861C2C-6DD4-D94A-9F85-E47EFDCFB7FE}" srcOrd="0" destOrd="0" presId="urn:microsoft.com/office/officeart/2005/8/layout/vList6"/>
    <dgm:cxn modelId="{776E79DE-F9BC-1649-96D1-69BA4371585D}" srcId="{E3F1D587-0D1F-DC4E-868D-1D30061CBB1E}" destId="{5871B007-5667-E840-9D61-F5190DE66CE9}" srcOrd="0" destOrd="0" parTransId="{15655DAA-2D2E-BB49-9C36-9F47FF703F8A}" sibTransId="{CE74CA48-96E2-DF45-A8E5-00BF4D7EBEC6}"/>
    <dgm:cxn modelId="{47DE40E6-3F1D-1B48-9DF0-486D3CF9AD47}" srcId="{E815E916-67A5-D04F-9FE3-E4147551E6BA}" destId="{EB272600-92FD-874A-AFFC-8C945753C32A}" srcOrd="0" destOrd="0" parTransId="{B6E5EDD1-E6C5-084C-9BD4-146AD85A8251}" sibTransId="{5232E05E-8368-7744-B07B-8492372CCBD9}"/>
    <dgm:cxn modelId="{354991ED-D293-7C4C-88C2-408D8C73EA19}" type="presOf" srcId="{AC45574E-4E18-4A45-8453-7494D1A1643C}" destId="{1E2F443C-D958-E240-A14E-841D8948A713}" srcOrd="0" destOrd="0" presId="urn:microsoft.com/office/officeart/2005/8/layout/vList6"/>
    <dgm:cxn modelId="{C12F91F4-7E43-0342-9DCF-C4C43EAD2FDC}" srcId="{D0D2D928-D24B-6F40-99B7-9D7350FF299E}" destId="{46AB565C-7A0D-7149-9412-0C69485F96E3}" srcOrd="3" destOrd="0" parTransId="{7334E73B-EBD7-9042-95A2-CCD0342503C9}" sibTransId="{9F42292F-55DC-9E4F-B38A-42C5F436CFF6}"/>
    <dgm:cxn modelId="{1448E91E-82E5-E042-8BC2-7FD434C421E0}" type="presParOf" srcId="{D0BDF98E-7D5F-A143-AF12-C7D930457079}" destId="{B2FEBBE6-5464-E54E-B0E9-A22DBE4B16B7}" srcOrd="0" destOrd="0" presId="urn:microsoft.com/office/officeart/2005/8/layout/vList6"/>
    <dgm:cxn modelId="{4B129D6C-BFC5-CE47-B4A2-8F9EA4B19387}" type="presParOf" srcId="{B2FEBBE6-5464-E54E-B0E9-A22DBE4B16B7}" destId="{DAC7D861-70C7-7C4B-ACC9-BCA50C160703}" srcOrd="0" destOrd="0" presId="urn:microsoft.com/office/officeart/2005/8/layout/vList6"/>
    <dgm:cxn modelId="{31ED46B5-A7E8-A34F-BB7F-F95F7B613DBE}" type="presParOf" srcId="{B2FEBBE6-5464-E54E-B0E9-A22DBE4B16B7}" destId="{0AC0471F-28E0-0640-B8AB-A0AAD594E3B3}" srcOrd="1" destOrd="0" presId="urn:microsoft.com/office/officeart/2005/8/layout/vList6"/>
    <dgm:cxn modelId="{B72DD4A5-189F-7D49-9445-7EE461A86CE2}" type="presParOf" srcId="{D0BDF98E-7D5F-A143-AF12-C7D930457079}" destId="{29BF617D-8BF6-8D45-975D-B99A6B6490BA}" srcOrd="1" destOrd="0" presId="urn:microsoft.com/office/officeart/2005/8/layout/vList6"/>
    <dgm:cxn modelId="{67064B32-FD6A-B046-9B88-7FDD3F89A072}" type="presParOf" srcId="{D0BDF98E-7D5F-A143-AF12-C7D930457079}" destId="{426F38AD-2E9F-584A-80CD-F136372861C4}" srcOrd="2" destOrd="0" presId="urn:microsoft.com/office/officeart/2005/8/layout/vList6"/>
    <dgm:cxn modelId="{01B99240-0BE4-5A40-AAA4-3029469C848A}" type="presParOf" srcId="{426F38AD-2E9F-584A-80CD-F136372861C4}" destId="{27D55197-8EAE-964C-AFBF-2C7FDCFFE656}" srcOrd="0" destOrd="0" presId="urn:microsoft.com/office/officeart/2005/8/layout/vList6"/>
    <dgm:cxn modelId="{AC1527F8-8DF2-754E-A0FE-E549B49438CA}" type="presParOf" srcId="{426F38AD-2E9F-584A-80CD-F136372861C4}" destId="{69BFBB8C-1ED1-DD46-BADA-26988356325A}" srcOrd="1" destOrd="0" presId="urn:microsoft.com/office/officeart/2005/8/layout/vList6"/>
    <dgm:cxn modelId="{D015484F-6A43-CD47-B864-A1BA92F7ABA1}" type="presParOf" srcId="{D0BDF98E-7D5F-A143-AF12-C7D930457079}" destId="{2375ECA3-5E41-4F4C-84EF-1E302E6BDFD7}" srcOrd="3" destOrd="0" presId="urn:microsoft.com/office/officeart/2005/8/layout/vList6"/>
    <dgm:cxn modelId="{18A88809-02A2-A746-B7B8-D2F7B393C4C4}" type="presParOf" srcId="{D0BDF98E-7D5F-A143-AF12-C7D930457079}" destId="{BF4D777D-534B-B34E-AE0A-9551438CD4EF}" srcOrd="4" destOrd="0" presId="urn:microsoft.com/office/officeart/2005/8/layout/vList6"/>
    <dgm:cxn modelId="{D567517C-0340-F74B-A046-47C093E79D2B}" type="presParOf" srcId="{BF4D777D-534B-B34E-AE0A-9551438CD4EF}" destId="{7D8CD661-9911-A548-80A3-87E2D0A577A9}" srcOrd="0" destOrd="0" presId="urn:microsoft.com/office/officeart/2005/8/layout/vList6"/>
    <dgm:cxn modelId="{07D025B7-857F-E64E-997A-823C1365B666}" type="presParOf" srcId="{BF4D777D-534B-B34E-AE0A-9551438CD4EF}" destId="{1F6B368A-932A-BE4B-A0FD-396C00EFC0A6}" srcOrd="1" destOrd="0" presId="urn:microsoft.com/office/officeart/2005/8/layout/vList6"/>
    <dgm:cxn modelId="{D068C93B-8784-2241-BD4E-7B77CA0E7980}" type="presParOf" srcId="{D0BDF98E-7D5F-A143-AF12-C7D930457079}" destId="{2C9D652C-3500-764D-A314-603498473FDC}" srcOrd="5" destOrd="0" presId="urn:microsoft.com/office/officeart/2005/8/layout/vList6"/>
    <dgm:cxn modelId="{5EFF9F61-8D7E-B843-913B-4B2E40B790F3}" type="presParOf" srcId="{D0BDF98E-7D5F-A143-AF12-C7D930457079}" destId="{77EC20C5-E783-8E4A-96E6-8ED4C1DCFF15}" srcOrd="6" destOrd="0" presId="urn:microsoft.com/office/officeart/2005/8/layout/vList6"/>
    <dgm:cxn modelId="{31E7B407-6DB2-934B-B927-F4DC6EACD96D}" type="presParOf" srcId="{77EC20C5-E783-8E4A-96E6-8ED4C1DCFF15}" destId="{EE2787E3-5EB0-F746-BB3A-1C349B97E0F9}" srcOrd="0" destOrd="0" presId="urn:microsoft.com/office/officeart/2005/8/layout/vList6"/>
    <dgm:cxn modelId="{637B6C11-8F09-1B49-A604-A01AA6760B0C}" type="presParOf" srcId="{77EC20C5-E783-8E4A-96E6-8ED4C1DCFF15}" destId="{391BAE17-8E98-0E4A-9C77-BBCB81EE399F}" srcOrd="1" destOrd="0" presId="urn:microsoft.com/office/officeart/2005/8/layout/vList6"/>
    <dgm:cxn modelId="{76623CBF-554F-024C-94AD-048D906FDC03}" type="presParOf" srcId="{D0BDF98E-7D5F-A143-AF12-C7D930457079}" destId="{CA080B9E-ADAF-814E-A736-CA4F1970F967}" srcOrd="7" destOrd="0" presId="urn:microsoft.com/office/officeart/2005/8/layout/vList6"/>
    <dgm:cxn modelId="{72C1C2CB-0978-8444-A9AE-E968D661C81C}" type="presParOf" srcId="{D0BDF98E-7D5F-A143-AF12-C7D930457079}" destId="{54E3C30B-CB6B-BC4F-B9DC-7C7649DF4BA9}" srcOrd="8" destOrd="0" presId="urn:microsoft.com/office/officeart/2005/8/layout/vList6"/>
    <dgm:cxn modelId="{84CCE28E-1B93-4248-AEE9-A368B1B2ADF8}" type="presParOf" srcId="{54E3C30B-CB6B-BC4F-B9DC-7C7649DF4BA9}" destId="{4B6CF584-09D8-0C4E-8F22-469E3678CEA3}" srcOrd="0" destOrd="0" presId="urn:microsoft.com/office/officeart/2005/8/layout/vList6"/>
    <dgm:cxn modelId="{B6390A36-F698-8A4E-8819-5017CE2B2228}" type="presParOf" srcId="{54E3C30B-CB6B-BC4F-B9DC-7C7649DF4BA9}" destId="{D2EF793A-C83E-524C-A246-316A8006F3B9}" srcOrd="1" destOrd="0" presId="urn:microsoft.com/office/officeart/2005/8/layout/vList6"/>
    <dgm:cxn modelId="{725EABE0-54E4-DE45-BA6B-4DD90BD78D43}" type="presParOf" srcId="{D0BDF98E-7D5F-A143-AF12-C7D930457079}" destId="{24FD8FC4-BBD5-3B42-8AAD-AFF7C0758E57}" srcOrd="9" destOrd="0" presId="urn:microsoft.com/office/officeart/2005/8/layout/vList6"/>
    <dgm:cxn modelId="{88E44563-2B65-864F-ABAA-5535DE13DBCF}" type="presParOf" srcId="{D0BDF98E-7D5F-A143-AF12-C7D930457079}" destId="{8459A983-4664-9445-9E26-990BE326E3DA}" srcOrd="10" destOrd="0" presId="urn:microsoft.com/office/officeart/2005/8/layout/vList6"/>
    <dgm:cxn modelId="{123608D7-704A-BC44-B1AC-90116BE83C09}" type="presParOf" srcId="{8459A983-4664-9445-9E26-990BE326E3DA}" destId="{C5014767-C485-2B4F-AB9D-AE360C1D369A}" srcOrd="0" destOrd="0" presId="urn:microsoft.com/office/officeart/2005/8/layout/vList6"/>
    <dgm:cxn modelId="{C72123C2-C994-144C-A11F-E23F30CB7F80}" type="presParOf" srcId="{8459A983-4664-9445-9E26-990BE326E3DA}" destId="{832753DF-B7DB-EC48-BE55-5DA0C257015C}" srcOrd="1" destOrd="0" presId="urn:microsoft.com/office/officeart/2005/8/layout/vList6"/>
    <dgm:cxn modelId="{DDABBE5A-6BF7-854E-B4E7-C6A586D5DAC7}" type="presParOf" srcId="{D0BDF98E-7D5F-A143-AF12-C7D930457079}" destId="{600A00EE-82CC-FE44-8706-C77115ACDE4F}" srcOrd="11" destOrd="0" presId="urn:microsoft.com/office/officeart/2005/8/layout/vList6"/>
    <dgm:cxn modelId="{4A0BF0D3-4D86-4F45-A4BD-57A3361C6087}" type="presParOf" srcId="{D0BDF98E-7D5F-A143-AF12-C7D930457079}" destId="{81C047AC-171C-0445-959D-A8DBFB85FFCF}" srcOrd="12" destOrd="0" presId="urn:microsoft.com/office/officeart/2005/8/layout/vList6"/>
    <dgm:cxn modelId="{8B8EDE19-B3BE-F04F-8F1A-2ACB452A23B3}" type="presParOf" srcId="{81C047AC-171C-0445-959D-A8DBFB85FFCF}" destId="{93861C2C-6DD4-D94A-9F85-E47EFDCFB7FE}" srcOrd="0" destOrd="0" presId="urn:microsoft.com/office/officeart/2005/8/layout/vList6"/>
    <dgm:cxn modelId="{87C6EE58-EC34-F741-A8D2-4D7B0764091B}" type="presParOf" srcId="{81C047AC-171C-0445-959D-A8DBFB85FFCF}" destId="{1E2F443C-D958-E240-A14E-841D8948A7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2D928-D24B-6F40-99B7-9D7350FF299E}"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E3F1D587-0D1F-DC4E-868D-1D30061CBB1E}">
      <dgm:prSet phldrT="[Text]"/>
      <dgm:spPr>
        <a:solidFill>
          <a:srgbClr val="00A550"/>
        </a:solidFill>
      </dgm:spPr>
      <dgm:t>
        <a:bodyPr/>
        <a:lstStyle/>
        <a:p>
          <a:r>
            <a:rPr lang="en-US" dirty="0"/>
            <a:t>1997</a:t>
          </a:r>
        </a:p>
      </dgm:t>
    </dgm:pt>
    <dgm:pt modelId="{077C6AA2-4E63-1849-8318-24608D493003}" type="parTrans" cxnId="{AFBD9A91-27ED-E948-B5D1-010C03B3E715}">
      <dgm:prSet/>
      <dgm:spPr/>
      <dgm:t>
        <a:bodyPr/>
        <a:lstStyle/>
        <a:p>
          <a:endParaRPr lang="en-US"/>
        </a:p>
      </dgm:t>
    </dgm:pt>
    <dgm:pt modelId="{05C12EDE-FB97-B844-BFFB-F0C67429D694}" type="sibTrans" cxnId="{AFBD9A91-27ED-E948-B5D1-010C03B3E715}">
      <dgm:prSet/>
      <dgm:spPr/>
      <dgm:t>
        <a:bodyPr/>
        <a:lstStyle/>
        <a:p>
          <a:endParaRPr lang="en-US"/>
        </a:p>
      </dgm:t>
    </dgm:pt>
    <dgm:pt modelId="{5871B007-5667-E840-9D61-F5190DE66CE9}">
      <dgm:prSet phldrT="[Text]" custT="1"/>
      <dgm:spPr>
        <a:solidFill>
          <a:srgbClr val="00A550">
            <a:alpha val="25000"/>
          </a:srgbClr>
        </a:solidFill>
        <a:ln>
          <a:noFill/>
        </a:ln>
      </dgm:spPr>
      <dgm:t>
        <a:bodyPr anchor="ctr"/>
        <a:lstStyle/>
        <a:p>
          <a:pPr>
            <a:buNone/>
          </a:pPr>
          <a:r>
            <a:rPr lang="en-US" sz="2500" dirty="0"/>
            <a:t> </a:t>
          </a:r>
          <a:r>
            <a:rPr lang="en-US" sz="2100" dirty="0"/>
            <a:t>Network adequacy established </a:t>
          </a:r>
        </a:p>
      </dgm:t>
    </dgm:pt>
    <dgm:pt modelId="{15655DAA-2D2E-BB49-9C36-9F47FF703F8A}" type="parTrans" cxnId="{776E79DE-F9BC-1649-96D1-69BA4371585D}">
      <dgm:prSet/>
      <dgm:spPr/>
      <dgm:t>
        <a:bodyPr/>
        <a:lstStyle/>
        <a:p>
          <a:endParaRPr lang="en-US"/>
        </a:p>
      </dgm:t>
    </dgm:pt>
    <dgm:pt modelId="{CE74CA48-96E2-DF45-A8E5-00BF4D7EBEC6}" type="sibTrans" cxnId="{776E79DE-F9BC-1649-96D1-69BA4371585D}">
      <dgm:prSet/>
      <dgm:spPr/>
      <dgm:t>
        <a:bodyPr/>
        <a:lstStyle/>
        <a:p>
          <a:endParaRPr lang="en-US"/>
        </a:p>
      </dgm:t>
    </dgm:pt>
    <dgm:pt modelId="{E815E916-67A5-D04F-9FE3-E4147551E6BA}">
      <dgm:prSet/>
      <dgm:spPr>
        <a:solidFill>
          <a:srgbClr val="00A550"/>
        </a:solidFill>
      </dgm:spPr>
      <dgm:t>
        <a:bodyPr/>
        <a:lstStyle/>
        <a:p>
          <a:r>
            <a:rPr lang="en-US" dirty="0"/>
            <a:t>2006</a:t>
          </a:r>
        </a:p>
      </dgm:t>
    </dgm:pt>
    <dgm:pt modelId="{CA30D764-506B-7F46-B344-422B7D586DAA}" type="parTrans" cxnId="{516A4B7F-0983-8B48-B266-2941567A10F8}">
      <dgm:prSet/>
      <dgm:spPr/>
      <dgm:t>
        <a:bodyPr/>
        <a:lstStyle/>
        <a:p>
          <a:endParaRPr lang="en-US"/>
        </a:p>
      </dgm:t>
    </dgm:pt>
    <dgm:pt modelId="{D0F2F418-996D-3044-9954-5D5005CFD998}" type="sibTrans" cxnId="{516A4B7F-0983-8B48-B266-2941567A10F8}">
      <dgm:prSet/>
      <dgm:spPr/>
      <dgm:t>
        <a:bodyPr/>
        <a:lstStyle/>
        <a:p>
          <a:endParaRPr lang="en-US"/>
        </a:p>
      </dgm:t>
    </dgm:pt>
    <dgm:pt modelId="{EB272600-92FD-874A-AFFC-8C945753C32A}">
      <dgm:prSet phldrT="[Text]" custT="1"/>
      <dgm:spPr>
        <a:solidFill>
          <a:srgbClr val="00A550">
            <a:alpha val="25000"/>
          </a:srgbClr>
        </a:solidFill>
        <a:ln>
          <a:noFill/>
        </a:ln>
      </dgm:spPr>
      <dgm:t>
        <a:bodyPr anchor="ctr"/>
        <a:lstStyle/>
        <a:p>
          <a:pPr>
            <a:buNone/>
          </a:pPr>
          <a:r>
            <a:rPr lang="en-US" sz="2100" dirty="0"/>
            <a:t>  </a:t>
          </a:r>
          <a:r>
            <a:rPr lang="en-US" sz="2000" dirty="0"/>
            <a:t>First balance billing protections in place</a:t>
          </a:r>
        </a:p>
      </dgm:t>
    </dgm:pt>
    <dgm:pt modelId="{B6E5EDD1-E6C5-084C-9BD4-146AD85A8251}" type="parTrans" cxnId="{47DE40E6-3F1D-1B48-9DF0-486D3CF9AD47}">
      <dgm:prSet/>
      <dgm:spPr/>
      <dgm:t>
        <a:bodyPr/>
        <a:lstStyle/>
        <a:p>
          <a:endParaRPr lang="en-US"/>
        </a:p>
      </dgm:t>
    </dgm:pt>
    <dgm:pt modelId="{5232E05E-8368-7744-B07B-8492372CCBD9}" type="sibTrans" cxnId="{47DE40E6-3F1D-1B48-9DF0-486D3CF9AD47}">
      <dgm:prSet/>
      <dgm:spPr/>
      <dgm:t>
        <a:bodyPr/>
        <a:lstStyle/>
        <a:p>
          <a:endParaRPr lang="en-US"/>
        </a:p>
      </dgm:t>
    </dgm:pt>
    <dgm:pt modelId="{D0BDF98E-7D5F-A143-AF12-C7D930457079}" type="pres">
      <dgm:prSet presAssocID="{D0D2D928-D24B-6F40-99B7-9D7350FF299E}" presName="Name0" presStyleCnt="0">
        <dgm:presLayoutVars>
          <dgm:dir/>
          <dgm:animLvl val="lvl"/>
          <dgm:resizeHandles/>
        </dgm:presLayoutVars>
      </dgm:prSet>
      <dgm:spPr/>
    </dgm:pt>
    <dgm:pt modelId="{B2FEBBE6-5464-E54E-B0E9-A22DBE4B16B7}" type="pres">
      <dgm:prSet presAssocID="{E3F1D587-0D1F-DC4E-868D-1D30061CBB1E}" presName="linNode" presStyleCnt="0"/>
      <dgm:spPr/>
    </dgm:pt>
    <dgm:pt modelId="{DAC7D861-70C7-7C4B-ACC9-BCA50C160703}" type="pres">
      <dgm:prSet presAssocID="{E3F1D587-0D1F-DC4E-868D-1D30061CBB1E}" presName="parentShp" presStyleLbl="node1" presStyleIdx="0" presStyleCnt="2">
        <dgm:presLayoutVars>
          <dgm:bulletEnabled val="1"/>
        </dgm:presLayoutVars>
      </dgm:prSet>
      <dgm:spPr/>
    </dgm:pt>
    <dgm:pt modelId="{0AC0471F-28E0-0640-B8AB-A0AAD594E3B3}" type="pres">
      <dgm:prSet presAssocID="{E3F1D587-0D1F-DC4E-868D-1D30061CBB1E}" presName="childShp" presStyleLbl="bgAccFollowNode1" presStyleIdx="0" presStyleCnt="2">
        <dgm:presLayoutVars>
          <dgm:bulletEnabled val="1"/>
        </dgm:presLayoutVars>
      </dgm:prSet>
      <dgm:spPr/>
    </dgm:pt>
    <dgm:pt modelId="{29BF617D-8BF6-8D45-975D-B99A6B6490BA}" type="pres">
      <dgm:prSet presAssocID="{05C12EDE-FB97-B844-BFFB-F0C67429D694}" presName="spacing" presStyleCnt="0"/>
      <dgm:spPr/>
    </dgm:pt>
    <dgm:pt modelId="{426F38AD-2E9F-584A-80CD-F136372861C4}" type="pres">
      <dgm:prSet presAssocID="{E815E916-67A5-D04F-9FE3-E4147551E6BA}" presName="linNode" presStyleCnt="0"/>
      <dgm:spPr/>
    </dgm:pt>
    <dgm:pt modelId="{27D55197-8EAE-964C-AFBF-2C7FDCFFE656}" type="pres">
      <dgm:prSet presAssocID="{E815E916-67A5-D04F-9FE3-E4147551E6BA}" presName="parentShp" presStyleLbl="node1" presStyleIdx="1" presStyleCnt="2">
        <dgm:presLayoutVars>
          <dgm:bulletEnabled val="1"/>
        </dgm:presLayoutVars>
      </dgm:prSet>
      <dgm:spPr/>
    </dgm:pt>
    <dgm:pt modelId="{69BFBB8C-1ED1-DD46-BADA-26988356325A}" type="pres">
      <dgm:prSet presAssocID="{E815E916-67A5-D04F-9FE3-E4147551E6BA}" presName="childShp" presStyleLbl="bgAccFollowNode1" presStyleIdx="1" presStyleCnt="2">
        <dgm:presLayoutVars>
          <dgm:bulletEnabled val="1"/>
        </dgm:presLayoutVars>
      </dgm:prSet>
      <dgm:spPr/>
    </dgm:pt>
  </dgm:ptLst>
  <dgm:cxnLst>
    <dgm:cxn modelId="{64487156-799A-1D49-B48A-DFEC80A13719}" type="presOf" srcId="{E3F1D587-0D1F-DC4E-868D-1D30061CBB1E}" destId="{DAC7D861-70C7-7C4B-ACC9-BCA50C160703}" srcOrd="0" destOrd="0" presId="urn:microsoft.com/office/officeart/2005/8/layout/vList6"/>
    <dgm:cxn modelId="{C3634869-45B1-B24C-A077-FC972EF419BC}" type="presOf" srcId="{EB272600-92FD-874A-AFFC-8C945753C32A}" destId="{69BFBB8C-1ED1-DD46-BADA-26988356325A}" srcOrd="0" destOrd="0" presId="urn:microsoft.com/office/officeart/2005/8/layout/vList6"/>
    <dgm:cxn modelId="{941ED66D-FFC9-4443-999C-73F7B713E526}" type="presOf" srcId="{E815E916-67A5-D04F-9FE3-E4147551E6BA}" destId="{27D55197-8EAE-964C-AFBF-2C7FDCFFE656}" srcOrd="0" destOrd="0" presId="urn:microsoft.com/office/officeart/2005/8/layout/vList6"/>
    <dgm:cxn modelId="{86EF0574-83C4-E94F-89B1-69A27EEDC759}" type="presOf" srcId="{5871B007-5667-E840-9D61-F5190DE66CE9}" destId="{0AC0471F-28E0-0640-B8AB-A0AAD594E3B3}" srcOrd="0" destOrd="0" presId="urn:microsoft.com/office/officeart/2005/8/layout/vList6"/>
    <dgm:cxn modelId="{516A4B7F-0983-8B48-B266-2941567A10F8}" srcId="{D0D2D928-D24B-6F40-99B7-9D7350FF299E}" destId="{E815E916-67A5-D04F-9FE3-E4147551E6BA}" srcOrd="1" destOrd="0" parTransId="{CA30D764-506B-7F46-B344-422B7D586DAA}" sibTransId="{D0F2F418-996D-3044-9954-5D5005CFD998}"/>
    <dgm:cxn modelId="{AFBD9A91-27ED-E948-B5D1-010C03B3E715}" srcId="{D0D2D928-D24B-6F40-99B7-9D7350FF299E}" destId="{E3F1D587-0D1F-DC4E-868D-1D30061CBB1E}" srcOrd="0" destOrd="0" parTransId="{077C6AA2-4E63-1849-8318-24608D493003}" sibTransId="{05C12EDE-FB97-B844-BFFB-F0C67429D694}"/>
    <dgm:cxn modelId="{D8966A92-EFC0-9849-ADC4-75EB12831808}" type="presOf" srcId="{D0D2D928-D24B-6F40-99B7-9D7350FF299E}" destId="{D0BDF98E-7D5F-A143-AF12-C7D930457079}" srcOrd="0" destOrd="0" presId="urn:microsoft.com/office/officeart/2005/8/layout/vList6"/>
    <dgm:cxn modelId="{776E79DE-F9BC-1649-96D1-69BA4371585D}" srcId="{E3F1D587-0D1F-DC4E-868D-1D30061CBB1E}" destId="{5871B007-5667-E840-9D61-F5190DE66CE9}" srcOrd="0" destOrd="0" parTransId="{15655DAA-2D2E-BB49-9C36-9F47FF703F8A}" sibTransId="{CE74CA48-96E2-DF45-A8E5-00BF4D7EBEC6}"/>
    <dgm:cxn modelId="{47DE40E6-3F1D-1B48-9DF0-486D3CF9AD47}" srcId="{E815E916-67A5-D04F-9FE3-E4147551E6BA}" destId="{EB272600-92FD-874A-AFFC-8C945753C32A}" srcOrd="0" destOrd="0" parTransId="{B6E5EDD1-E6C5-084C-9BD4-146AD85A8251}" sibTransId="{5232E05E-8368-7744-B07B-8492372CCBD9}"/>
    <dgm:cxn modelId="{1448E91E-82E5-E042-8BC2-7FD434C421E0}" type="presParOf" srcId="{D0BDF98E-7D5F-A143-AF12-C7D930457079}" destId="{B2FEBBE6-5464-E54E-B0E9-A22DBE4B16B7}" srcOrd="0" destOrd="0" presId="urn:microsoft.com/office/officeart/2005/8/layout/vList6"/>
    <dgm:cxn modelId="{4B129D6C-BFC5-CE47-B4A2-8F9EA4B19387}" type="presParOf" srcId="{B2FEBBE6-5464-E54E-B0E9-A22DBE4B16B7}" destId="{DAC7D861-70C7-7C4B-ACC9-BCA50C160703}" srcOrd="0" destOrd="0" presId="urn:microsoft.com/office/officeart/2005/8/layout/vList6"/>
    <dgm:cxn modelId="{31ED46B5-A7E8-A34F-BB7F-F95F7B613DBE}" type="presParOf" srcId="{B2FEBBE6-5464-E54E-B0E9-A22DBE4B16B7}" destId="{0AC0471F-28E0-0640-B8AB-A0AAD594E3B3}" srcOrd="1" destOrd="0" presId="urn:microsoft.com/office/officeart/2005/8/layout/vList6"/>
    <dgm:cxn modelId="{B72DD4A5-189F-7D49-9445-7EE461A86CE2}" type="presParOf" srcId="{D0BDF98E-7D5F-A143-AF12-C7D930457079}" destId="{29BF617D-8BF6-8D45-975D-B99A6B6490BA}" srcOrd="1" destOrd="0" presId="urn:microsoft.com/office/officeart/2005/8/layout/vList6"/>
    <dgm:cxn modelId="{67064B32-FD6A-B046-9B88-7FDD3F89A072}" type="presParOf" srcId="{D0BDF98E-7D5F-A143-AF12-C7D930457079}" destId="{426F38AD-2E9F-584A-80CD-F136372861C4}" srcOrd="2" destOrd="0" presId="urn:microsoft.com/office/officeart/2005/8/layout/vList6"/>
    <dgm:cxn modelId="{01B99240-0BE4-5A40-AAA4-3029469C848A}" type="presParOf" srcId="{426F38AD-2E9F-584A-80CD-F136372861C4}" destId="{27D55197-8EAE-964C-AFBF-2C7FDCFFE656}" srcOrd="0" destOrd="0" presId="urn:microsoft.com/office/officeart/2005/8/layout/vList6"/>
    <dgm:cxn modelId="{AC1527F8-8DF2-754E-A0FE-E549B49438CA}" type="presParOf" srcId="{426F38AD-2E9F-584A-80CD-F136372861C4}" destId="{69BFBB8C-1ED1-DD46-BADA-26988356325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2D928-D24B-6F40-99B7-9D7350FF299E}"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71CCDC77-AD99-4042-BC61-722D3D22FE46}">
      <dgm:prSet/>
      <dgm:spPr>
        <a:solidFill>
          <a:srgbClr val="FFC525"/>
        </a:solidFill>
      </dgm:spPr>
      <dgm:t>
        <a:bodyPr/>
        <a:lstStyle/>
        <a:p>
          <a:r>
            <a:rPr lang="en-US" dirty="0"/>
            <a:t>2015</a:t>
          </a:r>
        </a:p>
      </dgm:t>
    </dgm:pt>
    <dgm:pt modelId="{5C6B54F2-A22A-6F42-9CBA-9839C7086D21}" type="parTrans" cxnId="{AAFDEC81-D284-B943-8625-53CEC314404F}">
      <dgm:prSet/>
      <dgm:spPr/>
      <dgm:t>
        <a:bodyPr/>
        <a:lstStyle/>
        <a:p>
          <a:endParaRPr lang="en-US"/>
        </a:p>
      </dgm:t>
    </dgm:pt>
    <dgm:pt modelId="{D74FA730-6CA6-5645-A202-E1365CA8E5CF}" type="sibTrans" cxnId="{AAFDEC81-D284-B943-8625-53CEC314404F}">
      <dgm:prSet/>
      <dgm:spPr/>
      <dgm:t>
        <a:bodyPr/>
        <a:lstStyle/>
        <a:p>
          <a:endParaRPr lang="en-US"/>
        </a:p>
      </dgm:t>
    </dgm:pt>
    <dgm:pt modelId="{46AB565C-7A0D-7149-9412-0C69485F96E3}">
      <dgm:prSet/>
      <dgm:spPr>
        <a:solidFill>
          <a:srgbClr val="FFC525"/>
        </a:solidFill>
      </dgm:spPr>
      <dgm:t>
        <a:bodyPr/>
        <a:lstStyle/>
        <a:p>
          <a:r>
            <a:rPr lang="en-US" dirty="0"/>
            <a:t>2016</a:t>
          </a:r>
        </a:p>
      </dgm:t>
    </dgm:pt>
    <dgm:pt modelId="{7334E73B-EBD7-9042-95A2-CCD0342503C9}" type="parTrans" cxnId="{C12F91F4-7E43-0342-9DCF-C4C43EAD2FDC}">
      <dgm:prSet/>
      <dgm:spPr/>
      <dgm:t>
        <a:bodyPr/>
        <a:lstStyle/>
        <a:p>
          <a:endParaRPr lang="en-US"/>
        </a:p>
      </dgm:t>
    </dgm:pt>
    <dgm:pt modelId="{9F42292F-55DC-9E4F-B38A-42C5F436CFF6}" type="sibTrans" cxnId="{C12F91F4-7E43-0342-9DCF-C4C43EAD2FDC}">
      <dgm:prSet/>
      <dgm:spPr/>
      <dgm:t>
        <a:bodyPr/>
        <a:lstStyle/>
        <a:p>
          <a:endParaRPr lang="en-US"/>
        </a:p>
      </dgm:t>
    </dgm:pt>
    <dgm:pt modelId="{5791D42F-D65C-E246-95BF-FB90DDF7B75C}">
      <dgm:prSet/>
      <dgm:spPr>
        <a:solidFill>
          <a:srgbClr val="FFC525"/>
        </a:solidFill>
      </dgm:spPr>
      <dgm:t>
        <a:bodyPr/>
        <a:lstStyle/>
        <a:p>
          <a:r>
            <a:rPr lang="en-US" dirty="0"/>
            <a:t>2017</a:t>
          </a:r>
        </a:p>
      </dgm:t>
    </dgm:pt>
    <dgm:pt modelId="{59D76D0F-09FC-4945-8425-369494CD9E71}" type="parTrans" cxnId="{1F9AEE86-1E87-FD49-9DA0-25726A8ED368}">
      <dgm:prSet/>
      <dgm:spPr/>
      <dgm:t>
        <a:bodyPr/>
        <a:lstStyle/>
        <a:p>
          <a:endParaRPr lang="en-US"/>
        </a:p>
      </dgm:t>
    </dgm:pt>
    <dgm:pt modelId="{3B1A5CBD-952E-214B-8B51-AC640F426D51}" type="sibTrans" cxnId="{1F9AEE86-1E87-FD49-9DA0-25726A8ED368}">
      <dgm:prSet/>
      <dgm:spPr/>
      <dgm:t>
        <a:bodyPr/>
        <a:lstStyle/>
        <a:p>
          <a:endParaRPr lang="en-US"/>
        </a:p>
      </dgm:t>
    </dgm:pt>
    <dgm:pt modelId="{F13F8406-6988-A745-AFB0-E6E3E8EB3B4E}">
      <dgm:prSet/>
      <dgm:spPr>
        <a:solidFill>
          <a:srgbClr val="FFC525"/>
        </a:solidFill>
      </dgm:spPr>
      <dgm:t>
        <a:bodyPr/>
        <a:lstStyle/>
        <a:p>
          <a:r>
            <a:rPr lang="en-US" dirty="0"/>
            <a:t>2018</a:t>
          </a:r>
        </a:p>
      </dgm:t>
    </dgm:pt>
    <dgm:pt modelId="{AEC57ECA-DBFB-B647-8FA6-D7D175FDA249}" type="parTrans" cxnId="{9253F769-1347-5A48-834B-EB1FD3BB899A}">
      <dgm:prSet/>
      <dgm:spPr/>
      <dgm:t>
        <a:bodyPr/>
        <a:lstStyle/>
        <a:p>
          <a:endParaRPr lang="en-US"/>
        </a:p>
      </dgm:t>
    </dgm:pt>
    <dgm:pt modelId="{CF03109C-993A-FD40-98A9-C26695B1FBB8}" type="sibTrans" cxnId="{9253F769-1347-5A48-834B-EB1FD3BB899A}">
      <dgm:prSet/>
      <dgm:spPr/>
      <dgm:t>
        <a:bodyPr/>
        <a:lstStyle/>
        <a:p>
          <a:endParaRPr lang="en-US"/>
        </a:p>
      </dgm:t>
    </dgm:pt>
    <dgm:pt modelId="{9AFBEE2A-23FA-874A-8E54-560C879BF876}">
      <dgm:prSet phldrT="[Text]"/>
      <dgm:spPr>
        <a:solidFill>
          <a:srgbClr val="FFC525">
            <a:alpha val="25000"/>
          </a:srgbClr>
        </a:solidFill>
        <a:ln>
          <a:noFill/>
        </a:ln>
      </dgm:spPr>
      <dgm:t>
        <a:bodyPr anchor="ctr"/>
        <a:lstStyle/>
        <a:p>
          <a:pPr>
            <a:buNone/>
          </a:pPr>
          <a:r>
            <a:rPr lang="en-US" dirty="0"/>
            <a:t> Bill failed</a:t>
          </a:r>
        </a:p>
      </dgm:t>
    </dgm:pt>
    <dgm:pt modelId="{39B1E4B1-5EDB-3245-9441-0C9997AB7859}" type="parTrans" cxnId="{F0B2A81A-450D-A945-A9D7-96D2B7C7B443}">
      <dgm:prSet/>
      <dgm:spPr/>
      <dgm:t>
        <a:bodyPr/>
        <a:lstStyle/>
        <a:p>
          <a:endParaRPr lang="en-US"/>
        </a:p>
      </dgm:t>
    </dgm:pt>
    <dgm:pt modelId="{AF339CB9-AE4A-AE47-8D82-62E33A4DD4AD}" type="sibTrans" cxnId="{F0B2A81A-450D-A945-A9D7-96D2B7C7B443}">
      <dgm:prSet/>
      <dgm:spPr/>
      <dgm:t>
        <a:bodyPr/>
        <a:lstStyle/>
        <a:p>
          <a:endParaRPr lang="en-US"/>
        </a:p>
      </dgm:t>
    </dgm:pt>
    <dgm:pt modelId="{04003844-5406-D841-A1E5-5FB41A5BE7AF}">
      <dgm:prSet phldrT="[Text]"/>
      <dgm:spPr>
        <a:solidFill>
          <a:srgbClr val="FFC525">
            <a:alpha val="25000"/>
          </a:srgbClr>
        </a:solidFill>
        <a:ln>
          <a:noFill/>
        </a:ln>
      </dgm:spPr>
      <dgm:t>
        <a:bodyPr anchor="ctr"/>
        <a:lstStyle/>
        <a:p>
          <a:pPr>
            <a:buNone/>
          </a:pPr>
          <a:r>
            <a:rPr lang="en-US"/>
            <a:t> Bill failed</a:t>
          </a:r>
        </a:p>
      </dgm:t>
    </dgm:pt>
    <dgm:pt modelId="{217E6887-F5C9-EE45-A5B9-0B1AE7FD1B89}" type="parTrans" cxnId="{EC580576-A714-1A43-8EB9-68C7DCF021BC}">
      <dgm:prSet/>
      <dgm:spPr/>
      <dgm:t>
        <a:bodyPr/>
        <a:lstStyle/>
        <a:p>
          <a:endParaRPr lang="en-US"/>
        </a:p>
      </dgm:t>
    </dgm:pt>
    <dgm:pt modelId="{6205DC0C-161D-7B40-8832-5F9EDCAA9301}" type="sibTrans" cxnId="{EC580576-A714-1A43-8EB9-68C7DCF021BC}">
      <dgm:prSet/>
      <dgm:spPr/>
      <dgm:t>
        <a:bodyPr/>
        <a:lstStyle/>
        <a:p>
          <a:endParaRPr lang="en-US"/>
        </a:p>
      </dgm:t>
    </dgm:pt>
    <dgm:pt modelId="{659D6BFF-D93D-6243-97F3-BE9787A82692}">
      <dgm:prSet phldrT="[Text]"/>
      <dgm:spPr>
        <a:solidFill>
          <a:srgbClr val="FFC525">
            <a:alpha val="25000"/>
          </a:srgbClr>
        </a:solidFill>
        <a:ln>
          <a:noFill/>
        </a:ln>
      </dgm:spPr>
      <dgm:t>
        <a:bodyPr anchor="ctr"/>
        <a:lstStyle/>
        <a:p>
          <a:pPr>
            <a:buNone/>
          </a:pPr>
          <a:r>
            <a:rPr lang="en-US"/>
            <a:t> Bill failed</a:t>
          </a:r>
        </a:p>
      </dgm:t>
    </dgm:pt>
    <dgm:pt modelId="{050EB6CB-22E3-2C48-B83F-DAF0294B40D7}" type="parTrans" cxnId="{0EA71411-EC03-A543-8C28-C2CC8E6594FF}">
      <dgm:prSet/>
      <dgm:spPr/>
      <dgm:t>
        <a:bodyPr/>
        <a:lstStyle/>
        <a:p>
          <a:endParaRPr lang="en-US"/>
        </a:p>
      </dgm:t>
    </dgm:pt>
    <dgm:pt modelId="{C895A47C-7EF3-704A-B5ED-2BEF2E0A2950}" type="sibTrans" cxnId="{0EA71411-EC03-A543-8C28-C2CC8E6594FF}">
      <dgm:prSet/>
      <dgm:spPr/>
      <dgm:t>
        <a:bodyPr/>
        <a:lstStyle/>
        <a:p>
          <a:endParaRPr lang="en-US"/>
        </a:p>
      </dgm:t>
    </dgm:pt>
    <dgm:pt modelId="{20189050-241A-4944-A075-CAE22A908C36}">
      <dgm:prSet phldrT="[Text]"/>
      <dgm:spPr>
        <a:solidFill>
          <a:srgbClr val="FFC525">
            <a:alpha val="25000"/>
          </a:srgbClr>
        </a:solidFill>
        <a:ln>
          <a:noFill/>
        </a:ln>
      </dgm:spPr>
      <dgm:t>
        <a:bodyPr anchor="ctr"/>
        <a:lstStyle/>
        <a:p>
          <a:pPr>
            <a:buNone/>
          </a:pPr>
          <a:r>
            <a:rPr lang="en-US"/>
            <a:t> Bill failed</a:t>
          </a:r>
        </a:p>
      </dgm:t>
    </dgm:pt>
    <dgm:pt modelId="{CFA4CE3E-54B9-CC4D-8D4B-5013C354EDB2}" type="parTrans" cxnId="{34BDD53A-97B7-D146-839E-F640249C7744}">
      <dgm:prSet/>
      <dgm:spPr/>
      <dgm:t>
        <a:bodyPr/>
        <a:lstStyle/>
        <a:p>
          <a:endParaRPr lang="en-US"/>
        </a:p>
      </dgm:t>
    </dgm:pt>
    <dgm:pt modelId="{A20B6B7C-D387-0147-B8BF-D8FAE59BBA0F}" type="sibTrans" cxnId="{34BDD53A-97B7-D146-839E-F640249C7744}">
      <dgm:prSet/>
      <dgm:spPr/>
      <dgm:t>
        <a:bodyPr/>
        <a:lstStyle/>
        <a:p>
          <a:endParaRPr lang="en-US"/>
        </a:p>
      </dgm:t>
    </dgm:pt>
    <dgm:pt modelId="{D0BDF98E-7D5F-A143-AF12-C7D930457079}" type="pres">
      <dgm:prSet presAssocID="{D0D2D928-D24B-6F40-99B7-9D7350FF299E}" presName="Name0" presStyleCnt="0">
        <dgm:presLayoutVars>
          <dgm:dir/>
          <dgm:animLvl val="lvl"/>
          <dgm:resizeHandles/>
        </dgm:presLayoutVars>
      </dgm:prSet>
      <dgm:spPr/>
    </dgm:pt>
    <dgm:pt modelId="{BF4D777D-534B-B34E-AE0A-9551438CD4EF}" type="pres">
      <dgm:prSet presAssocID="{71CCDC77-AD99-4042-BC61-722D3D22FE46}" presName="linNode" presStyleCnt="0"/>
      <dgm:spPr/>
    </dgm:pt>
    <dgm:pt modelId="{7D8CD661-9911-A548-80A3-87E2D0A577A9}" type="pres">
      <dgm:prSet presAssocID="{71CCDC77-AD99-4042-BC61-722D3D22FE46}" presName="parentShp" presStyleLbl="node1" presStyleIdx="0" presStyleCnt="4">
        <dgm:presLayoutVars>
          <dgm:bulletEnabled val="1"/>
        </dgm:presLayoutVars>
      </dgm:prSet>
      <dgm:spPr/>
    </dgm:pt>
    <dgm:pt modelId="{1F6B368A-932A-BE4B-A0FD-396C00EFC0A6}" type="pres">
      <dgm:prSet presAssocID="{71CCDC77-AD99-4042-BC61-722D3D22FE46}" presName="childShp" presStyleLbl="bgAccFollowNode1" presStyleIdx="0" presStyleCnt="4">
        <dgm:presLayoutVars>
          <dgm:bulletEnabled val="1"/>
        </dgm:presLayoutVars>
      </dgm:prSet>
      <dgm:spPr/>
    </dgm:pt>
    <dgm:pt modelId="{2C9D652C-3500-764D-A314-603498473FDC}" type="pres">
      <dgm:prSet presAssocID="{D74FA730-6CA6-5645-A202-E1365CA8E5CF}" presName="spacing" presStyleCnt="0"/>
      <dgm:spPr/>
    </dgm:pt>
    <dgm:pt modelId="{77EC20C5-E783-8E4A-96E6-8ED4C1DCFF15}" type="pres">
      <dgm:prSet presAssocID="{46AB565C-7A0D-7149-9412-0C69485F96E3}" presName="linNode" presStyleCnt="0"/>
      <dgm:spPr/>
    </dgm:pt>
    <dgm:pt modelId="{EE2787E3-5EB0-F746-BB3A-1C349B97E0F9}" type="pres">
      <dgm:prSet presAssocID="{46AB565C-7A0D-7149-9412-0C69485F96E3}" presName="parentShp" presStyleLbl="node1" presStyleIdx="1" presStyleCnt="4">
        <dgm:presLayoutVars>
          <dgm:bulletEnabled val="1"/>
        </dgm:presLayoutVars>
      </dgm:prSet>
      <dgm:spPr/>
    </dgm:pt>
    <dgm:pt modelId="{391BAE17-8E98-0E4A-9C77-BBCB81EE399F}" type="pres">
      <dgm:prSet presAssocID="{46AB565C-7A0D-7149-9412-0C69485F96E3}" presName="childShp" presStyleLbl="bgAccFollowNode1" presStyleIdx="1" presStyleCnt="4">
        <dgm:presLayoutVars>
          <dgm:bulletEnabled val="1"/>
        </dgm:presLayoutVars>
      </dgm:prSet>
      <dgm:spPr/>
    </dgm:pt>
    <dgm:pt modelId="{CA080B9E-ADAF-814E-A736-CA4F1970F967}" type="pres">
      <dgm:prSet presAssocID="{9F42292F-55DC-9E4F-B38A-42C5F436CFF6}" presName="spacing" presStyleCnt="0"/>
      <dgm:spPr/>
    </dgm:pt>
    <dgm:pt modelId="{54E3C30B-CB6B-BC4F-B9DC-7C7649DF4BA9}" type="pres">
      <dgm:prSet presAssocID="{5791D42F-D65C-E246-95BF-FB90DDF7B75C}" presName="linNode" presStyleCnt="0"/>
      <dgm:spPr/>
    </dgm:pt>
    <dgm:pt modelId="{4B6CF584-09D8-0C4E-8F22-469E3678CEA3}" type="pres">
      <dgm:prSet presAssocID="{5791D42F-D65C-E246-95BF-FB90DDF7B75C}" presName="parentShp" presStyleLbl="node1" presStyleIdx="2" presStyleCnt="4">
        <dgm:presLayoutVars>
          <dgm:bulletEnabled val="1"/>
        </dgm:presLayoutVars>
      </dgm:prSet>
      <dgm:spPr/>
    </dgm:pt>
    <dgm:pt modelId="{D2EF793A-C83E-524C-A246-316A8006F3B9}" type="pres">
      <dgm:prSet presAssocID="{5791D42F-D65C-E246-95BF-FB90DDF7B75C}" presName="childShp" presStyleLbl="bgAccFollowNode1" presStyleIdx="2" presStyleCnt="4">
        <dgm:presLayoutVars>
          <dgm:bulletEnabled val="1"/>
        </dgm:presLayoutVars>
      </dgm:prSet>
      <dgm:spPr/>
    </dgm:pt>
    <dgm:pt modelId="{24FD8FC4-BBD5-3B42-8AAD-AFF7C0758E57}" type="pres">
      <dgm:prSet presAssocID="{3B1A5CBD-952E-214B-8B51-AC640F426D51}" presName="spacing" presStyleCnt="0"/>
      <dgm:spPr/>
    </dgm:pt>
    <dgm:pt modelId="{8459A983-4664-9445-9E26-990BE326E3DA}" type="pres">
      <dgm:prSet presAssocID="{F13F8406-6988-A745-AFB0-E6E3E8EB3B4E}" presName="linNode" presStyleCnt="0"/>
      <dgm:spPr/>
    </dgm:pt>
    <dgm:pt modelId="{C5014767-C485-2B4F-AB9D-AE360C1D369A}" type="pres">
      <dgm:prSet presAssocID="{F13F8406-6988-A745-AFB0-E6E3E8EB3B4E}" presName="parentShp" presStyleLbl="node1" presStyleIdx="3" presStyleCnt="4">
        <dgm:presLayoutVars>
          <dgm:bulletEnabled val="1"/>
        </dgm:presLayoutVars>
      </dgm:prSet>
      <dgm:spPr/>
    </dgm:pt>
    <dgm:pt modelId="{832753DF-B7DB-EC48-BE55-5DA0C257015C}" type="pres">
      <dgm:prSet presAssocID="{F13F8406-6988-A745-AFB0-E6E3E8EB3B4E}" presName="childShp" presStyleLbl="bgAccFollowNode1" presStyleIdx="3" presStyleCnt="4">
        <dgm:presLayoutVars>
          <dgm:bulletEnabled val="1"/>
        </dgm:presLayoutVars>
      </dgm:prSet>
      <dgm:spPr/>
    </dgm:pt>
  </dgm:ptLst>
  <dgm:cxnLst>
    <dgm:cxn modelId="{0EA71411-EC03-A543-8C28-C2CC8E6594FF}" srcId="{5791D42F-D65C-E246-95BF-FB90DDF7B75C}" destId="{659D6BFF-D93D-6243-97F3-BE9787A82692}" srcOrd="0" destOrd="0" parTransId="{050EB6CB-22E3-2C48-B83F-DAF0294B40D7}" sibTransId="{C895A47C-7EF3-704A-B5ED-2BEF2E0A2950}"/>
    <dgm:cxn modelId="{F0B2A81A-450D-A945-A9D7-96D2B7C7B443}" srcId="{71CCDC77-AD99-4042-BC61-722D3D22FE46}" destId="{9AFBEE2A-23FA-874A-8E54-560C879BF876}" srcOrd="0" destOrd="0" parTransId="{39B1E4B1-5EDB-3245-9441-0C9997AB7859}" sibTransId="{AF339CB9-AE4A-AE47-8D82-62E33A4DD4AD}"/>
    <dgm:cxn modelId="{34BDD53A-97B7-D146-839E-F640249C7744}" srcId="{F13F8406-6988-A745-AFB0-E6E3E8EB3B4E}" destId="{20189050-241A-4944-A075-CAE22A908C36}" srcOrd="0" destOrd="0" parTransId="{CFA4CE3E-54B9-CC4D-8D4B-5013C354EDB2}" sibTransId="{A20B6B7C-D387-0147-B8BF-D8FAE59BBA0F}"/>
    <dgm:cxn modelId="{1F387F55-110D-5843-B359-74A2E82AA518}" type="presOf" srcId="{20189050-241A-4944-A075-CAE22A908C36}" destId="{832753DF-B7DB-EC48-BE55-5DA0C257015C}" srcOrd="0" destOrd="0" presId="urn:microsoft.com/office/officeart/2005/8/layout/vList6"/>
    <dgm:cxn modelId="{9253F769-1347-5A48-834B-EB1FD3BB899A}" srcId="{D0D2D928-D24B-6F40-99B7-9D7350FF299E}" destId="{F13F8406-6988-A745-AFB0-E6E3E8EB3B4E}" srcOrd="3" destOrd="0" parTransId="{AEC57ECA-DBFB-B647-8FA6-D7D175FDA249}" sibTransId="{CF03109C-993A-FD40-98A9-C26695B1FBB8}"/>
    <dgm:cxn modelId="{E46E1571-B051-404E-B930-010C08C55F46}" type="presOf" srcId="{9AFBEE2A-23FA-874A-8E54-560C879BF876}" destId="{1F6B368A-932A-BE4B-A0FD-396C00EFC0A6}" srcOrd="0" destOrd="0" presId="urn:microsoft.com/office/officeart/2005/8/layout/vList6"/>
    <dgm:cxn modelId="{EC580576-A714-1A43-8EB9-68C7DCF021BC}" srcId="{46AB565C-7A0D-7149-9412-0C69485F96E3}" destId="{04003844-5406-D841-A1E5-5FB41A5BE7AF}" srcOrd="0" destOrd="0" parTransId="{217E6887-F5C9-EE45-A5B9-0B1AE7FD1B89}" sibTransId="{6205DC0C-161D-7B40-8832-5F9EDCAA9301}"/>
    <dgm:cxn modelId="{1567747E-23E7-E448-BB0A-D3202C31E242}" type="presOf" srcId="{5791D42F-D65C-E246-95BF-FB90DDF7B75C}" destId="{4B6CF584-09D8-0C4E-8F22-469E3678CEA3}" srcOrd="0" destOrd="0" presId="urn:microsoft.com/office/officeart/2005/8/layout/vList6"/>
    <dgm:cxn modelId="{AAFDEC81-D284-B943-8625-53CEC314404F}" srcId="{D0D2D928-D24B-6F40-99B7-9D7350FF299E}" destId="{71CCDC77-AD99-4042-BC61-722D3D22FE46}" srcOrd="0" destOrd="0" parTransId="{5C6B54F2-A22A-6F42-9CBA-9839C7086D21}" sibTransId="{D74FA730-6CA6-5645-A202-E1365CA8E5CF}"/>
    <dgm:cxn modelId="{9FAC5F82-2C27-DC44-8322-1519E15F3460}" type="presOf" srcId="{71CCDC77-AD99-4042-BC61-722D3D22FE46}" destId="{7D8CD661-9911-A548-80A3-87E2D0A577A9}" srcOrd="0" destOrd="0" presId="urn:microsoft.com/office/officeart/2005/8/layout/vList6"/>
    <dgm:cxn modelId="{FA37DB82-0227-C04A-A0E8-1559484456D6}" type="presOf" srcId="{46AB565C-7A0D-7149-9412-0C69485F96E3}" destId="{EE2787E3-5EB0-F746-BB3A-1C349B97E0F9}" srcOrd="0" destOrd="0" presId="urn:microsoft.com/office/officeart/2005/8/layout/vList6"/>
    <dgm:cxn modelId="{1F9AEE86-1E87-FD49-9DA0-25726A8ED368}" srcId="{D0D2D928-D24B-6F40-99B7-9D7350FF299E}" destId="{5791D42F-D65C-E246-95BF-FB90DDF7B75C}" srcOrd="2" destOrd="0" parTransId="{59D76D0F-09FC-4945-8425-369494CD9E71}" sibTransId="{3B1A5CBD-952E-214B-8B51-AC640F426D51}"/>
    <dgm:cxn modelId="{5F19C78E-61F1-B848-BC53-F69F18B6969B}" type="presOf" srcId="{04003844-5406-D841-A1E5-5FB41A5BE7AF}" destId="{391BAE17-8E98-0E4A-9C77-BBCB81EE399F}" srcOrd="0" destOrd="0" presId="urn:microsoft.com/office/officeart/2005/8/layout/vList6"/>
    <dgm:cxn modelId="{D8966A92-EFC0-9849-ADC4-75EB12831808}" type="presOf" srcId="{D0D2D928-D24B-6F40-99B7-9D7350FF299E}" destId="{D0BDF98E-7D5F-A143-AF12-C7D930457079}" srcOrd="0" destOrd="0" presId="urn:microsoft.com/office/officeart/2005/8/layout/vList6"/>
    <dgm:cxn modelId="{9EE904B2-1384-F145-BDE0-9D69FFF43170}" type="presOf" srcId="{659D6BFF-D93D-6243-97F3-BE9787A82692}" destId="{D2EF793A-C83E-524C-A246-316A8006F3B9}" srcOrd="0" destOrd="0" presId="urn:microsoft.com/office/officeart/2005/8/layout/vList6"/>
    <dgm:cxn modelId="{1AE272BD-75C5-9446-9A37-23A56663514E}" type="presOf" srcId="{F13F8406-6988-A745-AFB0-E6E3E8EB3B4E}" destId="{C5014767-C485-2B4F-AB9D-AE360C1D369A}" srcOrd="0" destOrd="0" presId="urn:microsoft.com/office/officeart/2005/8/layout/vList6"/>
    <dgm:cxn modelId="{C12F91F4-7E43-0342-9DCF-C4C43EAD2FDC}" srcId="{D0D2D928-D24B-6F40-99B7-9D7350FF299E}" destId="{46AB565C-7A0D-7149-9412-0C69485F96E3}" srcOrd="1" destOrd="0" parTransId="{7334E73B-EBD7-9042-95A2-CCD0342503C9}" sibTransId="{9F42292F-55DC-9E4F-B38A-42C5F436CFF6}"/>
    <dgm:cxn modelId="{18A88809-02A2-A746-B7B8-D2F7B393C4C4}" type="presParOf" srcId="{D0BDF98E-7D5F-A143-AF12-C7D930457079}" destId="{BF4D777D-534B-B34E-AE0A-9551438CD4EF}" srcOrd="0" destOrd="0" presId="urn:microsoft.com/office/officeart/2005/8/layout/vList6"/>
    <dgm:cxn modelId="{D567517C-0340-F74B-A046-47C093E79D2B}" type="presParOf" srcId="{BF4D777D-534B-B34E-AE0A-9551438CD4EF}" destId="{7D8CD661-9911-A548-80A3-87E2D0A577A9}" srcOrd="0" destOrd="0" presId="urn:microsoft.com/office/officeart/2005/8/layout/vList6"/>
    <dgm:cxn modelId="{07D025B7-857F-E64E-997A-823C1365B666}" type="presParOf" srcId="{BF4D777D-534B-B34E-AE0A-9551438CD4EF}" destId="{1F6B368A-932A-BE4B-A0FD-396C00EFC0A6}" srcOrd="1" destOrd="0" presId="urn:microsoft.com/office/officeart/2005/8/layout/vList6"/>
    <dgm:cxn modelId="{D068C93B-8784-2241-BD4E-7B77CA0E7980}" type="presParOf" srcId="{D0BDF98E-7D5F-A143-AF12-C7D930457079}" destId="{2C9D652C-3500-764D-A314-603498473FDC}" srcOrd="1" destOrd="0" presId="urn:microsoft.com/office/officeart/2005/8/layout/vList6"/>
    <dgm:cxn modelId="{5EFF9F61-8D7E-B843-913B-4B2E40B790F3}" type="presParOf" srcId="{D0BDF98E-7D5F-A143-AF12-C7D930457079}" destId="{77EC20C5-E783-8E4A-96E6-8ED4C1DCFF15}" srcOrd="2" destOrd="0" presId="urn:microsoft.com/office/officeart/2005/8/layout/vList6"/>
    <dgm:cxn modelId="{31E7B407-6DB2-934B-B927-F4DC6EACD96D}" type="presParOf" srcId="{77EC20C5-E783-8E4A-96E6-8ED4C1DCFF15}" destId="{EE2787E3-5EB0-F746-BB3A-1C349B97E0F9}" srcOrd="0" destOrd="0" presId="urn:microsoft.com/office/officeart/2005/8/layout/vList6"/>
    <dgm:cxn modelId="{637B6C11-8F09-1B49-A604-A01AA6760B0C}" type="presParOf" srcId="{77EC20C5-E783-8E4A-96E6-8ED4C1DCFF15}" destId="{391BAE17-8E98-0E4A-9C77-BBCB81EE399F}" srcOrd="1" destOrd="0" presId="urn:microsoft.com/office/officeart/2005/8/layout/vList6"/>
    <dgm:cxn modelId="{76623CBF-554F-024C-94AD-048D906FDC03}" type="presParOf" srcId="{D0BDF98E-7D5F-A143-AF12-C7D930457079}" destId="{CA080B9E-ADAF-814E-A736-CA4F1970F967}" srcOrd="3" destOrd="0" presId="urn:microsoft.com/office/officeart/2005/8/layout/vList6"/>
    <dgm:cxn modelId="{72C1C2CB-0978-8444-A9AE-E968D661C81C}" type="presParOf" srcId="{D0BDF98E-7D5F-A143-AF12-C7D930457079}" destId="{54E3C30B-CB6B-BC4F-B9DC-7C7649DF4BA9}" srcOrd="4" destOrd="0" presId="urn:microsoft.com/office/officeart/2005/8/layout/vList6"/>
    <dgm:cxn modelId="{84CCE28E-1B93-4248-AEE9-A368B1B2ADF8}" type="presParOf" srcId="{54E3C30B-CB6B-BC4F-B9DC-7C7649DF4BA9}" destId="{4B6CF584-09D8-0C4E-8F22-469E3678CEA3}" srcOrd="0" destOrd="0" presId="urn:microsoft.com/office/officeart/2005/8/layout/vList6"/>
    <dgm:cxn modelId="{B6390A36-F698-8A4E-8819-5017CE2B2228}" type="presParOf" srcId="{54E3C30B-CB6B-BC4F-B9DC-7C7649DF4BA9}" destId="{D2EF793A-C83E-524C-A246-316A8006F3B9}" srcOrd="1" destOrd="0" presId="urn:microsoft.com/office/officeart/2005/8/layout/vList6"/>
    <dgm:cxn modelId="{725EABE0-54E4-DE45-BA6B-4DD90BD78D43}" type="presParOf" srcId="{D0BDF98E-7D5F-A143-AF12-C7D930457079}" destId="{24FD8FC4-BBD5-3B42-8AAD-AFF7C0758E57}" srcOrd="5" destOrd="0" presId="urn:microsoft.com/office/officeart/2005/8/layout/vList6"/>
    <dgm:cxn modelId="{88E44563-2B65-864F-ABAA-5535DE13DBCF}" type="presParOf" srcId="{D0BDF98E-7D5F-A143-AF12-C7D930457079}" destId="{8459A983-4664-9445-9E26-990BE326E3DA}" srcOrd="6" destOrd="0" presId="urn:microsoft.com/office/officeart/2005/8/layout/vList6"/>
    <dgm:cxn modelId="{123608D7-704A-BC44-B1AC-90116BE83C09}" type="presParOf" srcId="{8459A983-4664-9445-9E26-990BE326E3DA}" destId="{C5014767-C485-2B4F-AB9D-AE360C1D369A}" srcOrd="0" destOrd="0" presId="urn:microsoft.com/office/officeart/2005/8/layout/vList6"/>
    <dgm:cxn modelId="{C72123C2-C994-144C-A11F-E23F30CB7F80}" type="presParOf" srcId="{8459A983-4664-9445-9E26-990BE326E3DA}" destId="{832753DF-B7DB-EC48-BE55-5DA0C257015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D2D928-D24B-6F40-99B7-9D7350FF299E}"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3391C3DC-1FBC-7C4C-8BD2-345AB275D1CF}">
      <dgm:prSet phldrT="[Text]"/>
      <dgm:spPr>
        <a:solidFill>
          <a:srgbClr val="00A550"/>
        </a:solidFill>
      </dgm:spPr>
      <dgm:t>
        <a:bodyPr/>
        <a:lstStyle/>
        <a:p>
          <a:r>
            <a:rPr lang="en-US" dirty="0"/>
            <a:t>2019</a:t>
          </a:r>
        </a:p>
      </dgm:t>
    </dgm:pt>
    <dgm:pt modelId="{CF31EABB-1695-0C47-A1CB-C15A4DB24470}" type="parTrans" cxnId="{53FFD95B-FB34-064B-A03F-551D0F71DB18}">
      <dgm:prSet/>
      <dgm:spPr/>
      <dgm:t>
        <a:bodyPr/>
        <a:lstStyle/>
        <a:p>
          <a:endParaRPr lang="en-US"/>
        </a:p>
      </dgm:t>
    </dgm:pt>
    <dgm:pt modelId="{93E2327F-3BFE-E742-B19C-76C2F819107F}" type="sibTrans" cxnId="{53FFD95B-FB34-064B-A03F-551D0F71DB18}">
      <dgm:prSet/>
      <dgm:spPr/>
      <dgm:t>
        <a:bodyPr/>
        <a:lstStyle/>
        <a:p>
          <a:endParaRPr lang="en-US"/>
        </a:p>
      </dgm:t>
    </dgm:pt>
    <dgm:pt modelId="{AC45574E-4E18-4A45-8453-7494D1A1643C}">
      <dgm:prSet phldrT="[Text]" custT="1"/>
      <dgm:spPr>
        <a:solidFill>
          <a:srgbClr val="00A550">
            <a:alpha val="25000"/>
          </a:srgbClr>
        </a:solidFill>
        <a:ln>
          <a:noFill/>
        </a:ln>
      </dgm:spPr>
      <dgm:t>
        <a:bodyPr anchor="ctr"/>
        <a:lstStyle/>
        <a:p>
          <a:pPr>
            <a:buNone/>
          </a:pPr>
          <a:r>
            <a:rPr lang="en-US" sz="2000" dirty="0"/>
            <a:t>   Bill PASSED! </a:t>
          </a:r>
        </a:p>
      </dgm:t>
    </dgm:pt>
    <dgm:pt modelId="{B34BECAC-FBCC-0E4B-ACB1-AFC2DCCBD534}" type="parTrans" cxnId="{57478992-792B-9643-A7E9-405CAF58A84E}">
      <dgm:prSet/>
      <dgm:spPr/>
      <dgm:t>
        <a:bodyPr/>
        <a:lstStyle/>
        <a:p>
          <a:endParaRPr lang="en-US"/>
        </a:p>
      </dgm:t>
    </dgm:pt>
    <dgm:pt modelId="{1F1BCF03-11CC-E247-A40A-4EFDA36776DD}" type="sibTrans" cxnId="{57478992-792B-9643-A7E9-405CAF58A84E}">
      <dgm:prSet/>
      <dgm:spPr/>
      <dgm:t>
        <a:bodyPr/>
        <a:lstStyle/>
        <a:p>
          <a:endParaRPr lang="en-US"/>
        </a:p>
      </dgm:t>
    </dgm:pt>
    <dgm:pt modelId="{D0BDF98E-7D5F-A143-AF12-C7D930457079}" type="pres">
      <dgm:prSet presAssocID="{D0D2D928-D24B-6F40-99B7-9D7350FF299E}" presName="Name0" presStyleCnt="0">
        <dgm:presLayoutVars>
          <dgm:dir/>
          <dgm:animLvl val="lvl"/>
          <dgm:resizeHandles/>
        </dgm:presLayoutVars>
      </dgm:prSet>
      <dgm:spPr/>
    </dgm:pt>
    <dgm:pt modelId="{81C047AC-171C-0445-959D-A8DBFB85FFCF}" type="pres">
      <dgm:prSet presAssocID="{3391C3DC-1FBC-7C4C-8BD2-345AB275D1CF}" presName="linNode" presStyleCnt="0"/>
      <dgm:spPr/>
    </dgm:pt>
    <dgm:pt modelId="{93861C2C-6DD4-D94A-9F85-E47EFDCFB7FE}" type="pres">
      <dgm:prSet presAssocID="{3391C3DC-1FBC-7C4C-8BD2-345AB275D1CF}" presName="parentShp" presStyleLbl="node1" presStyleIdx="0" presStyleCnt="1">
        <dgm:presLayoutVars>
          <dgm:bulletEnabled val="1"/>
        </dgm:presLayoutVars>
      </dgm:prSet>
      <dgm:spPr/>
    </dgm:pt>
    <dgm:pt modelId="{1E2F443C-D958-E240-A14E-841D8948A713}" type="pres">
      <dgm:prSet presAssocID="{3391C3DC-1FBC-7C4C-8BD2-345AB275D1CF}" presName="childShp" presStyleLbl="bgAccFollowNode1" presStyleIdx="0" presStyleCnt="1">
        <dgm:presLayoutVars>
          <dgm:bulletEnabled val="1"/>
        </dgm:presLayoutVars>
      </dgm:prSet>
      <dgm:spPr/>
    </dgm:pt>
  </dgm:ptLst>
  <dgm:cxnLst>
    <dgm:cxn modelId="{53FFD95B-FB34-064B-A03F-551D0F71DB18}" srcId="{D0D2D928-D24B-6F40-99B7-9D7350FF299E}" destId="{3391C3DC-1FBC-7C4C-8BD2-345AB275D1CF}" srcOrd="0" destOrd="0" parTransId="{CF31EABB-1695-0C47-A1CB-C15A4DB24470}" sibTransId="{93E2327F-3BFE-E742-B19C-76C2F819107F}"/>
    <dgm:cxn modelId="{D8966A92-EFC0-9849-ADC4-75EB12831808}" type="presOf" srcId="{D0D2D928-D24B-6F40-99B7-9D7350FF299E}" destId="{D0BDF98E-7D5F-A143-AF12-C7D930457079}" srcOrd="0" destOrd="0" presId="urn:microsoft.com/office/officeart/2005/8/layout/vList6"/>
    <dgm:cxn modelId="{57478992-792B-9643-A7E9-405CAF58A84E}" srcId="{3391C3DC-1FBC-7C4C-8BD2-345AB275D1CF}" destId="{AC45574E-4E18-4A45-8453-7494D1A1643C}" srcOrd="0" destOrd="0" parTransId="{B34BECAC-FBCC-0E4B-ACB1-AFC2DCCBD534}" sibTransId="{1F1BCF03-11CC-E247-A40A-4EFDA36776DD}"/>
    <dgm:cxn modelId="{2FF75DCD-D1BC-4644-A322-3A5A46F965DC}" type="presOf" srcId="{3391C3DC-1FBC-7C4C-8BD2-345AB275D1CF}" destId="{93861C2C-6DD4-D94A-9F85-E47EFDCFB7FE}" srcOrd="0" destOrd="0" presId="urn:microsoft.com/office/officeart/2005/8/layout/vList6"/>
    <dgm:cxn modelId="{354991ED-D293-7C4C-88C2-408D8C73EA19}" type="presOf" srcId="{AC45574E-4E18-4A45-8453-7494D1A1643C}" destId="{1E2F443C-D958-E240-A14E-841D8948A713}" srcOrd="0" destOrd="0" presId="urn:microsoft.com/office/officeart/2005/8/layout/vList6"/>
    <dgm:cxn modelId="{4A0BF0D3-4D86-4F45-A4BD-57A3361C6087}" type="presParOf" srcId="{D0BDF98E-7D5F-A143-AF12-C7D930457079}" destId="{81C047AC-171C-0445-959D-A8DBFB85FFCF}" srcOrd="0" destOrd="0" presId="urn:microsoft.com/office/officeart/2005/8/layout/vList6"/>
    <dgm:cxn modelId="{8B8EDE19-B3BE-F04F-8F1A-2ACB452A23B3}" type="presParOf" srcId="{81C047AC-171C-0445-959D-A8DBFB85FFCF}" destId="{93861C2C-6DD4-D94A-9F85-E47EFDCFB7FE}" srcOrd="0" destOrd="0" presId="urn:microsoft.com/office/officeart/2005/8/layout/vList6"/>
    <dgm:cxn modelId="{87C6EE58-EC34-F741-A8D2-4D7B0764091B}" type="presParOf" srcId="{81C047AC-171C-0445-959D-A8DBFB85FFCF}" destId="{1E2F443C-D958-E240-A14E-841D8948A7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0471F-28E0-0640-B8AB-A0AAD594E3B3}">
      <dsp:nvSpPr>
        <dsp:cNvPr id="0" name=""/>
        <dsp:cNvSpPr/>
      </dsp:nvSpPr>
      <dsp:spPr>
        <a:xfrm>
          <a:off x="2395455" y="3660"/>
          <a:ext cx="3593183" cy="547014"/>
        </a:xfrm>
        <a:prstGeom prst="rightArrow">
          <a:avLst>
            <a:gd name="adj1" fmla="val 75000"/>
            <a:gd name="adj2" fmla="val 50000"/>
          </a:avLst>
        </a:prstGeom>
        <a:solidFill>
          <a:srgbClr val="00A550">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t> Network adequacy established </a:t>
          </a:r>
        </a:p>
      </dsp:txBody>
      <dsp:txXfrm>
        <a:off x="2395455" y="72037"/>
        <a:ext cx="3388053" cy="410260"/>
      </dsp:txXfrm>
    </dsp:sp>
    <dsp:sp modelId="{DAC7D861-70C7-7C4B-ACC9-BCA50C160703}">
      <dsp:nvSpPr>
        <dsp:cNvPr id="0" name=""/>
        <dsp:cNvSpPr/>
      </dsp:nvSpPr>
      <dsp:spPr>
        <a:xfrm>
          <a:off x="0" y="3660"/>
          <a:ext cx="2395455" cy="547014"/>
        </a:xfrm>
        <a:prstGeom prst="roundRect">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1997</a:t>
          </a:r>
        </a:p>
      </dsp:txBody>
      <dsp:txXfrm>
        <a:off x="26703" y="30363"/>
        <a:ext cx="2342049" cy="493608"/>
      </dsp:txXfrm>
    </dsp:sp>
    <dsp:sp modelId="{69BFBB8C-1ED1-DD46-BADA-26988356325A}">
      <dsp:nvSpPr>
        <dsp:cNvPr id="0" name=""/>
        <dsp:cNvSpPr/>
      </dsp:nvSpPr>
      <dsp:spPr>
        <a:xfrm>
          <a:off x="2395455" y="605376"/>
          <a:ext cx="3593183" cy="547014"/>
        </a:xfrm>
        <a:prstGeom prst="rightArrow">
          <a:avLst>
            <a:gd name="adj1" fmla="val 75000"/>
            <a:gd name="adj2" fmla="val 50000"/>
          </a:avLst>
        </a:prstGeom>
        <a:solidFill>
          <a:srgbClr val="00A550">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t> First balance billing protections in place</a:t>
          </a:r>
        </a:p>
      </dsp:txBody>
      <dsp:txXfrm>
        <a:off x="2395455" y="673753"/>
        <a:ext cx="3388053" cy="410260"/>
      </dsp:txXfrm>
    </dsp:sp>
    <dsp:sp modelId="{27D55197-8EAE-964C-AFBF-2C7FDCFFE656}">
      <dsp:nvSpPr>
        <dsp:cNvPr id="0" name=""/>
        <dsp:cNvSpPr/>
      </dsp:nvSpPr>
      <dsp:spPr>
        <a:xfrm>
          <a:off x="0" y="605376"/>
          <a:ext cx="2395455" cy="547014"/>
        </a:xfrm>
        <a:prstGeom prst="roundRect">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2006</a:t>
          </a:r>
        </a:p>
      </dsp:txBody>
      <dsp:txXfrm>
        <a:off x="26703" y="632079"/>
        <a:ext cx="2342049" cy="493608"/>
      </dsp:txXfrm>
    </dsp:sp>
    <dsp:sp modelId="{1F6B368A-932A-BE4B-A0FD-396C00EFC0A6}">
      <dsp:nvSpPr>
        <dsp:cNvPr id="0" name=""/>
        <dsp:cNvSpPr/>
      </dsp:nvSpPr>
      <dsp:spPr>
        <a:xfrm>
          <a:off x="2395455" y="1207092"/>
          <a:ext cx="3593183" cy="547014"/>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t> Bill failed</a:t>
          </a:r>
        </a:p>
      </dsp:txBody>
      <dsp:txXfrm>
        <a:off x="2395455" y="1275469"/>
        <a:ext cx="3388053" cy="410260"/>
      </dsp:txXfrm>
    </dsp:sp>
    <dsp:sp modelId="{7D8CD661-9911-A548-80A3-87E2D0A577A9}">
      <dsp:nvSpPr>
        <dsp:cNvPr id="0" name=""/>
        <dsp:cNvSpPr/>
      </dsp:nvSpPr>
      <dsp:spPr>
        <a:xfrm>
          <a:off x="0" y="1207092"/>
          <a:ext cx="2395455" cy="547014"/>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2015</a:t>
          </a:r>
        </a:p>
      </dsp:txBody>
      <dsp:txXfrm>
        <a:off x="26703" y="1233795"/>
        <a:ext cx="2342049" cy="493608"/>
      </dsp:txXfrm>
    </dsp:sp>
    <dsp:sp modelId="{391BAE17-8E98-0E4A-9C77-BBCB81EE399F}">
      <dsp:nvSpPr>
        <dsp:cNvPr id="0" name=""/>
        <dsp:cNvSpPr/>
      </dsp:nvSpPr>
      <dsp:spPr>
        <a:xfrm>
          <a:off x="2395455" y="1808809"/>
          <a:ext cx="3593183" cy="547014"/>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a:t> Bill failed</a:t>
          </a:r>
        </a:p>
      </dsp:txBody>
      <dsp:txXfrm>
        <a:off x="2395455" y="1877186"/>
        <a:ext cx="3388053" cy="410260"/>
      </dsp:txXfrm>
    </dsp:sp>
    <dsp:sp modelId="{EE2787E3-5EB0-F746-BB3A-1C349B97E0F9}">
      <dsp:nvSpPr>
        <dsp:cNvPr id="0" name=""/>
        <dsp:cNvSpPr/>
      </dsp:nvSpPr>
      <dsp:spPr>
        <a:xfrm>
          <a:off x="0" y="1808809"/>
          <a:ext cx="2395455" cy="547014"/>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2016</a:t>
          </a:r>
        </a:p>
      </dsp:txBody>
      <dsp:txXfrm>
        <a:off x="26703" y="1835512"/>
        <a:ext cx="2342049" cy="493608"/>
      </dsp:txXfrm>
    </dsp:sp>
    <dsp:sp modelId="{D2EF793A-C83E-524C-A246-316A8006F3B9}">
      <dsp:nvSpPr>
        <dsp:cNvPr id="0" name=""/>
        <dsp:cNvSpPr/>
      </dsp:nvSpPr>
      <dsp:spPr>
        <a:xfrm>
          <a:off x="2395455" y="2410525"/>
          <a:ext cx="3593183" cy="547014"/>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a:t> Bill failed</a:t>
          </a:r>
        </a:p>
      </dsp:txBody>
      <dsp:txXfrm>
        <a:off x="2395455" y="2478902"/>
        <a:ext cx="3388053" cy="410260"/>
      </dsp:txXfrm>
    </dsp:sp>
    <dsp:sp modelId="{4B6CF584-09D8-0C4E-8F22-469E3678CEA3}">
      <dsp:nvSpPr>
        <dsp:cNvPr id="0" name=""/>
        <dsp:cNvSpPr/>
      </dsp:nvSpPr>
      <dsp:spPr>
        <a:xfrm>
          <a:off x="0" y="2410525"/>
          <a:ext cx="2395455" cy="547014"/>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2017</a:t>
          </a:r>
        </a:p>
      </dsp:txBody>
      <dsp:txXfrm>
        <a:off x="26703" y="2437228"/>
        <a:ext cx="2342049" cy="493608"/>
      </dsp:txXfrm>
    </dsp:sp>
    <dsp:sp modelId="{832753DF-B7DB-EC48-BE55-5DA0C257015C}">
      <dsp:nvSpPr>
        <dsp:cNvPr id="0" name=""/>
        <dsp:cNvSpPr/>
      </dsp:nvSpPr>
      <dsp:spPr>
        <a:xfrm>
          <a:off x="2395455" y="3012241"/>
          <a:ext cx="3593183" cy="547014"/>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a:t> Bill failed</a:t>
          </a:r>
        </a:p>
      </dsp:txBody>
      <dsp:txXfrm>
        <a:off x="2395455" y="3080618"/>
        <a:ext cx="3388053" cy="410260"/>
      </dsp:txXfrm>
    </dsp:sp>
    <dsp:sp modelId="{C5014767-C485-2B4F-AB9D-AE360C1D369A}">
      <dsp:nvSpPr>
        <dsp:cNvPr id="0" name=""/>
        <dsp:cNvSpPr/>
      </dsp:nvSpPr>
      <dsp:spPr>
        <a:xfrm>
          <a:off x="0" y="3012241"/>
          <a:ext cx="2395455" cy="547014"/>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2018</a:t>
          </a:r>
        </a:p>
      </dsp:txBody>
      <dsp:txXfrm>
        <a:off x="26703" y="3038944"/>
        <a:ext cx="2342049" cy="493608"/>
      </dsp:txXfrm>
    </dsp:sp>
    <dsp:sp modelId="{1E2F443C-D958-E240-A14E-841D8948A713}">
      <dsp:nvSpPr>
        <dsp:cNvPr id="0" name=""/>
        <dsp:cNvSpPr/>
      </dsp:nvSpPr>
      <dsp:spPr>
        <a:xfrm>
          <a:off x="2395455" y="3613957"/>
          <a:ext cx="3593183" cy="547014"/>
        </a:xfrm>
        <a:prstGeom prst="rightArrow">
          <a:avLst>
            <a:gd name="adj1" fmla="val 75000"/>
            <a:gd name="adj2" fmla="val 50000"/>
          </a:avLst>
        </a:prstGeom>
        <a:solidFill>
          <a:srgbClr val="00A550">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t> Bill PASSED! </a:t>
          </a:r>
        </a:p>
      </dsp:txBody>
      <dsp:txXfrm>
        <a:off x="2395455" y="3682334"/>
        <a:ext cx="3388053" cy="410260"/>
      </dsp:txXfrm>
    </dsp:sp>
    <dsp:sp modelId="{93861C2C-6DD4-D94A-9F85-E47EFDCFB7FE}">
      <dsp:nvSpPr>
        <dsp:cNvPr id="0" name=""/>
        <dsp:cNvSpPr/>
      </dsp:nvSpPr>
      <dsp:spPr>
        <a:xfrm>
          <a:off x="0" y="3613957"/>
          <a:ext cx="2395455" cy="547014"/>
        </a:xfrm>
        <a:prstGeom prst="roundRect">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2019</a:t>
          </a:r>
        </a:p>
      </dsp:txBody>
      <dsp:txXfrm>
        <a:off x="26703" y="3640660"/>
        <a:ext cx="2342049" cy="493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0471F-28E0-0640-B8AB-A0AAD594E3B3}">
      <dsp:nvSpPr>
        <dsp:cNvPr id="0" name=""/>
        <dsp:cNvSpPr/>
      </dsp:nvSpPr>
      <dsp:spPr>
        <a:xfrm>
          <a:off x="1999838" y="406"/>
          <a:ext cx="2999757" cy="1585924"/>
        </a:xfrm>
        <a:prstGeom prst="rightArrow">
          <a:avLst>
            <a:gd name="adj1" fmla="val 75000"/>
            <a:gd name="adj2" fmla="val 50000"/>
          </a:avLst>
        </a:prstGeom>
        <a:solidFill>
          <a:srgbClr val="00A550">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None/>
          </a:pPr>
          <a:r>
            <a:rPr lang="en-US" sz="2500" kern="1200" dirty="0"/>
            <a:t> </a:t>
          </a:r>
          <a:r>
            <a:rPr lang="en-US" sz="2100" kern="1200" dirty="0"/>
            <a:t>Network adequacy established </a:t>
          </a:r>
        </a:p>
      </dsp:txBody>
      <dsp:txXfrm>
        <a:off x="1999838" y="198647"/>
        <a:ext cx="2405036" cy="1189443"/>
      </dsp:txXfrm>
    </dsp:sp>
    <dsp:sp modelId="{DAC7D861-70C7-7C4B-ACC9-BCA50C160703}">
      <dsp:nvSpPr>
        <dsp:cNvPr id="0" name=""/>
        <dsp:cNvSpPr/>
      </dsp:nvSpPr>
      <dsp:spPr>
        <a:xfrm>
          <a:off x="0" y="406"/>
          <a:ext cx="1999838" cy="1585924"/>
        </a:xfrm>
        <a:prstGeom prst="roundRect">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1997</a:t>
          </a:r>
        </a:p>
      </dsp:txBody>
      <dsp:txXfrm>
        <a:off x="77418" y="77824"/>
        <a:ext cx="1845002" cy="1431088"/>
      </dsp:txXfrm>
    </dsp:sp>
    <dsp:sp modelId="{69BFBB8C-1ED1-DD46-BADA-26988356325A}">
      <dsp:nvSpPr>
        <dsp:cNvPr id="0" name=""/>
        <dsp:cNvSpPr/>
      </dsp:nvSpPr>
      <dsp:spPr>
        <a:xfrm>
          <a:off x="1999838" y="1744923"/>
          <a:ext cx="2999757" cy="1585924"/>
        </a:xfrm>
        <a:prstGeom prst="rightArrow">
          <a:avLst>
            <a:gd name="adj1" fmla="val 75000"/>
            <a:gd name="adj2" fmla="val 50000"/>
          </a:avLst>
        </a:prstGeom>
        <a:solidFill>
          <a:srgbClr val="00A550">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kern="1200" dirty="0"/>
            <a:t>  </a:t>
          </a:r>
          <a:r>
            <a:rPr lang="en-US" sz="2000" kern="1200" dirty="0"/>
            <a:t>First balance billing protections in place</a:t>
          </a:r>
        </a:p>
      </dsp:txBody>
      <dsp:txXfrm>
        <a:off x="1999838" y="1943164"/>
        <a:ext cx="2405036" cy="1189443"/>
      </dsp:txXfrm>
    </dsp:sp>
    <dsp:sp modelId="{27D55197-8EAE-964C-AFBF-2C7FDCFFE656}">
      <dsp:nvSpPr>
        <dsp:cNvPr id="0" name=""/>
        <dsp:cNvSpPr/>
      </dsp:nvSpPr>
      <dsp:spPr>
        <a:xfrm>
          <a:off x="0" y="1744923"/>
          <a:ext cx="1999838" cy="1585924"/>
        </a:xfrm>
        <a:prstGeom prst="roundRect">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2006</a:t>
          </a:r>
        </a:p>
      </dsp:txBody>
      <dsp:txXfrm>
        <a:off x="77418" y="1822341"/>
        <a:ext cx="1845002" cy="1431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B368A-932A-BE4B-A0FD-396C00EFC0A6}">
      <dsp:nvSpPr>
        <dsp:cNvPr id="0" name=""/>
        <dsp:cNvSpPr/>
      </dsp:nvSpPr>
      <dsp:spPr>
        <a:xfrm>
          <a:off x="1851949" y="989"/>
          <a:ext cx="2777923" cy="785017"/>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778000">
            <a:lnSpc>
              <a:spcPct val="90000"/>
            </a:lnSpc>
            <a:spcBef>
              <a:spcPct val="0"/>
            </a:spcBef>
            <a:spcAft>
              <a:spcPct val="15000"/>
            </a:spcAft>
            <a:buNone/>
          </a:pPr>
          <a:r>
            <a:rPr lang="en-US" sz="4000" kern="1200" dirty="0"/>
            <a:t> Bill failed</a:t>
          </a:r>
        </a:p>
      </dsp:txBody>
      <dsp:txXfrm>
        <a:off x="1851949" y="99116"/>
        <a:ext cx="2483542" cy="588763"/>
      </dsp:txXfrm>
    </dsp:sp>
    <dsp:sp modelId="{7D8CD661-9911-A548-80A3-87E2D0A577A9}">
      <dsp:nvSpPr>
        <dsp:cNvPr id="0" name=""/>
        <dsp:cNvSpPr/>
      </dsp:nvSpPr>
      <dsp:spPr>
        <a:xfrm>
          <a:off x="0" y="989"/>
          <a:ext cx="1851949" cy="785017"/>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2015</a:t>
          </a:r>
        </a:p>
      </dsp:txBody>
      <dsp:txXfrm>
        <a:off x="38321" y="39310"/>
        <a:ext cx="1775307" cy="708375"/>
      </dsp:txXfrm>
    </dsp:sp>
    <dsp:sp modelId="{391BAE17-8E98-0E4A-9C77-BBCB81EE399F}">
      <dsp:nvSpPr>
        <dsp:cNvPr id="0" name=""/>
        <dsp:cNvSpPr/>
      </dsp:nvSpPr>
      <dsp:spPr>
        <a:xfrm>
          <a:off x="1851949" y="864508"/>
          <a:ext cx="2777923" cy="785017"/>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778000">
            <a:lnSpc>
              <a:spcPct val="90000"/>
            </a:lnSpc>
            <a:spcBef>
              <a:spcPct val="0"/>
            </a:spcBef>
            <a:spcAft>
              <a:spcPct val="15000"/>
            </a:spcAft>
            <a:buNone/>
          </a:pPr>
          <a:r>
            <a:rPr lang="en-US" sz="4000" kern="1200"/>
            <a:t> Bill failed</a:t>
          </a:r>
        </a:p>
      </dsp:txBody>
      <dsp:txXfrm>
        <a:off x="1851949" y="962635"/>
        <a:ext cx="2483542" cy="588763"/>
      </dsp:txXfrm>
    </dsp:sp>
    <dsp:sp modelId="{EE2787E3-5EB0-F746-BB3A-1C349B97E0F9}">
      <dsp:nvSpPr>
        <dsp:cNvPr id="0" name=""/>
        <dsp:cNvSpPr/>
      </dsp:nvSpPr>
      <dsp:spPr>
        <a:xfrm>
          <a:off x="0" y="864508"/>
          <a:ext cx="1851949" cy="785017"/>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2016</a:t>
          </a:r>
        </a:p>
      </dsp:txBody>
      <dsp:txXfrm>
        <a:off x="38321" y="902829"/>
        <a:ext cx="1775307" cy="708375"/>
      </dsp:txXfrm>
    </dsp:sp>
    <dsp:sp modelId="{D2EF793A-C83E-524C-A246-316A8006F3B9}">
      <dsp:nvSpPr>
        <dsp:cNvPr id="0" name=""/>
        <dsp:cNvSpPr/>
      </dsp:nvSpPr>
      <dsp:spPr>
        <a:xfrm>
          <a:off x="1851949" y="1728028"/>
          <a:ext cx="2777923" cy="785017"/>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778000">
            <a:lnSpc>
              <a:spcPct val="90000"/>
            </a:lnSpc>
            <a:spcBef>
              <a:spcPct val="0"/>
            </a:spcBef>
            <a:spcAft>
              <a:spcPct val="15000"/>
            </a:spcAft>
            <a:buNone/>
          </a:pPr>
          <a:r>
            <a:rPr lang="en-US" sz="4000" kern="1200"/>
            <a:t> Bill failed</a:t>
          </a:r>
        </a:p>
      </dsp:txBody>
      <dsp:txXfrm>
        <a:off x="1851949" y="1826155"/>
        <a:ext cx="2483542" cy="588763"/>
      </dsp:txXfrm>
    </dsp:sp>
    <dsp:sp modelId="{4B6CF584-09D8-0C4E-8F22-469E3678CEA3}">
      <dsp:nvSpPr>
        <dsp:cNvPr id="0" name=""/>
        <dsp:cNvSpPr/>
      </dsp:nvSpPr>
      <dsp:spPr>
        <a:xfrm>
          <a:off x="0" y="1728028"/>
          <a:ext cx="1851949" cy="785017"/>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2017</a:t>
          </a:r>
        </a:p>
      </dsp:txBody>
      <dsp:txXfrm>
        <a:off x="38321" y="1766349"/>
        <a:ext cx="1775307" cy="708375"/>
      </dsp:txXfrm>
    </dsp:sp>
    <dsp:sp modelId="{832753DF-B7DB-EC48-BE55-5DA0C257015C}">
      <dsp:nvSpPr>
        <dsp:cNvPr id="0" name=""/>
        <dsp:cNvSpPr/>
      </dsp:nvSpPr>
      <dsp:spPr>
        <a:xfrm>
          <a:off x="1851949" y="2591547"/>
          <a:ext cx="2777923" cy="785017"/>
        </a:xfrm>
        <a:prstGeom prst="rightArrow">
          <a:avLst>
            <a:gd name="adj1" fmla="val 75000"/>
            <a:gd name="adj2" fmla="val 50000"/>
          </a:avLst>
        </a:prstGeom>
        <a:solidFill>
          <a:srgbClr val="FFC525">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778000">
            <a:lnSpc>
              <a:spcPct val="90000"/>
            </a:lnSpc>
            <a:spcBef>
              <a:spcPct val="0"/>
            </a:spcBef>
            <a:spcAft>
              <a:spcPct val="15000"/>
            </a:spcAft>
            <a:buNone/>
          </a:pPr>
          <a:r>
            <a:rPr lang="en-US" sz="4000" kern="1200"/>
            <a:t> Bill failed</a:t>
          </a:r>
        </a:p>
      </dsp:txBody>
      <dsp:txXfrm>
        <a:off x="1851949" y="2689674"/>
        <a:ext cx="2483542" cy="588763"/>
      </dsp:txXfrm>
    </dsp:sp>
    <dsp:sp modelId="{C5014767-C485-2B4F-AB9D-AE360C1D369A}">
      <dsp:nvSpPr>
        <dsp:cNvPr id="0" name=""/>
        <dsp:cNvSpPr/>
      </dsp:nvSpPr>
      <dsp:spPr>
        <a:xfrm>
          <a:off x="0" y="2591547"/>
          <a:ext cx="1851949" cy="785017"/>
        </a:xfrm>
        <a:prstGeom prst="roundRect">
          <a:avLst/>
        </a:prstGeom>
        <a:solidFill>
          <a:srgbClr val="FFC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2018</a:t>
          </a:r>
        </a:p>
      </dsp:txBody>
      <dsp:txXfrm>
        <a:off x="38321" y="2629868"/>
        <a:ext cx="1775307" cy="708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F443C-D958-E240-A14E-841D8948A713}">
      <dsp:nvSpPr>
        <dsp:cNvPr id="0" name=""/>
        <dsp:cNvSpPr/>
      </dsp:nvSpPr>
      <dsp:spPr>
        <a:xfrm>
          <a:off x="1937384" y="0"/>
          <a:ext cx="2906077" cy="1871663"/>
        </a:xfrm>
        <a:prstGeom prst="rightArrow">
          <a:avLst>
            <a:gd name="adj1" fmla="val 75000"/>
            <a:gd name="adj2" fmla="val 50000"/>
          </a:avLst>
        </a:prstGeom>
        <a:solidFill>
          <a:srgbClr val="00A550">
            <a:alpha val="25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   Bill PASSED! </a:t>
          </a:r>
        </a:p>
      </dsp:txBody>
      <dsp:txXfrm>
        <a:off x="1937384" y="233958"/>
        <a:ext cx="2204203" cy="1403747"/>
      </dsp:txXfrm>
    </dsp:sp>
    <dsp:sp modelId="{93861C2C-6DD4-D94A-9F85-E47EFDCFB7FE}">
      <dsp:nvSpPr>
        <dsp:cNvPr id="0" name=""/>
        <dsp:cNvSpPr/>
      </dsp:nvSpPr>
      <dsp:spPr>
        <a:xfrm>
          <a:off x="0" y="0"/>
          <a:ext cx="1937384" cy="1871663"/>
        </a:xfrm>
        <a:prstGeom prst="roundRect">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2019</a:t>
          </a:r>
        </a:p>
      </dsp:txBody>
      <dsp:txXfrm>
        <a:off x="91367" y="91367"/>
        <a:ext cx="1754650" cy="168892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58FF0-204B-5B4B-A38E-5DEBFE0CB381}" type="datetimeFigureOut">
              <a:rPr lang="en-US" smtClean="0"/>
              <a:pPr/>
              <a:t>1/21/20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88F95-464F-8943-8577-3129D507A897}" type="slidenum">
              <a:rPr lang="en-US" smtClean="0"/>
              <a:pPr/>
              <a:t>‹#›</a:t>
            </a:fld>
            <a:endParaRPr lang="en-US"/>
          </a:p>
        </p:txBody>
      </p:sp>
    </p:spTree>
    <p:extLst>
      <p:ext uri="{BB962C8B-B14F-4D97-AF65-F5344CB8AC3E}">
        <p14:creationId xmlns:p14="http://schemas.microsoft.com/office/powerpoint/2010/main" val="1412619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1</a:t>
            </a:fld>
            <a:endParaRPr lang="en-US"/>
          </a:p>
        </p:txBody>
      </p:sp>
    </p:spTree>
    <p:extLst>
      <p:ext uri="{BB962C8B-B14F-4D97-AF65-F5344CB8AC3E}">
        <p14:creationId xmlns:p14="http://schemas.microsoft.com/office/powerpoint/2010/main" val="264756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14</a:t>
            </a:fld>
            <a:endParaRPr lang="en-US"/>
          </a:p>
        </p:txBody>
      </p:sp>
    </p:spTree>
    <p:extLst>
      <p:ext uri="{BB962C8B-B14F-4D97-AF65-F5344CB8AC3E}">
        <p14:creationId xmlns:p14="http://schemas.microsoft.com/office/powerpoint/2010/main" val="367861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learned lots of lessons—these are the two biggest takeaways </a:t>
            </a:r>
          </a:p>
        </p:txBody>
      </p:sp>
      <p:sp>
        <p:nvSpPr>
          <p:cNvPr id="4" name="Slide Number Placeholder 3"/>
          <p:cNvSpPr>
            <a:spLocks noGrp="1"/>
          </p:cNvSpPr>
          <p:nvPr>
            <p:ph type="sldNum" sz="quarter" idx="5"/>
          </p:nvPr>
        </p:nvSpPr>
        <p:spPr/>
        <p:txBody>
          <a:bodyPr/>
          <a:lstStyle/>
          <a:p>
            <a:fld id="{73E88F95-464F-8943-8577-3129D507A897}" type="slidenum">
              <a:rPr lang="en-US" smtClean="0"/>
              <a:pPr/>
              <a:t>16</a:t>
            </a:fld>
            <a:endParaRPr lang="en-US"/>
          </a:p>
        </p:txBody>
      </p:sp>
    </p:spTree>
    <p:extLst>
      <p:ext uri="{BB962C8B-B14F-4D97-AF65-F5344CB8AC3E}">
        <p14:creationId xmlns:p14="http://schemas.microsoft.com/office/powerpoint/2010/main" val="160084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17</a:t>
            </a:fld>
            <a:endParaRPr lang="en-US"/>
          </a:p>
        </p:txBody>
      </p:sp>
    </p:spTree>
    <p:extLst>
      <p:ext uri="{BB962C8B-B14F-4D97-AF65-F5344CB8AC3E}">
        <p14:creationId xmlns:p14="http://schemas.microsoft.com/office/powerpoint/2010/main" val="298578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a:t>
            </a:r>
          </a:p>
          <a:p>
            <a:r>
              <a:rPr lang="en-US" dirty="0"/>
              <a:t>--insufficient data and what to do about it </a:t>
            </a:r>
          </a:p>
          <a:p>
            <a:r>
              <a:rPr lang="en-US" dirty="0"/>
              <a:t>--consumer notice—intention to sign? </a:t>
            </a:r>
          </a:p>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19</a:t>
            </a:fld>
            <a:endParaRPr lang="en-US"/>
          </a:p>
        </p:txBody>
      </p:sp>
    </p:spTree>
    <p:extLst>
      <p:ext uri="{BB962C8B-B14F-4D97-AF65-F5344CB8AC3E}">
        <p14:creationId xmlns:p14="http://schemas.microsoft.com/office/powerpoint/2010/main" val="325470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20</a:t>
            </a:fld>
            <a:endParaRPr lang="en-US"/>
          </a:p>
        </p:txBody>
      </p:sp>
    </p:spTree>
    <p:extLst>
      <p:ext uri="{BB962C8B-B14F-4D97-AF65-F5344CB8AC3E}">
        <p14:creationId xmlns:p14="http://schemas.microsoft.com/office/powerpoint/2010/main" val="29666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I appreciate the opportunity to be here today and give you a consumer perspective about surprise, or balance, billing.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I begin, just a bit about my organization, the Colorado Consumer Health Initiative.  We are a state based non profit membership organization dedicated to ensuring equitable access to affordable and high quality coverage for all Coloradans. We also recently began running a consumer assistance program to help individuals navigate claims and billing issues – and as a result, we are hearing an awful lot about surprise bills.  </a:t>
            </a:r>
          </a:p>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2</a:t>
            </a:fld>
            <a:endParaRPr lang="en-US"/>
          </a:p>
        </p:txBody>
      </p:sp>
    </p:spTree>
    <p:extLst>
      <p:ext uri="{BB962C8B-B14F-4D97-AF65-F5344CB8AC3E}">
        <p14:creationId xmlns:p14="http://schemas.microsoft.com/office/powerpoint/2010/main" val="140422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1997 network adequacy established</a:t>
            </a:r>
          </a:p>
          <a:p>
            <a:r>
              <a:rPr lang="en-US" sz="1200" kern="1200" dirty="0">
                <a:solidFill>
                  <a:schemeClr val="tx1"/>
                </a:solidFill>
                <a:effectLst/>
                <a:latin typeface="+mn-lt"/>
                <a:ea typeface="+mn-ea"/>
                <a:cs typeface="+mn-cs"/>
              </a:rPr>
              <a:t>2006 first balance billing protections</a:t>
            </a:r>
          </a:p>
          <a:p>
            <a:r>
              <a:rPr lang="en-US" sz="1200" kern="1200" dirty="0">
                <a:solidFill>
                  <a:schemeClr val="tx1"/>
                </a:solidFill>
                <a:effectLst/>
                <a:latin typeface="+mn-lt"/>
                <a:ea typeface="+mn-ea"/>
                <a:cs typeface="+mn-cs"/>
              </a:rPr>
              <a:t>2015/2016/2017/2018 failed attempts </a:t>
            </a:r>
          </a:p>
          <a:p>
            <a:r>
              <a:rPr lang="en-US" sz="1200" kern="1200" dirty="0">
                <a:solidFill>
                  <a:schemeClr val="tx1"/>
                </a:solidFill>
                <a:effectLst/>
                <a:latin typeface="+mn-lt"/>
                <a:ea typeface="+mn-ea"/>
                <a:cs typeface="+mn-cs"/>
              </a:rPr>
              <a:t>2019 comprehensive balance billing protections passed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a new issue for us in Colorado. Colorado passed a law several years ago to protect consumers when they seek services at an in network facility but end up being seen by an out of network provider.  In that circumstance, the consumer is supposed to be responsible for their in network cost share for those services.  However, in our experience, that protection hasn’t been working as well as we would have liked and so, for the past 4 years, we have been engaged in attempts at our state legislature to strengthen those protections. The first year or two, carriers brought the bill, then the doctors brought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bill and last year consumers brought it. . . and all failed.  We are hoping for success in year 5</a:t>
            </a:r>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5</a:t>
            </a:fld>
            <a:endParaRPr lang="en-US"/>
          </a:p>
        </p:txBody>
      </p:sp>
    </p:spTree>
    <p:extLst>
      <p:ext uri="{BB962C8B-B14F-4D97-AF65-F5344CB8AC3E}">
        <p14:creationId xmlns:p14="http://schemas.microsoft.com/office/powerpoint/2010/main" val="31820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1997 network adequacy established</a:t>
            </a:r>
          </a:p>
          <a:p>
            <a:r>
              <a:rPr lang="en-US" sz="1200" kern="1200" dirty="0">
                <a:solidFill>
                  <a:schemeClr val="tx1"/>
                </a:solidFill>
                <a:effectLst/>
                <a:latin typeface="+mn-lt"/>
                <a:ea typeface="+mn-ea"/>
                <a:cs typeface="+mn-cs"/>
              </a:rPr>
              <a:t>2006 first balance billing protections</a:t>
            </a:r>
          </a:p>
          <a:p>
            <a:r>
              <a:rPr lang="en-US" sz="1200" kern="1200" dirty="0">
                <a:solidFill>
                  <a:schemeClr val="tx1"/>
                </a:solidFill>
                <a:effectLst/>
                <a:latin typeface="+mn-lt"/>
                <a:ea typeface="+mn-ea"/>
                <a:cs typeface="+mn-cs"/>
              </a:rPr>
              <a:t>2015/2016/2017/2018 failed attempts </a:t>
            </a:r>
          </a:p>
          <a:p>
            <a:r>
              <a:rPr lang="en-US" sz="1200" kern="1200" dirty="0">
                <a:solidFill>
                  <a:schemeClr val="tx1"/>
                </a:solidFill>
                <a:effectLst/>
                <a:latin typeface="+mn-lt"/>
                <a:ea typeface="+mn-ea"/>
                <a:cs typeface="+mn-cs"/>
              </a:rPr>
              <a:t>2019 comprehensive balance billing protections passed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a new issue for us in Colorado. Colorado passed a law several years ago to protect consumers when they seek services at an in network facility but end up being seen by an out of network provider.  In that circumstance, the consumer is supposed to be responsible for their in network cost share for those services.  However, in our experience, that protection hasn’t been working as well as we would have liked and so, for the past 4 years, we have been engaged in attempts at our state legislature to strengthen those protections. The first year or two, carriers brought the bill, then the doctors brought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bill and last year consumers brought it. . . and all failed.  We are hoping for success in year 5</a:t>
            </a:r>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6</a:t>
            </a:fld>
            <a:endParaRPr lang="en-US"/>
          </a:p>
        </p:txBody>
      </p:sp>
    </p:spTree>
    <p:extLst>
      <p:ext uri="{BB962C8B-B14F-4D97-AF65-F5344CB8AC3E}">
        <p14:creationId xmlns:p14="http://schemas.microsoft.com/office/powerpoint/2010/main" val="234183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dirty="0"/>
              <a:t>Emergency department setting</a:t>
            </a:r>
            <a:r>
              <a:rPr lang="en-US" sz="1200" dirty="0"/>
              <a:t>: The state must have protection in place for emergency services provided by nonnetwork providers at both in-network and out-of-network facilities. If there is a caveat, this will be noted in a footnote. </a:t>
            </a:r>
          </a:p>
          <a:p>
            <a:pPr marL="228600" indent="-228600">
              <a:buFont typeface="+mj-lt"/>
              <a:buAutoNum type="arabicPeriod"/>
            </a:pPr>
            <a:r>
              <a:rPr lang="en-US" sz="1200" b="1" dirty="0"/>
              <a:t>Nonemergency care in network hospital</a:t>
            </a:r>
            <a:r>
              <a:rPr lang="en-US" sz="1200" dirty="0"/>
              <a:t>: The state must have protection in place for nonemergency care provided in a network facility.  </a:t>
            </a:r>
          </a:p>
          <a:p>
            <a:pPr marL="228600" indent="-228600">
              <a:buFont typeface="+mj-lt"/>
              <a:buAutoNum type="arabicPeriod"/>
            </a:pPr>
            <a:r>
              <a:rPr lang="en-US" sz="1200" b="1" dirty="0"/>
              <a:t>Type of managed care plan</a:t>
            </a:r>
            <a:r>
              <a:rPr lang="en-US" sz="1200" dirty="0"/>
              <a:t>: The state requirement must apply to these specific types of health plans. </a:t>
            </a:r>
          </a:p>
          <a:p>
            <a:pPr marL="228600" indent="-228600">
              <a:buFont typeface="+mj-lt"/>
              <a:buAutoNum type="arabicPeriod"/>
            </a:pPr>
            <a:r>
              <a:rPr lang="en-US" sz="1200" b="1" dirty="0"/>
              <a:t>Hold harmless protection</a:t>
            </a:r>
            <a:r>
              <a:rPr lang="en-US" sz="1200" dirty="0"/>
              <a:t>: The state requirement must state that a consumer is held not liable financially for the any portion of the bill beyond in-network level cost-sharing. </a:t>
            </a:r>
          </a:p>
          <a:p>
            <a:pPr marL="228600" indent="-228600">
              <a:buFont typeface="+mj-lt"/>
              <a:buAutoNum type="arabicPeriod"/>
            </a:pPr>
            <a:r>
              <a:rPr lang="en-US" sz="1200" b="1" dirty="0"/>
              <a:t>Provider prohibition</a:t>
            </a:r>
            <a:r>
              <a:rPr lang="en-US" sz="1200" dirty="0"/>
              <a:t>: The state requirement must state that a provider is prohibited from sending any balance bill to the patient for any amount beyond in-network level cost-sharing.</a:t>
            </a:r>
          </a:p>
          <a:p>
            <a:pPr marL="228600" indent="-228600">
              <a:buFont typeface="+mj-lt"/>
              <a:buAutoNum type="arabicPeriod"/>
            </a:pPr>
            <a:r>
              <a:rPr lang="en-US" sz="1200" b="1" dirty="0"/>
              <a:t>State-specific method for payment: </a:t>
            </a:r>
            <a:r>
              <a:rPr lang="en-US" sz="1200" dirty="0"/>
              <a:t>In general, a state has either a payment standard or a dispute resolution process (unless the approach differs by setting, as in Florida). States with a payment standard also may have a voluntary dispute resolution process to deal with a failure of the payment standard. States with a dispute resolution process may have more general guidance on a payment standard for use by plans or by the arbitrator.</a:t>
            </a:r>
          </a:p>
          <a:p>
            <a:pPr marL="228600" indent="-228600">
              <a:buFont typeface="+mj-lt"/>
              <a:buAutoNum type="arabicPeriod"/>
            </a:pPr>
            <a:r>
              <a:rPr lang="en-US" sz="1200" b="1" dirty="0"/>
              <a:t>Payment standard: </a:t>
            </a:r>
            <a:r>
              <a:rPr lang="en-US" sz="1200" dirty="0"/>
              <a:t>The state must provide a formula that the insurer must apply when determining how much to pay an out-of-network provider and the provider has to accept this amount. </a:t>
            </a:r>
          </a:p>
          <a:p>
            <a:pPr marL="228600" indent="-228600">
              <a:buFont typeface="+mj-lt"/>
              <a:buAutoNum type="arabicPeriod"/>
            </a:pPr>
            <a:r>
              <a:rPr lang="en-US" sz="1200" b="1" dirty="0"/>
              <a:t>Dispute-resolution process</a:t>
            </a:r>
            <a:r>
              <a:rPr lang="en-US" sz="1200" dirty="0"/>
              <a:t>: The state must require binding arbitration between the insurer and provider to determine an amount. Any direction by the state on how the arbitrator must decide the dollar value is added as a footnote.</a:t>
            </a:r>
          </a:p>
          <a:p>
            <a:pPr marL="228600" indent="-228600">
              <a:buFont typeface="+mj-lt"/>
              <a:buAutoNum type="arabicPeriod"/>
            </a:pPr>
            <a:endParaRPr lang="en-US" sz="1200" dirty="0"/>
          </a:p>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7</a:t>
            </a:fld>
            <a:endParaRPr lang="en-US"/>
          </a:p>
        </p:txBody>
      </p:sp>
    </p:spTree>
    <p:extLst>
      <p:ext uri="{BB962C8B-B14F-4D97-AF65-F5344CB8AC3E}">
        <p14:creationId xmlns:p14="http://schemas.microsoft.com/office/powerpoint/2010/main" val="369870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dirty="0"/>
              <a:t>Emergency department setting</a:t>
            </a:r>
            <a:r>
              <a:rPr lang="en-US" sz="1200" dirty="0"/>
              <a:t>: The state must have protection in place for emergency services provided by nonnetwork providers at both in-network and out-of-network facilities. If there is a caveat, this will be noted in a footnote. </a:t>
            </a:r>
          </a:p>
          <a:p>
            <a:pPr marL="228600" indent="-228600">
              <a:buFont typeface="+mj-lt"/>
              <a:buAutoNum type="arabicPeriod"/>
            </a:pPr>
            <a:r>
              <a:rPr lang="en-US" sz="1200" b="1" dirty="0"/>
              <a:t>Nonemergency care in network hospital</a:t>
            </a:r>
            <a:r>
              <a:rPr lang="en-US" sz="1200" dirty="0"/>
              <a:t>: The state must have protection in place for nonemergency care provided in a network facility.  </a:t>
            </a:r>
          </a:p>
          <a:p>
            <a:pPr marL="228600" indent="-228600">
              <a:buFont typeface="+mj-lt"/>
              <a:buAutoNum type="arabicPeriod"/>
            </a:pPr>
            <a:r>
              <a:rPr lang="en-US" sz="1200" b="1" dirty="0"/>
              <a:t>Type of managed care plan</a:t>
            </a:r>
            <a:r>
              <a:rPr lang="en-US" sz="1200" dirty="0"/>
              <a:t>: The state requirement must apply to these specific types of health plans. </a:t>
            </a:r>
          </a:p>
          <a:p>
            <a:pPr marL="228600" indent="-228600">
              <a:buFont typeface="+mj-lt"/>
              <a:buAutoNum type="arabicPeriod"/>
            </a:pPr>
            <a:r>
              <a:rPr lang="en-US" sz="1200" b="1" dirty="0"/>
              <a:t>Hold harmless protection</a:t>
            </a:r>
            <a:r>
              <a:rPr lang="en-US" sz="1200" dirty="0"/>
              <a:t>: The state requirement must state that a consumer is held not liable financially for the any portion of the bill beyond in-network level cost-sharing. </a:t>
            </a:r>
          </a:p>
          <a:p>
            <a:pPr marL="228600" indent="-228600">
              <a:buFont typeface="+mj-lt"/>
              <a:buAutoNum type="arabicPeriod"/>
            </a:pPr>
            <a:r>
              <a:rPr lang="en-US" sz="1200" b="1" dirty="0"/>
              <a:t>Provider prohibition</a:t>
            </a:r>
            <a:r>
              <a:rPr lang="en-US" sz="1200" dirty="0"/>
              <a:t>: The state requirement must state that a provider is prohibited from sending any balance bill to the patient for any amount beyond in-network level cost-sharing.</a:t>
            </a:r>
          </a:p>
          <a:p>
            <a:pPr marL="228600" indent="-228600">
              <a:buFont typeface="+mj-lt"/>
              <a:buAutoNum type="arabicPeriod"/>
            </a:pPr>
            <a:r>
              <a:rPr lang="en-US" sz="1200" b="1" dirty="0"/>
              <a:t>State-specific method for payment: </a:t>
            </a:r>
            <a:r>
              <a:rPr lang="en-US" sz="1200" dirty="0"/>
              <a:t>In general, a state has either a payment standard or a dispute resolution process (unless the approach differs by setting, as in Florida). States with a payment standard also may have a voluntary dispute resolution process to deal with a failure of the payment standard. States with a dispute resolution process may have more general guidance on a payment standard for use by plans or by the arbitrator.</a:t>
            </a:r>
          </a:p>
          <a:p>
            <a:pPr marL="228600" indent="-228600">
              <a:buFont typeface="+mj-lt"/>
              <a:buAutoNum type="arabicPeriod"/>
            </a:pPr>
            <a:r>
              <a:rPr lang="en-US" sz="1200" b="1" dirty="0"/>
              <a:t>Payment standard: </a:t>
            </a:r>
            <a:r>
              <a:rPr lang="en-US" sz="1200" dirty="0"/>
              <a:t>The state must provide a formula that the insurer must apply when determining how much to pay an out-of-network provider and the provider has to accept this amount. </a:t>
            </a:r>
          </a:p>
          <a:p>
            <a:pPr marL="228600" indent="-228600">
              <a:buFont typeface="+mj-lt"/>
              <a:buAutoNum type="arabicPeriod"/>
            </a:pPr>
            <a:r>
              <a:rPr lang="en-US" sz="1200" b="1" dirty="0"/>
              <a:t>Dispute-resolution process</a:t>
            </a:r>
            <a:r>
              <a:rPr lang="en-US" sz="1200" dirty="0"/>
              <a:t>: The state must require binding arbitration between the insurer and provider to determine an amount. Any direction by the state on how the arbitrator must decide the dollar value is added as a footnote.</a:t>
            </a:r>
          </a:p>
          <a:p>
            <a:pPr marL="228600" indent="-228600">
              <a:buFont typeface="+mj-lt"/>
              <a:buAutoNum type="arabicPeriod"/>
            </a:pPr>
            <a:endParaRPr lang="en-US" sz="1200" dirty="0"/>
          </a:p>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8</a:t>
            </a:fld>
            <a:endParaRPr lang="en-US"/>
          </a:p>
        </p:txBody>
      </p:sp>
    </p:spTree>
    <p:extLst>
      <p:ext uri="{BB962C8B-B14F-4D97-AF65-F5344CB8AC3E}">
        <p14:creationId xmlns:p14="http://schemas.microsoft.com/office/powerpoint/2010/main" val="278872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1997 network adequacy established</a:t>
            </a:r>
          </a:p>
          <a:p>
            <a:r>
              <a:rPr lang="en-US" sz="1200" kern="1200" dirty="0">
                <a:solidFill>
                  <a:schemeClr val="tx1"/>
                </a:solidFill>
                <a:effectLst/>
                <a:latin typeface="+mn-lt"/>
                <a:ea typeface="+mn-ea"/>
                <a:cs typeface="+mn-cs"/>
              </a:rPr>
              <a:t>2006 first balance billing protections</a:t>
            </a:r>
          </a:p>
          <a:p>
            <a:r>
              <a:rPr lang="en-US" sz="1200" kern="1200" dirty="0">
                <a:solidFill>
                  <a:schemeClr val="tx1"/>
                </a:solidFill>
                <a:effectLst/>
                <a:latin typeface="+mn-lt"/>
                <a:ea typeface="+mn-ea"/>
                <a:cs typeface="+mn-cs"/>
              </a:rPr>
              <a:t>2015/2016/2017/2018 failed attempts </a:t>
            </a:r>
          </a:p>
          <a:p>
            <a:r>
              <a:rPr lang="en-US" sz="1200" kern="1200" dirty="0">
                <a:solidFill>
                  <a:schemeClr val="tx1"/>
                </a:solidFill>
                <a:effectLst/>
                <a:latin typeface="+mn-lt"/>
                <a:ea typeface="+mn-ea"/>
                <a:cs typeface="+mn-cs"/>
              </a:rPr>
              <a:t>2019 comprehensive balance billing protections passed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a new issue for us in Colorado. Colorado passed a law several years ago to protect consumers when they seek services at an in network facility but end up being seen by an out of network provider.  In that circumstance, the consumer is supposed to be responsible for their in network cost share for those services.  However, in our experience, that protection hasn’t been working as well as we would have liked and so, for the past 4 years, we have been engaged in attempts at our state legislature to strengthen those protections. The first year or two, carriers brought the bill, then the doctors brought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bill and last year consumers brought it. . . and all failed.  We are hoping for success in year 5</a:t>
            </a:r>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9</a:t>
            </a:fld>
            <a:endParaRPr lang="en-US"/>
          </a:p>
        </p:txBody>
      </p:sp>
    </p:spTree>
    <p:extLst>
      <p:ext uri="{BB962C8B-B14F-4D97-AF65-F5344CB8AC3E}">
        <p14:creationId xmlns:p14="http://schemas.microsoft.com/office/powerpoint/2010/main" val="296319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1997 network adequacy established</a:t>
            </a:r>
          </a:p>
          <a:p>
            <a:r>
              <a:rPr lang="en-US" sz="1200" kern="1200" dirty="0">
                <a:solidFill>
                  <a:schemeClr val="tx1"/>
                </a:solidFill>
                <a:effectLst/>
                <a:latin typeface="+mn-lt"/>
                <a:ea typeface="+mn-ea"/>
                <a:cs typeface="+mn-cs"/>
              </a:rPr>
              <a:t>2006 first balance billing protections</a:t>
            </a:r>
          </a:p>
          <a:p>
            <a:r>
              <a:rPr lang="en-US" sz="1200" kern="1200" dirty="0">
                <a:solidFill>
                  <a:schemeClr val="tx1"/>
                </a:solidFill>
                <a:effectLst/>
                <a:latin typeface="+mn-lt"/>
                <a:ea typeface="+mn-ea"/>
                <a:cs typeface="+mn-cs"/>
              </a:rPr>
              <a:t>2015/2016/2017/2018 failed attempts </a:t>
            </a:r>
          </a:p>
          <a:p>
            <a:r>
              <a:rPr lang="en-US" sz="1200" kern="1200" dirty="0">
                <a:solidFill>
                  <a:schemeClr val="tx1"/>
                </a:solidFill>
                <a:effectLst/>
                <a:latin typeface="+mn-lt"/>
                <a:ea typeface="+mn-ea"/>
                <a:cs typeface="+mn-cs"/>
              </a:rPr>
              <a:t>2019 comprehensive balance billing protections passed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a new issue for us in Colorado. Colorado passed a law several years ago to protect consumers when they seek services at an in network facility but end up being seen by an out of network provider.  In that circumstance, the consumer is supposed to be responsible for their in network cost share for those services.  However, in our experience, that protection hasn’t been working as well as we would have liked and so, for the past 4 years, we have been engaged in attempts at our state legislature to strengthen those protections. The first year or two, carriers brought the bill, then the doctors brought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bill and last year consumers brought it. . . and all failed.  We are hoping for success in year 5</a:t>
            </a:r>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10</a:t>
            </a:fld>
            <a:endParaRPr lang="en-US"/>
          </a:p>
        </p:txBody>
      </p:sp>
    </p:spTree>
    <p:extLst>
      <p:ext uri="{BB962C8B-B14F-4D97-AF65-F5344CB8AC3E}">
        <p14:creationId xmlns:p14="http://schemas.microsoft.com/office/powerpoint/2010/main" val="41472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88F95-464F-8943-8577-3129D507A897}" type="slidenum">
              <a:rPr lang="en-US" smtClean="0"/>
              <a:pPr/>
              <a:t>13</a:t>
            </a:fld>
            <a:endParaRPr lang="en-US"/>
          </a:p>
        </p:txBody>
      </p:sp>
    </p:spTree>
    <p:extLst>
      <p:ext uri="{BB962C8B-B14F-4D97-AF65-F5344CB8AC3E}">
        <p14:creationId xmlns:p14="http://schemas.microsoft.com/office/powerpoint/2010/main" val="3898689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Slide">
    <p:bg>
      <p:bgPr>
        <a:solidFill>
          <a:srgbClr val="005BA2"/>
        </a:solidFill>
        <a:effectLst/>
      </p:bgPr>
    </p:bg>
    <p:spTree>
      <p:nvGrpSpPr>
        <p:cNvPr id="1" name=""/>
        <p:cNvGrpSpPr/>
        <p:nvPr/>
      </p:nvGrpSpPr>
      <p:grpSpPr>
        <a:xfrm>
          <a:off x="0" y="0"/>
          <a:ext cx="0" cy="0"/>
          <a:chOff x="0" y="0"/>
          <a:chExt cx="0" cy="0"/>
        </a:xfrm>
      </p:grpSpPr>
      <p:sp>
        <p:nvSpPr>
          <p:cNvPr id="7" name="Rectangle 6"/>
          <p:cNvSpPr/>
          <p:nvPr userDrawn="1"/>
        </p:nvSpPr>
        <p:spPr>
          <a:xfrm>
            <a:off x="0" y="5124893"/>
            <a:ext cx="9144000" cy="1733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Placeholder 1"/>
          <p:cNvSpPr>
            <a:spLocks noGrp="1"/>
          </p:cNvSpPr>
          <p:nvPr>
            <p:ph type="title" hasCustomPrompt="1"/>
          </p:nvPr>
        </p:nvSpPr>
        <p:spPr>
          <a:xfrm>
            <a:off x="900299" y="1690577"/>
            <a:ext cx="7317110" cy="1191543"/>
          </a:xfrm>
          <a:prstGeom prst="rect">
            <a:avLst/>
          </a:prstGeom>
        </p:spPr>
        <p:txBody>
          <a:bodyPr vert="horz" lIns="0" tIns="0" rIns="0" bIns="0" rtlCol="0" anchor="b" anchorCtr="0">
            <a:noAutofit/>
          </a:bodyPr>
          <a:lstStyle>
            <a:lvl1pPr algn="l">
              <a:lnSpc>
                <a:spcPts val="4620"/>
              </a:lnSpc>
              <a:defRPr sz="4100" b="1" i="0" baseline="0">
                <a:solidFill>
                  <a:schemeClr val="bg1"/>
                </a:solidFill>
                <a:latin typeface="Lucida Grande" charset="0"/>
              </a:defRPr>
            </a:lvl1pPr>
          </a:lstStyle>
          <a:p>
            <a:r>
              <a:rPr lang="en-US" dirty="0"/>
              <a:t>Presentation Slide Title</a:t>
            </a:r>
          </a:p>
        </p:txBody>
      </p:sp>
      <p:sp>
        <p:nvSpPr>
          <p:cNvPr id="14" name="Subtitle 2"/>
          <p:cNvSpPr>
            <a:spLocks noGrp="1"/>
          </p:cNvSpPr>
          <p:nvPr>
            <p:ph type="subTitle" idx="10" hasCustomPrompt="1"/>
          </p:nvPr>
        </p:nvSpPr>
        <p:spPr>
          <a:xfrm>
            <a:off x="906359" y="2888314"/>
            <a:ext cx="7323675" cy="780202"/>
          </a:xfrm>
          <a:prstGeom prst="rect">
            <a:avLst/>
          </a:prstGeom>
        </p:spPr>
        <p:txBody>
          <a:bodyPr lIns="0" tIns="0" rIns="0" bIns="0" anchor="t"/>
          <a:lstStyle>
            <a:lvl1pPr marL="0" indent="0" algn="l">
              <a:buNone/>
              <a:defRPr sz="2000" baseline="0">
                <a:solidFill>
                  <a:srgbClr val="FFC525"/>
                </a:solidFill>
                <a:latin typeface="Lucida Grand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Subtitle Goes Here</a:t>
            </a:r>
          </a:p>
        </p:txBody>
      </p:sp>
      <p:sp>
        <p:nvSpPr>
          <p:cNvPr id="8" name="Text Placeholder 2"/>
          <p:cNvSpPr>
            <a:spLocks noGrp="1"/>
          </p:cNvSpPr>
          <p:nvPr>
            <p:ph type="body" idx="12" hasCustomPrompt="1"/>
          </p:nvPr>
        </p:nvSpPr>
        <p:spPr>
          <a:xfrm>
            <a:off x="908479" y="1259361"/>
            <a:ext cx="2178496" cy="336380"/>
          </a:xfrm>
          <a:prstGeom prst="rect">
            <a:avLst/>
          </a:prstGeom>
        </p:spPr>
        <p:txBody>
          <a:bodyPr lIns="0" tIns="0" rIns="0" bIns="0"/>
          <a:lstStyle>
            <a:lvl1pPr marL="0" indent="0" algn="l">
              <a:buFont typeface="Arial"/>
              <a:buNone/>
              <a:defRPr sz="1400" b="1" i="0" cap="none" baseline="0">
                <a:solidFill>
                  <a:srgbClr val="6AACE6"/>
                </a:solidFill>
                <a:latin typeface="Lucida Grande" charset="0"/>
                <a:cs typeface="Avenir Light"/>
              </a:defRPr>
            </a:lvl1pPr>
            <a:lvl2pPr marL="742950" indent="-285750">
              <a:spcAft>
                <a:spcPts val="600"/>
              </a:spcAft>
              <a:buSzPct val="120000"/>
              <a:buFontTx/>
              <a:buBlip>
                <a:blip r:embed="rId2"/>
              </a:buBlip>
              <a:defRPr sz="1800">
                <a:solidFill>
                  <a:srgbClr val="5A5B5A"/>
                </a:solidFill>
              </a:defRPr>
            </a:lvl2pPr>
            <a:lvl3pPr>
              <a:spcAft>
                <a:spcPts val="500"/>
              </a:spcAft>
              <a:defRPr sz="1800">
                <a:solidFill>
                  <a:srgbClr val="5A5B5A"/>
                </a:solidFill>
              </a:defRPr>
            </a:lvl3pPr>
            <a:lvl4pPr>
              <a:spcAft>
                <a:spcPts val="500"/>
              </a:spcAft>
              <a:defRPr sz="1600">
                <a:solidFill>
                  <a:srgbClr val="5A5B5A"/>
                </a:solidFill>
              </a:defRPr>
            </a:lvl4pPr>
          </a:lstStyle>
          <a:p>
            <a:pPr lvl="0"/>
            <a:r>
              <a:rPr lang="en-US" dirty="0"/>
              <a:t>November 1, 2017</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3554" y="5409302"/>
            <a:ext cx="3699244" cy="970951"/>
          </a:xfrm>
          <a:prstGeom prst="rect">
            <a:avLst/>
          </a:prstGeom>
        </p:spPr>
      </p:pic>
      <p:sp>
        <p:nvSpPr>
          <p:cNvPr id="11" name="Rectangle 10"/>
          <p:cNvSpPr/>
          <p:nvPr userDrawn="1"/>
        </p:nvSpPr>
        <p:spPr>
          <a:xfrm>
            <a:off x="0" y="4869710"/>
            <a:ext cx="9144000" cy="287079"/>
          </a:xfrm>
          <a:prstGeom prst="rect">
            <a:avLst/>
          </a:prstGeom>
          <a:solidFill>
            <a:srgbClr val="FFC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2899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3990" y="3852672"/>
            <a:ext cx="9144000" cy="3005328"/>
          </a:xfrm>
          <a:prstGeom prst="rect">
            <a:avLst/>
          </a:prstGeom>
          <a:solidFill>
            <a:srgbClr val="005B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0" hasCustomPrompt="1"/>
          </p:nvPr>
        </p:nvSpPr>
        <p:spPr>
          <a:xfrm>
            <a:off x="897084" y="3127256"/>
            <a:ext cx="7342077" cy="525599"/>
          </a:xfrm>
          <a:prstGeom prst="rect">
            <a:avLst/>
          </a:prstGeom>
        </p:spPr>
        <p:txBody>
          <a:bodyPr lIns="0" tIns="0" rIns="0" bIns="0" anchor="t"/>
          <a:lstStyle>
            <a:lvl1pPr marL="0" indent="0" algn="l">
              <a:buNone/>
              <a:defRPr sz="2200" baseline="0">
                <a:solidFill>
                  <a:srgbClr val="6AACE6"/>
                </a:solidFill>
                <a:latin typeface="Lucida Grand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Subtitle Goes Here</a:t>
            </a:r>
          </a:p>
        </p:txBody>
      </p:sp>
      <p:sp>
        <p:nvSpPr>
          <p:cNvPr id="5" name="Text Placeholder 2"/>
          <p:cNvSpPr>
            <a:spLocks noGrp="1"/>
          </p:cNvSpPr>
          <p:nvPr>
            <p:ph type="body" idx="12" hasCustomPrompt="1"/>
          </p:nvPr>
        </p:nvSpPr>
        <p:spPr>
          <a:xfrm>
            <a:off x="887678" y="2011680"/>
            <a:ext cx="7354114" cy="1113124"/>
          </a:xfrm>
          <a:prstGeom prst="rect">
            <a:avLst/>
          </a:prstGeom>
        </p:spPr>
        <p:txBody>
          <a:bodyPr lIns="0" tIns="0" rIns="0" bIns="0" anchor="b" anchorCtr="0"/>
          <a:lstStyle>
            <a:lvl1pPr marL="0" indent="0" algn="l">
              <a:buFont typeface="Arial"/>
              <a:buNone/>
              <a:defRPr sz="4100" b="1" baseline="0">
                <a:solidFill>
                  <a:srgbClr val="005BA2"/>
                </a:solidFill>
                <a:latin typeface="Lucida Grande" charset="0"/>
              </a:defRPr>
            </a:lvl1pPr>
            <a:lvl2pPr marL="742950" indent="-285750">
              <a:spcAft>
                <a:spcPts val="600"/>
              </a:spcAft>
              <a:buSzPct val="120000"/>
              <a:buFontTx/>
              <a:buBlip>
                <a:blip r:embed="rId2"/>
              </a:buBlip>
              <a:defRPr sz="1800">
                <a:solidFill>
                  <a:srgbClr val="5A5B5A"/>
                </a:solidFill>
              </a:defRPr>
            </a:lvl2pPr>
            <a:lvl3pPr>
              <a:spcAft>
                <a:spcPts val="500"/>
              </a:spcAft>
              <a:defRPr sz="1800">
                <a:solidFill>
                  <a:srgbClr val="5A5B5A"/>
                </a:solidFill>
              </a:defRPr>
            </a:lvl3pPr>
            <a:lvl4pPr>
              <a:spcAft>
                <a:spcPts val="500"/>
              </a:spcAft>
              <a:defRPr sz="1600">
                <a:solidFill>
                  <a:srgbClr val="5A5B5A"/>
                </a:solidFill>
              </a:defRPr>
            </a:lvl4pPr>
          </a:lstStyle>
          <a:p>
            <a:pPr lvl="0"/>
            <a:r>
              <a:rPr lang="en-US" dirty="0"/>
              <a:t>Divider Slide Title</a:t>
            </a:r>
          </a:p>
        </p:txBody>
      </p:sp>
      <p:sp>
        <p:nvSpPr>
          <p:cNvPr id="11" name="Rectangle 10"/>
          <p:cNvSpPr/>
          <p:nvPr userDrawn="1"/>
        </p:nvSpPr>
        <p:spPr>
          <a:xfrm>
            <a:off x="0" y="3852672"/>
            <a:ext cx="9144000" cy="287079"/>
          </a:xfrm>
          <a:prstGeom prst="rect">
            <a:avLst/>
          </a:prstGeom>
          <a:solidFill>
            <a:srgbClr val="FFC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3990" y="0"/>
            <a:ext cx="9144000" cy="1864865"/>
          </a:xfrm>
          <a:prstGeom prst="rect">
            <a:avLst/>
          </a:prstGeom>
          <a:solidFill>
            <a:srgbClr val="005B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btitle 2"/>
          <p:cNvSpPr>
            <a:spLocks noGrp="1"/>
          </p:cNvSpPr>
          <p:nvPr>
            <p:ph type="subTitle" idx="11" hasCustomPrompt="1"/>
          </p:nvPr>
        </p:nvSpPr>
        <p:spPr>
          <a:xfrm>
            <a:off x="869009" y="1295174"/>
            <a:ext cx="7380998" cy="559155"/>
          </a:xfrm>
          <a:prstGeom prst="rect">
            <a:avLst/>
          </a:prstGeom>
        </p:spPr>
        <p:txBody>
          <a:bodyPr lIns="0" tIns="0" rIns="0" bIns="0" anchor="t" anchorCtr="0"/>
          <a:lstStyle>
            <a:lvl1pPr marL="0" indent="0" algn="l">
              <a:buNone/>
              <a:defRPr sz="2000" baseline="0">
                <a:solidFill>
                  <a:srgbClr val="FFC525"/>
                </a:solidFill>
                <a:latin typeface="Lucida Grand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Subtitle Goes Here</a:t>
            </a:r>
          </a:p>
        </p:txBody>
      </p:sp>
      <p:sp>
        <p:nvSpPr>
          <p:cNvPr id="11" name="Text Placeholder 2"/>
          <p:cNvSpPr>
            <a:spLocks noGrp="1"/>
          </p:cNvSpPr>
          <p:nvPr>
            <p:ph type="body" idx="12" hasCustomPrompt="1"/>
          </p:nvPr>
        </p:nvSpPr>
        <p:spPr>
          <a:xfrm>
            <a:off x="859596" y="31893"/>
            <a:ext cx="7391269" cy="1252124"/>
          </a:xfrm>
          <a:prstGeom prst="rect">
            <a:avLst/>
          </a:prstGeom>
        </p:spPr>
        <p:txBody>
          <a:bodyPr lIns="0" tIns="0" rIns="0" bIns="0" anchor="b" anchorCtr="0"/>
          <a:lstStyle>
            <a:lvl1pPr marL="0" indent="0" algn="l">
              <a:lnSpc>
                <a:spcPts val="3520"/>
              </a:lnSpc>
              <a:spcBef>
                <a:spcPts val="0"/>
              </a:spcBef>
              <a:buFont typeface="Arial"/>
              <a:buNone/>
              <a:defRPr sz="3600" b="1" baseline="0">
                <a:solidFill>
                  <a:schemeClr val="bg1"/>
                </a:solidFill>
                <a:latin typeface="Lucida Grande" charset="0"/>
              </a:defRPr>
            </a:lvl1pPr>
            <a:lvl2pPr marL="742950" indent="-285750">
              <a:spcAft>
                <a:spcPts val="600"/>
              </a:spcAft>
              <a:buSzPct val="120000"/>
              <a:buFontTx/>
              <a:buBlip>
                <a:blip r:embed="rId2"/>
              </a:buBlip>
              <a:defRPr sz="1800">
                <a:solidFill>
                  <a:srgbClr val="5A5B5A"/>
                </a:solidFill>
              </a:defRPr>
            </a:lvl2pPr>
            <a:lvl3pPr>
              <a:spcAft>
                <a:spcPts val="500"/>
              </a:spcAft>
              <a:defRPr sz="1800">
                <a:solidFill>
                  <a:srgbClr val="5A5B5A"/>
                </a:solidFill>
              </a:defRPr>
            </a:lvl3pPr>
            <a:lvl4pPr>
              <a:spcAft>
                <a:spcPts val="500"/>
              </a:spcAft>
              <a:defRPr sz="1600">
                <a:solidFill>
                  <a:srgbClr val="5A5B5A"/>
                </a:solidFill>
              </a:defRPr>
            </a:lvl4pPr>
          </a:lstStyle>
          <a:p>
            <a:pPr lvl="0"/>
            <a:r>
              <a:rPr lang="en-US" dirty="0"/>
              <a:t>Content Slide Title</a:t>
            </a:r>
          </a:p>
        </p:txBody>
      </p:sp>
      <p:sp>
        <p:nvSpPr>
          <p:cNvPr id="12" name="Rectangle 11"/>
          <p:cNvSpPr/>
          <p:nvPr userDrawn="1"/>
        </p:nvSpPr>
        <p:spPr>
          <a:xfrm>
            <a:off x="0" y="1820918"/>
            <a:ext cx="9144000" cy="287079"/>
          </a:xfrm>
          <a:prstGeom prst="rect">
            <a:avLst/>
          </a:prstGeom>
          <a:solidFill>
            <a:srgbClr val="FFC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userDrawn="1"/>
        </p:nvSpPr>
        <p:spPr>
          <a:xfrm>
            <a:off x="97314" y="6500064"/>
            <a:ext cx="335348" cy="230832"/>
          </a:xfrm>
          <a:prstGeom prst="rect">
            <a:avLst/>
          </a:prstGeom>
        </p:spPr>
        <p:txBody>
          <a:bodyPr wrap="none">
            <a:spAutoFit/>
          </a:bodyPr>
          <a:lstStyle/>
          <a:p>
            <a:fld id="{7D2E31F1-57AE-1B4E-855B-7FA1EE6086E6}" type="slidenum">
              <a:rPr lang="en-US" sz="900" baseline="0" smtClean="0">
                <a:solidFill>
                  <a:schemeClr val="accent5"/>
                </a:solidFill>
                <a:latin typeface="Lucida Grande" charset="0"/>
              </a:rPr>
              <a:pPr/>
              <a:t>‹#›</a:t>
            </a:fld>
            <a:endParaRPr lang="en-US" sz="900" baseline="0" dirty="0">
              <a:solidFill>
                <a:schemeClr val="accent5"/>
              </a:solidFill>
              <a:latin typeface="Lucida Grande" charset="0"/>
            </a:endParaRPr>
          </a:p>
        </p:txBody>
      </p:sp>
    </p:spTree>
    <p:extLst>
      <p:ext uri="{BB962C8B-B14F-4D97-AF65-F5344CB8AC3E}">
        <p14:creationId xmlns:p14="http://schemas.microsoft.com/office/powerpoint/2010/main" val="78202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97314" y="6500064"/>
            <a:ext cx="335348" cy="230832"/>
          </a:xfrm>
          <a:prstGeom prst="rect">
            <a:avLst/>
          </a:prstGeom>
        </p:spPr>
        <p:txBody>
          <a:bodyPr wrap="none">
            <a:spAutoFit/>
          </a:bodyPr>
          <a:lstStyle/>
          <a:p>
            <a:fld id="{7D2E31F1-57AE-1B4E-855B-7FA1EE6086E6}" type="slidenum">
              <a:rPr lang="en-US" sz="900" baseline="0" smtClean="0">
                <a:solidFill>
                  <a:schemeClr val="accent5"/>
                </a:solidFill>
                <a:latin typeface="Lucida Grande" charset="0"/>
              </a:rPr>
              <a:pPr/>
              <a:t>‹#›</a:t>
            </a:fld>
            <a:endParaRPr lang="en-US" sz="900" baseline="0" dirty="0">
              <a:solidFill>
                <a:schemeClr val="accent5"/>
              </a:solidFill>
              <a:latin typeface="Lucida Grande" charset="0"/>
            </a:endParaRPr>
          </a:p>
        </p:txBody>
      </p:sp>
    </p:spTree>
    <p:extLst>
      <p:ext uri="{BB962C8B-B14F-4D97-AF65-F5344CB8AC3E}">
        <p14:creationId xmlns:p14="http://schemas.microsoft.com/office/powerpoint/2010/main" val="1830201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498299"/>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7" r:id="rId3"/>
    <p:sldLayoutId id="214748368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westerson@cohealthinitiativ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Surprise Billing in Colorado</a:t>
            </a:r>
          </a:p>
        </p:txBody>
      </p:sp>
      <p:sp>
        <p:nvSpPr>
          <p:cNvPr id="9" name="Subtitle 8"/>
          <p:cNvSpPr>
            <a:spLocks noGrp="1"/>
          </p:cNvSpPr>
          <p:nvPr>
            <p:ph type="subTitle" idx="10"/>
          </p:nvPr>
        </p:nvSpPr>
        <p:spPr>
          <a:xfrm>
            <a:off x="906359" y="2888313"/>
            <a:ext cx="7323675" cy="1600559"/>
          </a:xfrm>
        </p:spPr>
        <p:txBody>
          <a:bodyPr/>
          <a:lstStyle/>
          <a:p>
            <a:endParaRPr lang="en-US" dirty="0"/>
          </a:p>
          <a:p>
            <a:r>
              <a:rPr lang="en-US" sz="2200" b="1" dirty="0"/>
              <a:t>Caitlin </a:t>
            </a:r>
            <a:r>
              <a:rPr lang="en-US" sz="2200" b="1" dirty="0" err="1"/>
              <a:t>Westerson</a:t>
            </a:r>
            <a:endParaRPr lang="en-US" sz="2200" b="1" dirty="0"/>
          </a:p>
          <a:p>
            <a:r>
              <a:rPr lang="en-US" i="1" dirty="0"/>
              <a:t>Policy Director</a:t>
            </a:r>
          </a:p>
          <a:p>
            <a:r>
              <a:rPr lang="en-US" sz="1600" dirty="0">
                <a:hlinkClick r:id="rId3"/>
              </a:rPr>
              <a:t>cwesterson@cohealthinitiative.org</a:t>
            </a:r>
            <a:endParaRPr lang="en-US" sz="1600" i="1" dirty="0"/>
          </a:p>
        </p:txBody>
      </p:sp>
      <p:sp>
        <p:nvSpPr>
          <p:cNvPr id="10" name="Text Placeholder 9"/>
          <p:cNvSpPr>
            <a:spLocks noGrp="1"/>
          </p:cNvSpPr>
          <p:nvPr>
            <p:ph type="body" idx="12"/>
          </p:nvPr>
        </p:nvSpPr>
        <p:spPr/>
        <p:txBody>
          <a:bodyPr/>
          <a:lstStyle/>
          <a:p>
            <a:r>
              <a:rPr lang="en-US" dirty="0"/>
              <a:t>January 23, 2020</a:t>
            </a:r>
          </a:p>
        </p:txBody>
      </p:sp>
    </p:spTree>
    <p:extLst>
      <p:ext uri="{BB962C8B-B14F-4D97-AF65-F5344CB8AC3E}">
        <p14:creationId xmlns:p14="http://schemas.microsoft.com/office/powerpoint/2010/main" val="70225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1"/>
          </p:nvPr>
        </p:nvSpPr>
        <p:spPr/>
        <p:txBody>
          <a:bodyPr/>
          <a:lstStyle/>
          <a:p>
            <a:r>
              <a:rPr lang="en-US" dirty="0"/>
              <a:t>History of Surprise Billing in Colorado </a:t>
            </a:r>
          </a:p>
        </p:txBody>
      </p:sp>
      <p:sp>
        <p:nvSpPr>
          <p:cNvPr id="3" name="Text Placeholder 2"/>
          <p:cNvSpPr>
            <a:spLocks noGrp="1"/>
          </p:cNvSpPr>
          <p:nvPr>
            <p:ph type="body" idx="12"/>
          </p:nvPr>
        </p:nvSpPr>
        <p:spPr/>
        <p:txBody>
          <a:bodyPr/>
          <a:lstStyle/>
          <a:p>
            <a:r>
              <a:rPr lang="en-US" dirty="0"/>
              <a:t>Timeline</a:t>
            </a:r>
          </a:p>
        </p:txBody>
      </p:sp>
      <p:graphicFrame>
        <p:nvGraphicFramePr>
          <p:cNvPr id="9" name="Diagram 8">
            <a:extLst>
              <a:ext uri="{FF2B5EF4-FFF2-40B4-BE49-F238E27FC236}">
                <a16:creationId xmlns:a16="http://schemas.microsoft.com/office/drawing/2014/main" id="{8358A448-B083-4948-BA3B-8F0EF49C8EE1}"/>
              </a:ext>
            </a:extLst>
          </p:cNvPr>
          <p:cNvGraphicFramePr/>
          <p:nvPr>
            <p:extLst>
              <p:ext uri="{D42A27DB-BD31-4B8C-83A1-F6EECF244321}">
                <p14:modId xmlns:p14="http://schemas.microsoft.com/office/powerpoint/2010/main" val="3805344428"/>
              </p:ext>
            </p:extLst>
          </p:nvPr>
        </p:nvGraphicFramePr>
        <p:xfrm>
          <a:off x="3796475" y="3428998"/>
          <a:ext cx="4843462" cy="1871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E813C44-4E3A-C04D-A17A-2CBBD57B0849}"/>
              </a:ext>
            </a:extLst>
          </p:cNvPr>
          <p:cNvSpPr txBox="1"/>
          <p:nvPr/>
        </p:nvSpPr>
        <p:spPr>
          <a:xfrm>
            <a:off x="504063" y="2795168"/>
            <a:ext cx="2731625" cy="3139321"/>
          </a:xfrm>
          <a:prstGeom prst="rect">
            <a:avLst/>
          </a:prstGeom>
          <a:noFill/>
        </p:spPr>
        <p:txBody>
          <a:bodyPr wrap="square" rtlCol="0">
            <a:spAutoFit/>
          </a:bodyPr>
          <a:lstStyle/>
          <a:p>
            <a:pPr marL="285750" indent="-285750">
              <a:buFont typeface="Wingdings" pitchFamily="2" charset="2"/>
              <a:buChar char="ü"/>
            </a:pPr>
            <a:r>
              <a:rPr lang="en-US" b="1" dirty="0">
                <a:solidFill>
                  <a:srgbClr val="00A550"/>
                </a:solidFill>
              </a:rPr>
              <a:t>Strong industry partnerships </a:t>
            </a:r>
          </a:p>
          <a:p>
            <a:pPr marL="285750" indent="-285750">
              <a:buFont typeface="Wingdings" pitchFamily="2" charset="2"/>
              <a:buChar char="ü"/>
            </a:pPr>
            <a:endParaRPr lang="en-US" dirty="0"/>
          </a:p>
          <a:p>
            <a:pPr marL="285750" indent="-285750">
              <a:buFont typeface="Wingdings" pitchFamily="2" charset="2"/>
              <a:buChar char="ü"/>
            </a:pPr>
            <a:r>
              <a:rPr lang="en-US" dirty="0"/>
              <a:t>Proposal included comprehensive consumer protections</a:t>
            </a:r>
          </a:p>
          <a:p>
            <a:pPr marL="285750" indent="-285750">
              <a:buFont typeface="Wingdings" pitchFamily="2" charset="2"/>
              <a:buChar char="ü"/>
            </a:pPr>
            <a:endParaRPr lang="en-US" dirty="0"/>
          </a:p>
          <a:p>
            <a:pPr marL="285750" indent="-285750">
              <a:buFont typeface="Wingdings" pitchFamily="2" charset="2"/>
              <a:buChar char="ü"/>
            </a:pPr>
            <a:r>
              <a:rPr lang="en-US" dirty="0"/>
              <a:t>LOTS of stakeholder engagement</a:t>
            </a:r>
          </a:p>
          <a:p>
            <a:pPr marL="285750" indent="-285750">
              <a:buFont typeface="Wingdings" pitchFamily="2" charset="2"/>
              <a:buChar char="ü"/>
            </a:pPr>
            <a:endParaRPr lang="en-US" dirty="0"/>
          </a:p>
          <a:p>
            <a:pPr marL="285750" indent="-285750">
              <a:buFont typeface="Wingdings" pitchFamily="2" charset="2"/>
              <a:buChar char="ü"/>
            </a:pPr>
            <a:r>
              <a:rPr lang="en-US" dirty="0"/>
              <a:t>Legislator education</a:t>
            </a:r>
          </a:p>
        </p:txBody>
      </p:sp>
    </p:spTree>
    <p:extLst>
      <p:ext uri="{BB962C8B-B14F-4D97-AF65-F5344CB8AC3E}">
        <p14:creationId xmlns:p14="http://schemas.microsoft.com/office/powerpoint/2010/main" val="313058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414248-D6F7-D548-A957-D7C106FE8A5D}"/>
              </a:ext>
            </a:extLst>
          </p:cNvPr>
          <p:cNvSpPr>
            <a:spLocks noGrp="1"/>
          </p:cNvSpPr>
          <p:nvPr>
            <p:ph type="body" idx="12"/>
          </p:nvPr>
        </p:nvSpPr>
        <p:spPr/>
        <p:txBody>
          <a:bodyPr/>
          <a:lstStyle/>
          <a:p>
            <a:r>
              <a:rPr lang="en-US" dirty="0"/>
              <a:t>Overview of HB19-1174</a:t>
            </a:r>
          </a:p>
        </p:txBody>
      </p:sp>
    </p:spTree>
    <p:extLst>
      <p:ext uri="{BB962C8B-B14F-4D97-AF65-F5344CB8AC3E}">
        <p14:creationId xmlns:p14="http://schemas.microsoft.com/office/powerpoint/2010/main" val="276222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2"/>
          </p:nvPr>
        </p:nvSpPr>
        <p:spPr/>
        <p:txBody>
          <a:bodyPr/>
          <a:lstStyle/>
          <a:p>
            <a:r>
              <a:rPr lang="en-US" dirty="0"/>
              <a:t>HB19-1174</a:t>
            </a:r>
          </a:p>
        </p:txBody>
      </p:sp>
      <p:pic>
        <p:nvPicPr>
          <p:cNvPr id="8" name="Picture 7">
            <a:extLst>
              <a:ext uri="{FF2B5EF4-FFF2-40B4-BE49-F238E27FC236}">
                <a16:creationId xmlns:a16="http://schemas.microsoft.com/office/drawing/2014/main" id="{D878D7EC-4EF6-5B45-B9EA-8F2EF77714BE}"/>
              </a:ext>
            </a:extLst>
          </p:cNvPr>
          <p:cNvPicPr>
            <a:picLocks noChangeAspect="1"/>
          </p:cNvPicPr>
          <p:nvPr/>
        </p:nvPicPr>
        <p:blipFill>
          <a:blip r:embed="rId2"/>
          <a:stretch>
            <a:fillRect/>
          </a:stretch>
        </p:blipFill>
        <p:spPr>
          <a:xfrm>
            <a:off x="0" y="2826262"/>
            <a:ext cx="9144000" cy="2919094"/>
          </a:xfrm>
          <a:prstGeom prst="rect">
            <a:avLst/>
          </a:prstGeom>
        </p:spPr>
      </p:pic>
      <p:sp>
        <p:nvSpPr>
          <p:cNvPr id="10" name="Subtitle 9">
            <a:extLst>
              <a:ext uri="{FF2B5EF4-FFF2-40B4-BE49-F238E27FC236}">
                <a16:creationId xmlns:a16="http://schemas.microsoft.com/office/drawing/2014/main" id="{CD21B0C7-CD79-9A4B-ACA6-5296DD98BF2C}"/>
              </a:ext>
            </a:extLst>
          </p:cNvPr>
          <p:cNvSpPr>
            <a:spLocks noGrp="1"/>
          </p:cNvSpPr>
          <p:nvPr>
            <p:ph type="subTitle" idx="11"/>
          </p:nvPr>
        </p:nvSpPr>
        <p:spPr/>
        <p:txBody>
          <a:bodyPr/>
          <a:lstStyle/>
          <a:p>
            <a:r>
              <a:rPr lang="en-US" dirty="0"/>
              <a:t>When does it apply? </a:t>
            </a:r>
          </a:p>
        </p:txBody>
      </p:sp>
    </p:spTree>
    <p:extLst>
      <p:ext uri="{BB962C8B-B14F-4D97-AF65-F5344CB8AC3E}">
        <p14:creationId xmlns:p14="http://schemas.microsoft.com/office/powerpoint/2010/main" val="2991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2"/>
          </p:nvPr>
        </p:nvSpPr>
        <p:spPr/>
        <p:txBody>
          <a:bodyPr/>
          <a:lstStyle/>
          <a:p>
            <a:r>
              <a:rPr lang="en-US" dirty="0"/>
              <a:t>HB19-1174</a:t>
            </a:r>
          </a:p>
        </p:txBody>
      </p:sp>
      <p:sp>
        <p:nvSpPr>
          <p:cNvPr id="10" name="Subtitle 9">
            <a:extLst>
              <a:ext uri="{FF2B5EF4-FFF2-40B4-BE49-F238E27FC236}">
                <a16:creationId xmlns:a16="http://schemas.microsoft.com/office/drawing/2014/main" id="{CD21B0C7-CD79-9A4B-ACA6-5296DD98BF2C}"/>
              </a:ext>
            </a:extLst>
          </p:cNvPr>
          <p:cNvSpPr>
            <a:spLocks noGrp="1"/>
          </p:cNvSpPr>
          <p:nvPr>
            <p:ph type="subTitle" idx="11"/>
          </p:nvPr>
        </p:nvSpPr>
        <p:spPr/>
        <p:txBody>
          <a:bodyPr/>
          <a:lstStyle/>
          <a:p>
            <a:r>
              <a:rPr lang="en-US" dirty="0"/>
              <a:t>What does it do? </a:t>
            </a:r>
          </a:p>
        </p:txBody>
      </p:sp>
      <p:pic>
        <p:nvPicPr>
          <p:cNvPr id="4" name="Picture 3">
            <a:extLst>
              <a:ext uri="{FF2B5EF4-FFF2-40B4-BE49-F238E27FC236}">
                <a16:creationId xmlns:a16="http://schemas.microsoft.com/office/drawing/2014/main" id="{3A3AB19E-84CD-5E4F-B758-284FE27E6003}"/>
              </a:ext>
            </a:extLst>
          </p:cNvPr>
          <p:cNvPicPr>
            <a:picLocks noChangeAspect="1"/>
          </p:cNvPicPr>
          <p:nvPr/>
        </p:nvPicPr>
        <p:blipFill>
          <a:blip r:embed="rId3"/>
          <a:stretch>
            <a:fillRect/>
          </a:stretch>
        </p:blipFill>
        <p:spPr>
          <a:xfrm>
            <a:off x="363777" y="1982916"/>
            <a:ext cx="8382906" cy="4843191"/>
          </a:xfrm>
          <a:prstGeom prst="rect">
            <a:avLst/>
          </a:prstGeom>
        </p:spPr>
      </p:pic>
      <p:cxnSp>
        <p:nvCxnSpPr>
          <p:cNvPr id="7" name="Straight Arrow Connector 6">
            <a:extLst>
              <a:ext uri="{FF2B5EF4-FFF2-40B4-BE49-F238E27FC236}">
                <a16:creationId xmlns:a16="http://schemas.microsoft.com/office/drawing/2014/main" id="{DA45E48F-D33E-1740-A719-22DD55F5FF2D}"/>
              </a:ext>
            </a:extLst>
          </p:cNvPr>
          <p:cNvCxnSpPr/>
          <p:nvPr/>
        </p:nvCxnSpPr>
        <p:spPr>
          <a:xfrm>
            <a:off x="5681272" y="4976735"/>
            <a:ext cx="614597"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71CC730-A43C-A444-BA54-EF9119D96838}"/>
              </a:ext>
            </a:extLst>
          </p:cNvPr>
          <p:cNvCxnSpPr/>
          <p:nvPr/>
        </p:nvCxnSpPr>
        <p:spPr>
          <a:xfrm>
            <a:off x="3180413" y="2895600"/>
            <a:ext cx="614597"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7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2"/>
          </p:nvPr>
        </p:nvSpPr>
        <p:spPr/>
        <p:txBody>
          <a:bodyPr/>
          <a:lstStyle/>
          <a:p>
            <a:r>
              <a:rPr lang="en-US" dirty="0"/>
              <a:t>HB19-1174</a:t>
            </a:r>
          </a:p>
        </p:txBody>
      </p:sp>
      <p:sp>
        <p:nvSpPr>
          <p:cNvPr id="10" name="Subtitle 9">
            <a:extLst>
              <a:ext uri="{FF2B5EF4-FFF2-40B4-BE49-F238E27FC236}">
                <a16:creationId xmlns:a16="http://schemas.microsoft.com/office/drawing/2014/main" id="{CD21B0C7-CD79-9A4B-ACA6-5296DD98BF2C}"/>
              </a:ext>
            </a:extLst>
          </p:cNvPr>
          <p:cNvSpPr>
            <a:spLocks noGrp="1"/>
          </p:cNvSpPr>
          <p:nvPr>
            <p:ph type="subTitle" idx="11"/>
          </p:nvPr>
        </p:nvSpPr>
        <p:spPr/>
        <p:txBody>
          <a:bodyPr/>
          <a:lstStyle/>
          <a:p>
            <a:r>
              <a:rPr lang="en-US" dirty="0"/>
              <a:t>What’s the </a:t>
            </a:r>
            <a:r>
              <a:rPr lang="en-US" b="1" dirty="0"/>
              <a:t>payment rate? </a:t>
            </a:r>
          </a:p>
        </p:txBody>
      </p:sp>
      <p:sp>
        <p:nvSpPr>
          <p:cNvPr id="2" name="Rectangle 1">
            <a:extLst>
              <a:ext uri="{FF2B5EF4-FFF2-40B4-BE49-F238E27FC236}">
                <a16:creationId xmlns:a16="http://schemas.microsoft.com/office/drawing/2014/main" id="{7CD08176-B505-AE41-929D-908C73546BE3}"/>
              </a:ext>
            </a:extLst>
          </p:cNvPr>
          <p:cNvSpPr/>
          <p:nvPr/>
        </p:nvSpPr>
        <p:spPr>
          <a:xfrm>
            <a:off x="859596" y="2343150"/>
            <a:ext cx="3657600" cy="4171950"/>
          </a:xfrm>
          <a:prstGeom prst="rect">
            <a:avLst/>
          </a:prstGeom>
          <a:solidFill>
            <a:srgbClr val="E27523"/>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3200" dirty="0">
                <a:ln>
                  <a:solidFill>
                    <a:schemeClr val="bg1"/>
                  </a:solidFill>
                </a:ln>
                <a:effectLst/>
              </a:rPr>
              <a:t>PROVIDERS</a:t>
            </a:r>
          </a:p>
        </p:txBody>
      </p:sp>
      <p:sp>
        <p:nvSpPr>
          <p:cNvPr id="6" name="Rectangle 5">
            <a:extLst>
              <a:ext uri="{FF2B5EF4-FFF2-40B4-BE49-F238E27FC236}">
                <a16:creationId xmlns:a16="http://schemas.microsoft.com/office/drawing/2014/main" id="{53EECB48-F76F-EE4C-BD8E-2324169C03A8}"/>
              </a:ext>
            </a:extLst>
          </p:cNvPr>
          <p:cNvSpPr/>
          <p:nvPr/>
        </p:nvSpPr>
        <p:spPr>
          <a:xfrm>
            <a:off x="4618230" y="2343150"/>
            <a:ext cx="3657600" cy="4171950"/>
          </a:xfrm>
          <a:prstGeom prst="rect">
            <a:avLst/>
          </a:prstGeom>
          <a:solidFill>
            <a:srgbClr val="005BA2"/>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3200" dirty="0">
                <a:ln>
                  <a:solidFill>
                    <a:schemeClr val="bg1"/>
                  </a:solidFill>
                </a:ln>
                <a:effectLst/>
              </a:rPr>
              <a:t>FACILITIES</a:t>
            </a:r>
          </a:p>
        </p:txBody>
      </p:sp>
      <p:sp>
        <p:nvSpPr>
          <p:cNvPr id="5" name="TextBox 4">
            <a:extLst>
              <a:ext uri="{FF2B5EF4-FFF2-40B4-BE49-F238E27FC236}">
                <a16:creationId xmlns:a16="http://schemas.microsoft.com/office/drawing/2014/main" id="{00AA973F-A944-0149-B4A3-57A2CB1C1639}"/>
              </a:ext>
            </a:extLst>
          </p:cNvPr>
          <p:cNvSpPr txBox="1"/>
          <p:nvPr/>
        </p:nvSpPr>
        <p:spPr>
          <a:xfrm>
            <a:off x="1016758" y="3021836"/>
            <a:ext cx="3343275" cy="3493264"/>
          </a:xfrm>
          <a:prstGeom prst="rect">
            <a:avLst/>
          </a:prstGeom>
          <a:noFill/>
          <a:ln>
            <a:noFill/>
          </a:ln>
        </p:spPr>
        <p:txBody>
          <a:bodyPr wrap="square" rtlCol="0">
            <a:spAutoFit/>
          </a:bodyPr>
          <a:lstStyle/>
          <a:p>
            <a:r>
              <a:rPr lang="en-US" sz="2000" b="1" dirty="0">
                <a:solidFill>
                  <a:schemeClr val="bg1"/>
                </a:solidFill>
              </a:rPr>
              <a:t>Greater of…</a:t>
            </a:r>
          </a:p>
          <a:p>
            <a:endParaRPr lang="en-US" sz="1000" b="1" dirty="0">
              <a:solidFill>
                <a:schemeClr val="bg1"/>
              </a:solidFill>
            </a:endParaRPr>
          </a:p>
          <a:p>
            <a:pPr marL="342900" indent="-342900">
              <a:buFont typeface="Arial" panose="020B0604020202020204" pitchFamily="34" charset="0"/>
              <a:buChar char="•"/>
            </a:pPr>
            <a:r>
              <a:rPr lang="en-US" sz="1600" b="1" u="sng" dirty="0">
                <a:solidFill>
                  <a:schemeClr val="bg1"/>
                </a:solidFill>
              </a:rPr>
              <a:t>110% of the carrier’s median in-network rate </a:t>
            </a:r>
            <a:r>
              <a:rPr lang="en-US" sz="1600" dirty="0">
                <a:solidFill>
                  <a:schemeClr val="bg1"/>
                </a:solidFill>
              </a:rPr>
              <a:t>for the same service in the same geographic area; or </a:t>
            </a:r>
          </a:p>
          <a:p>
            <a:endParaRPr lang="en-US" sz="1000" dirty="0">
              <a:solidFill>
                <a:schemeClr val="bg1"/>
              </a:solidFill>
            </a:endParaRPr>
          </a:p>
          <a:p>
            <a:pPr marL="342900" indent="-342900">
              <a:buFont typeface="Arial" panose="020B0604020202020204" pitchFamily="34" charset="0"/>
              <a:buChar char="•"/>
            </a:pPr>
            <a:r>
              <a:rPr lang="en-US" sz="1600" dirty="0">
                <a:solidFill>
                  <a:schemeClr val="bg1"/>
                </a:solidFill>
              </a:rPr>
              <a:t>The </a:t>
            </a:r>
            <a:r>
              <a:rPr lang="en-US" sz="1600" b="1" u="sng" dirty="0">
                <a:solidFill>
                  <a:schemeClr val="bg1"/>
                </a:solidFill>
              </a:rPr>
              <a:t>60</a:t>
            </a:r>
            <a:r>
              <a:rPr lang="en-US" sz="1600" b="1" u="sng" baseline="30000" dirty="0">
                <a:solidFill>
                  <a:schemeClr val="bg1"/>
                </a:solidFill>
              </a:rPr>
              <a:t>th</a:t>
            </a:r>
            <a:r>
              <a:rPr lang="en-US" sz="1600" b="1" u="sng" dirty="0">
                <a:solidFill>
                  <a:schemeClr val="bg1"/>
                </a:solidFill>
              </a:rPr>
              <a:t> percentile of the in-network rate</a:t>
            </a:r>
            <a:r>
              <a:rPr lang="en-US" sz="1600" b="1" dirty="0">
                <a:solidFill>
                  <a:schemeClr val="bg1"/>
                </a:solidFill>
              </a:rPr>
              <a:t> </a:t>
            </a:r>
            <a:r>
              <a:rPr lang="en-US" sz="1600" dirty="0">
                <a:solidFill>
                  <a:schemeClr val="bg1"/>
                </a:solidFill>
              </a:rPr>
              <a:t>for the same service in the same geographic area based on claims from the Colorado </a:t>
            </a:r>
            <a:r>
              <a:rPr lang="en-US" sz="1600" b="1" dirty="0">
                <a:solidFill>
                  <a:schemeClr val="bg1"/>
                </a:solidFill>
              </a:rPr>
              <a:t>All Payers Claims Database </a:t>
            </a:r>
            <a:r>
              <a:rPr lang="en-US" sz="1600" dirty="0">
                <a:solidFill>
                  <a:schemeClr val="bg1"/>
                </a:solidFill>
              </a:rPr>
              <a:t>in the prior year </a:t>
            </a:r>
          </a:p>
        </p:txBody>
      </p:sp>
      <p:sp>
        <p:nvSpPr>
          <p:cNvPr id="7" name="TextBox 6">
            <a:extLst>
              <a:ext uri="{FF2B5EF4-FFF2-40B4-BE49-F238E27FC236}">
                <a16:creationId xmlns:a16="http://schemas.microsoft.com/office/drawing/2014/main" id="{E0734419-89FC-1F46-BFFB-67B107C2E28C}"/>
              </a:ext>
            </a:extLst>
          </p:cNvPr>
          <p:cNvSpPr txBox="1"/>
          <p:nvPr/>
        </p:nvSpPr>
        <p:spPr>
          <a:xfrm>
            <a:off x="4773678" y="3021836"/>
            <a:ext cx="3346704" cy="3170099"/>
          </a:xfrm>
          <a:prstGeom prst="rect">
            <a:avLst/>
          </a:prstGeom>
          <a:noFill/>
        </p:spPr>
        <p:txBody>
          <a:bodyPr wrap="square" rtlCol="0">
            <a:spAutoFit/>
          </a:bodyPr>
          <a:lstStyle/>
          <a:p>
            <a:r>
              <a:rPr lang="en-US" sz="2000" b="1" dirty="0">
                <a:solidFill>
                  <a:schemeClr val="bg1"/>
                </a:solidFill>
              </a:rPr>
              <a:t>Greater of…</a:t>
            </a:r>
          </a:p>
          <a:p>
            <a:endParaRPr lang="en-US" sz="1000" b="1" dirty="0">
              <a:solidFill>
                <a:schemeClr val="bg1"/>
              </a:solidFill>
            </a:endParaRPr>
          </a:p>
          <a:p>
            <a:pPr marL="285750" indent="-285750">
              <a:buFont typeface="Arial" panose="020B0604020202020204" pitchFamily="34" charset="0"/>
              <a:buChar char="•"/>
            </a:pPr>
            <a:r>
              <a:rPr lang="en-US" sz="1600" b="1" u="sng" dirty="0">
                <a:solidFill>
                  <a:schemeClr val="bg1"/>
                </a:solidFill>
              </a:rPr>
              <a:t>105% of the carrier’s median in-network rate </a:t>
            </a:r>
            <a:r>
              <a:rPr lang="en-US" sz="1600" dirty="0">
                <a:solidFill>
                  <a:schemeClr val="bg1"/>
                </a:solidFill>
              </a:rPr>
              <a:t>for the same service in the same geographic area; or </a:t>
            </a:r>
          </a:p>
          <a:p>
            <a:pPr marL="285750" indent="-285750">
              <a:buFont typeface="Arial" panose="020B0604020202020204" pitchFamily="34" charset="0"/>
              <a:buChar char="•"/>
            </a:pPr>
            <a:endParaRPr lang="en-US" sz="1000" dirty="0">
              <a:solidFill>
                <a:schemeClr val="bg1"/>
              </a:solidFill>
            </a:endParaRPr>
          </a:p>
          <a:p>
            <a:pPr marL="285750" indent="-285750">
              <a:buFont typeface="Arial" panose="020B0604020202020204" pitchFamily="34" charset="0"/>
              <a:buChar char="•"/>
            </a:pPr>
            <a:r>
              <a:rPr lang="en-US" sz="1600" dirty="0">
                <a:solidFill>
                  <a:schemeClr val="bg1"/>
                </a:solidFill>
              </a:rPr>
              <a:t>The </a:t>
            </a:r>
            <a:r>
              <a:rPr lang="en-US" sz="1600" b="1" u="sng" dirty="0">
                <a:solidFill>
                  <a:schemeClr val="bg1"/>
                </a:solidFill>
              </a:rPr>
              <a:t>median (50</a:t>
            </a:r>
            <a:r>
              <a:rPr lang="en-US" sz="1600" b="1" u="sng" baseline="30000" dirty="0">
                <a:solidFill>
                  <a:schemeClr val="bg1"/>
                </a:solidFill>
              </a:rPr>
              <a:t>th</a:t>
            </a:r>
            <a:r>
              <a:rPr lang="en-US" sz="1600" b="1" u="sng" dirty="0">
                <a:solidFill>
                  <a:schemeClr val="bg1"/>
                </a:solidFill>
              </a:rPr>
              <a:t> percentile) in-network rate</a:t>
            </a:r>
            <a:r>
              <a:rPr lang="en-US" sz="1600" b="1" dirty="0">
                <a:solidFill>
                  <a:schemeClr val="bg1"/>
                </a:solidFill>
              </a:rPr>
              <a:t> </a:t>
            </a:r>
            <a:r>
              <a:rPr lang="en-US" sz="1600" dirty="0">
                <a:solidFill>
                  <a:schemeClr val="bg1"/>
                </a:solidFill>
              </a:rPr>
              <a:t>for the same service in the same geographic area based on claims from the Colorado </a:t>
            </a:r>
            <a:r>
              <a:rPr lang="en-US" sz="1600" b="1" dirty="0">
                <a:solidFill>
                  <a:schemeClr val="bg1"/>
                </a:solidFill>
              </a:rPr>
              <a:t>All Payer Claims Database </a:t>
            </a:r>
            <a:r>
              <a:rPr lang="en-US" sz="1600" dirty="0">
                <a:solidFill>
                  <a:schemeClr val="bg1"/>
                </a:solidFill>
              </a:rPr>
              <a:t>in the prior year</a:t>
            </a:r>
          </a:p>
        </p:txBody>
      </p:sp>
    </p:spTree>
    <p:extLst>
      <p:ext uri="{BB962C8B-B14F-4D97-AF65-F5344CB8AC3E}">
        <p14:creationId xmlns:p14="http://schemas.microsoft.com/office/powerpoint/2010/main" val="238050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DB7D9E-2E6D-D545-A850-BFD143D2AB96}"/>
              </a:ext>
            </a:extLst>
          </p:cNvPr>
          <p:cNvSpPr>
            <a:spLocks noGrp="1"/>
          </p:cNvSpPr>
          <p:nvPr>
            <p:ph type="body" idx="12"/>
          </p:nvPr>
        </p:nvSpPr>
        <p:spPr/>
        <p:txBody>
          <a:bodyPr/>
          <a:lstStyle/>
          <a:p>
            <a:r>
              <a:rPr lang="en-US" dirty="0"/>
              <a:t>HB19-1174</a:t>
            </a:r>
          </a:p>
        </p:txBody>
      </p:sp>
      <p:sp>
        <p:nvSpPr>
          <p:cNvPr id="4" name="TextBox 3">
            <a:extLst>
              <a:ext uri="{FF2B5EF4-FFF2-40B4-BE49-F238E27FC236}">
                <a16:creationId xmlns:a16="http://schemas.microsoft.com/office/drawing/2014/main" id="{C699C97A-939C-1344-9A1B-9EFAFFD83AD5}"/>
              </a:ext>
            </a:extLst>
          </p:cNvPr>
          <p:cNvSpPr txBox="1"/>
          <p:nvPr/>
        </p:nvSpPr>
        <p:spPr>
          <a:xfrm>
            <a:off x="3952474" y="2365125"/>
            <a:ext cx="4741226" cy="3970318"/>
          </a:xfrm>
          <a:prstGeom prst="rect">
            <a:avLst/>
          </a:prstGeom>
          <a:noFill/>
        </p:spPr>
        <p:txBody>
          <a:bodyPr wrap="square" rtlCol="0">
            <a:spAutoFit/>
          </a:bodyPr>
          <a:lstStyle/>
          <a:p>
            <a:r>
              <a:rPr lang="en-US" sz="2100" dirty="0"/>
              <a:t>The Division of Insurance was required to “identify and implement a payment methodology” for some out-of-network ambulances; publicly-funded, fire-based ambulance providers were excluded. </a:t>
            </a:r>
          </a:p>
          <a:p>
            <a:endParaRPr lang="en-US" sz="2100" dirty="0"/>
          </a:p>
          <a:p>
            <a:r>
              <a:rPr lang="en-US" sz="2100" dirty="0"/>
              <a:t>The DOI set the </a:t>
            </a:r>
            <a:r>
              <a:rPr lang="en-US" sz="2100" b="1" dirty="0"/>
              <a:t>payment rate for ambulances at 275% of Medicare (+mileage)</a:t>
            </a:r>
            <a:r>
              <a:rPr lang="en-US" sz="2100" dirty="0"/>
              <a:t>, with a prohibition on balance billing, and guardrails for certain contractual relationships. </a:t>
            </a:r>
          </a:p>
        </p:txBody>
      </p:sp>
      <p:sp>
        <p:nvSpPr>
          <p:cNvPr id="6" name="Subtitle 5">
            <a:extLst>
              <a:ext uri="{FF2B5EF4-FFF2-40B4-BE49-F238E27FC236}">
                <a16:creationId xmlns:a16="http://schemas.microsoft.com/office/drawing/2014/main" id="{7F632839-45A1-2C4D-9960-ED0D0E0D398C}"/>
              </a:ext>
            </a:extLst>
          </p:cNvPr>
          <p:cNvSpPr>
            <a:spLocks noGrp="1"/>
          </p:cNvSpPr>
          <p:nvPr>
            <p:ph type="subTitle" idx="11"/>
          </p:nvPr>
        </p:nvSpPr>
        <p:spPr/>
        <p:txBody>
          <a:bodyPr/>
          <a:lstStyle/>
          <a:p>
            <a:r>
              <a:rPr lang="en-US" dirty="0"/>
              <a:t>Are </a:t>
            </a:r>
            <a:r>
              <a:rPr lang="en-US" b="1" dirty="0"/>
              <a:t>ambulances </a:t>
            </a:r>
            <a:r>
              <a:rPr lang="en-US" dirty="0"/>
              <a:t>included? </a:t>
            </a:r>
          </a:p>
        </p:txBody>
      </p:sp>
      <p:pic>
        <p:nvPicPr>
          <p:cNvPr id="8" name="Picture 7">
            <a:extLst>
              <a:ext uri="{FF2B5EF4-FFF2-40B4-BE49-F238E27FC236}">
                <a16:creationId xmlns:a16="http://schemas.microsoft.com/office/drawing/2014/main" id="{BD4A09E5-A0F1-4E4E-A079-BBD099969837}"/>
              </a:ext>
            </a:extLst>
          </p:cNvPr>
          <p:cNvPicPr>
            <a:picLocks noChangeAspect="1"/>
          </p:cNvPicPr>
          <p:nvPr/>
        </p:nvPicPr>
        <p:blipFill>
          <a:blip r:embed="rId2"/>
          <a:stretch>
            <a:fillRect/>
          </a:stretch>
        </p:blipFill>
        <p:spPr>
          <a:xfrm rot="21327452">
            <a:off x="556836" y="2470289"/>
            <a:ext cx="2801493" cy="2801493"/>
          </a:xfrm>
          <a:prstGeom prst="rect">
            <a:avLst/>
          </a:prstGeom>
        </p:spPr>
      </p:pic>
    </p:spTree>
    <p:extLst>
      <p:ext uri="{BB962C8B-B14F-4D97-AF65-F5344CB8AC3E}">
        <p14:creationId xmlns:p14="http://schemas.microsoft.com/office/powerpoint/2010/main" val="363225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414248-D6F7-D548-A957-D7C106FE8A5D}"/>
              </a:ext>
            </a:extLst>
          </p:cNvPr>
          <p:cNvSpPr>
            <a:spLocks noGrp="1"/>
          </p:cNvSpPr>
          <p:nvPr>
            <p:ph type="body" idx="12"/>
          </p:nvPr>
        </p:nvSpPr>
        <p:spPr/>
        <p:txBody>
          <a:bodyPr/>
          <a:lstStyle/>
          <a:p>
            <a:r>
              <a:rPr lang="en-US" dirty="0"/>
              <a:t>Lessons Learned</a:t>
            </a:r>
          </a:p>
        </p:txBody>
      </p:sp>
    </p:spTree>
    <p:extLst>
      <p:ext uri="{BB962C8B-B14F-4D97-AF65-F5344CB8AC3E}">
        <p14:creationId xmlns:p14="http://schemas.microsoft.com/office/powerpoint/2010/main" val="6150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24AE1A2-8629-A44D-85B7-CBCB284BA48A}"/>
              </a:ext>
            </a:extLst>
          </p:cNvPr>
          <p:cNvSpPr>
            <a:spLocks noGrp="1"/>
          </p:cNvSpPr>
          <p:nvPr>
            <p:ph type="subTitle" idx="11"/>
          </p:nvPr>
        </p:nvSpPr>
        <p:spPr/>
        <p:txBody>
          <a:bodyPr/>
          <a:lstStyle/>
          <a:p>
            <a:r>
              <a:rPr lang="en-US" dirty="0"/>
              <a:t>Because you’re going to need them! </a:t>
            </a:r>
          </a:p>
        </p:txBody>
      </p:sp>
      <p:sp>
        <p:nvSpPr>
          <p:cNvPr id="3" name="Text Placeholder 2">
            <a:extLst>
              <a:ext uri="{FF2B5EF4-FFF2-40B4-BE49-F238E27FC236}">
                <a16:creationId xmlns:a16="http://schemas.microsoft.com/office/drawing/2014/main" id="{4BB07503-DD1C-D040-A693-8A880B69F998}"/>
              </a:ext>
            </a:extLst>
          </p:cNvPr>
          <p:cNvSpPr>
            <a:spLocks noGrp="1"/>
          </p:cNvSpPr>
          <p:nvPr>
            <p:ph type="body" idx="12"/>
          </p:nvPr>
        </p:nvSpPr>
        <p:spPr/>
        <p:txBody>
          <a:bodyPr/>
          <a:lstStyle/>
          <a:p>
            <a:r>
              <a:rPr lang="en-US" dirty="0"/>
              <a:t>Who are your partners? </a:t>
            </a:r>
          </a:p>
        </p:txBody>
      </p:sp>
      <p:sp>
        <p:nvSpPr>
          <p:cNvPr id="4" name="TextBox 3">
            <a:extLst>
              <a:ext uri="{FF2B5EF4-FFF2-40B4-BE49-F238E27FC236}">
                <a16:creationId xmlns:a16="http://schemas.microsoft.com/office/drawing/2014/main" id="{9EE0F091-37F6-024D-B4F0-1BAAC25EE992}"/>
              </a:ext>
            </a:extLst>
          </p:cNvPr>
          <p:cNvSpPr txBox="1"/>
          <p:nvPr/>
        </p:nvSpPr>
        <p:spPr>
          <a:xfrm>
            <a:off x="859596" y="2411543"/>
            <a:ext cx="7390410" cy="3693319"/>
          </a:xfrm>
          <a:prstGeom prst="rect">
            <a:avLst/>
          </a:prstGeom>
          <a:noFill/>
        </p:spPr>
        <p:txBody>
          <a:bodyPr wrap="square" rtlCol="0">
            <a:spAutoFit/>
          </a:bodyPr>
          <a:lstStyle/>
          <a:p>
            <a:r>
              <a:rPr lang="en-US" sz="2400" b="1" dirty="0"/>
              <a:t>Build a robust coalition. </a:t>
            </a:r>
            <a:r>
              <a:rPr lang="en-US" sz="2100" dirty="0"/>
              <a:t>Health insurance companies can be helpful: </a:t>
            </a:r>
          </a:p>
          <a:p>
            <a:pPr marL="742950" lvl="1" indent="-285750">
              <a:buFont typeface="Arial" panose="020B0604020202020204" pitchFamily="34" charset="0"/>
              <a:buChar char="•"/>
            </a:pPr>
            <a:r>
              <a:rPr lang="en-US" sz="2100" dirty="0"/>
              <a:t>Data and egregious examples </a:t>
            </a:r>
          </a:p>
          <a:p>
            <a:pPr marL="742950" lvl="1" indent="-285750">
              <a:buFont typeface="Arial" panose="020B0604020202020204" pitchFamily="34" charset="0"/>
              <a:buChar char="•"/>
            </a:pPr>
            <a:r>
              <a:rPr lang="en-US" sz="2100" dirty="0"/>
              <a:t>Chamber &amp; business partnerships </a:t>
            </a:r>
          </a:p>
          <a:p>
            <a:pPr marL="742950" lvl="1" indent="-285750">
              <a:buFont typeface="Arial" panose="020B0604020202020204" pitchFamily="34" charset="0"/>
              <a:buChar char="•"/>
            </a:pPr>
            <a:r>
              <a:rPr lang="en-US" sz="2100" dirty="0"/>
              <a:t>Resources (posters &amp; lobbying) </a:t>
            </a:r>
          </a:p>
          <a:p>
            <a:endParaRPr lang="en-US" sz="2100" dirty="0"/>
          </a:p>
          <a:p>
            <a:r>
              <a:rPr lang="en-US" sz="2100" b="1" dirty="0"/>
              <a:t>Know where your lines in the sand are. </a:t>
            </a:r>
            <a:r>
              <a:rPr lang="en-US" sz="2100" dirty="0"/>
              <a:t>Transparent with bill sponsors and partners about sticking points: </a:t>
            </a:r>
            <a:endParaRPr lang="en-US" sz="2100" b="1" dirty="0"/>
          </a:p>
          <a:p>
            <a:pPr marL="800100" lvl="1" indent="-342900">
              <a:buFont typeface="Arial" panose="020B0604020202020204" pitchFamily="34" charset="0"/>
              <a:buChar char="•"/>
            </a:pPr>
            <a:r>
              <a:rPr lang="en-US" sz="2100" dirty="0"/>
              <a:t>Notice/disclosures to consumers (CCHI)</a:t>
            </a:r>
          </a:p>
          <a:p>
            <a:pPr marL="800100" lvl="1" indent="-342900">
              <a:buFont typeface="Arial" panose="020B0604020202020204" pitchFamily="34" charset="0"/>
              <a:buChar char="•"/>
            </a:pPr>
            <a:r>
              <a:rPr lang="en-US" sz="2100" dirty="0"/>
              <a:t>Prohibition on balance billing (CCHI)</a:t>
            </a:r>
          </a:p>
          <a:p>
            <a:pPr marL="800100" lvl="1" indent="-342900">
              <a:buFont typeface="Arial" panose="020B0604020202020204" pitchFamily="34" charset="0"/>
              <a:buChar char="•"/>
            </a:pPr>
            <a:r>
              <a:rPr lang="en-US" sz="2100" dirty="0"/>
              <a:t>Payment rate, not based on billed charges (CAHP)</a:t>
            </a:r>
          </a:p>
        </p:txBody>
      </p:sp>
    </p:spTree>
    <p:extLst>
      <p:ext uri="{BB962C8B-B14F-4D97-AF65-F5344CB8AC3E}">
        <p14:creationId xmlns:p14="http://schemas.microsoft.com/office/powerpoint/2010/main" val="315857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E95E8-A6CC-1F4B-BFE8-D8456E388FBA}"/>
              </a:ext>
            </a:extLst>
          </p:cNvPr>
          <p:cNvPicPr>
            <a:picLocks noChangeAspect="1"/>
          </p:cNvPicPr>
          <p:nvPr/>
        </p:nvPicPr>
        <p:blipFill>
          <a:blip r:embed="rId2"/>
          <a:stretch>
            <a:fillRect/>
          </a:stretch>
        </p:blipFill>
        <p:spPr>
          <a:xfrm>
            <a:off x="0" y="287130"/>
            <a:ext cx="9144000" cy="6283739"/>
          </a:xfrm>
          <a:prstGeom prst="rect">
            <a:avLst/>
          </a:prstGeom>
        </p:spPr>
      </p:pic>
      <p:sp>
        <p:nvSpPr>
          <p:cNvPr id="7" name="Oval 6">
            <a:extLst>
              <a:ext uri="{FF2B5EF4-FFF2-40B4-BE49-F238E27FC236}">
                <a16:creationId xmlns:a16="http://schemas.microsoft.com/office/drawing/2014/main" id="{2D512454-E0BA-4844-8D54-AD09ADCC8A04}"/>
              </a:ext>
            </a:extLst>
          </p:cNvPr>
          <p:cNvSpPr/>
          <p:nvPr/>
        </p:nvSpPr>
        <p:spPr>
          <a:xfrm>
            <a:off x="7814962" y="1316527"/>
            <a:ext cx="803082" cy="421419"/>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71C87D6-8BBE-FE49-ADD6-73455F22EF16}"/>
              </a:ext>
            </a:extLst>
          </p:cNvPr>
          <p:cNvSpPr/>
          <p:nvPr/>
        </p:nvSpPr>
        <p:spPr>
          <a:xfrm>
            <a:off x="3239101" y="1335819"/>
            <a:ext cx="803082" cy="421419"/>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FA83710-865A-BF48-B640-0343C08F7EB5}"/>
              </a:ext>
            </a:extLst>
          </p:cNvPr>
          <p:cNvSpPr/>
          <p:nvPr/>
        </p:nvSpPr>
        <p:spPr>
          <a:xfrm>
            <a:off x="4375349" y="1335818"/>
            <a:ext cx="803082" cy="421419"/>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2B120EC-63F7-9F48-91BF-71EF2EE20D43}"/>
              </a:ext>
            </a:extLst>
          </p:cNvPr>
          <p:cNvSpPr/>
          <p:nvPr/>
        </p:nvSpPr>
        <p:spPr>
          <a:xfrm>
            <a:off x="6111557" y="1326172"/>
            <a:ext cx="803082" cy="421419"/>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40C57D-1272-9944-A7B0-2543155B4821}"/>
              </a:ext>
            </a:extLst>
          </p:cNvPr>
          <p:cNvSpPr/>
          <p:nvPr/>
        </p:nvSpPr>
        <p:spPr>
          <a:xfrm>
            <a:off x="520861" y="1967697"/>
            <a:ext cx="2546430" cy="963591"/>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Member liability in introduced vs. proposed amendments</a:t>
            </a:r>
          </a:p>
        </p:txBody>
      </p:sp>
    </p:spTree>
    <p:extLst>
      <p:ext uri="{BB962C8B-B14F-4D97-AF65-F5344CB8AC3E}">
        <p14:creationId xmlns:p14="http://schemas.microsoft.com/office/powerpoint/2010/main" val="4187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B98661B-2D1E-2541-94F6-D46EC67404F3}"/>
              </a:ext>
            </a:extLst>
          </p:cNvPr>
          <p:cNvSpPr>
            <a:spLocks noGrp="1"/>
          </p:cNvSpPr>
          <p:nvPr>
            <p:ph type="subTitle" idx="11"/>
          </p:nvPr>
        </p:nvSpPr>
        <p:spPr/>
        <p:txBody>
          <a:bodyPr/>
          <a:lstStyle/>
          <a:p>
            <a:r>
              <a:rPr lang="en-US" dirty="0"/>
              <a:t>Make friends with your regulatory agencies!</a:t>
            </a:r>
          </a:p>
        </p:txBody>
      </p:sp>
      <p:sp>
        <p:nvSpPr>
          <p:cNvPr id="3" name="Text Placeholder 2">
            <a:extLst>
              <a:ext uri="{FF2B5EF4-FFF2-40B4-BE49-F238E27FC236}">
                <a16:creationId xmlns:a16="http://schemas.microsoft.com/office/drawing/2014/main" id="{B6A77104-22B2-ED44-A357-101B47467C9C}"/>
              </a:ext>
            </a:extLst>
          </p:cNvPr>
          <p:cNvSpPr>
            <a:spLocks noGrp="1"/>
          </p:cNvSpPr>
          <p:nvPr>
            <p:ph type="body" idx="12"/>
          </p:nvPr>
        </p:nvSpPr>
        <p:spPr/>
        <p:txBody>
          <a:bodyPr/>
          <a:lstStyle/>
          <a:p>
            <a:r>
              <a:rPr lang="en-US" dirty="0"/>
              <a:t>Implementation</a:t>
            </a:r>
          </a:p>
        </p:txBody>
      </p:sp>
      <p:sp>
        <p:nvSpPr>
          <p:cNvPr id="4" name="TextBox 3">
            <a:extLst>
              <a:ext uri="{FF2B5EF4-FFF2-40B4-BE49-F238E27FC236}">
                <a16:creationId xmlns:a16="http://schemas.microsoft.com/office/drawing/2014/main" id="{46402FAD-3D8F-8542-9F75-D6061A59DF77}"/>
              </a:ext>
            </a:extLst>
          </p:cNvPr>
          <p:cNvSpPr txBox="1"/>
          <p:nvPr/>
        </p:nvSpPr>
        <p:spPr>
          <a:xfrm>
            <a:off x="2898097" y="2486025"/>
            <a:ext cx="5922990" cy="3267498"/>
          </a:xfrm>
          <a:prstGeom prst="rect">
            <a:avLst/>
          </a:prstGeom>
          <a:noFill/>
        </p:spPr>
        <p:txBody>
          <a:bodyPr wrap="square" rtlCol="0">
            <a:spAutoFit/>
          </a:bodyPr>
          <a:lstStyle/>
          <a:p>
            <a:pPr marL="342900" indent="-342900">
              <a:lnSpc>
                <a:spcPct val="150000"/>
              </a:lnSpc>
              <a:buAutoNum type="arabicPeriod"/>
            </a:pPr>
            <a:r>
              <a:rPr lang="en-US" sz="2000" dirty="0"/>
              <a:t>Arbitration</a:t>
            </a:r>
          </a:p>
          <a:p>
            <a:pPr marL="342900" indent="-342900">
              <a:lnSpc>
                <a:spcPct val="150000"/>
              </a:lnSpc>
              <a:buAutoNum type="arabicPeriod"/>
            </a:pPr>
            <a:r>
              <a:rPr lang="en-US" sz="2000" dirty="0"/>
              <a:t>Ambulance payment rate</a:t>
            </a:r>
          </a:p>
          <a:p>
            <a:pPr marL="342900" indent="-342900">
              <a:lnSpc>
                <a:spcPct val="150000"/>
              </a:lnSpc>
              <a:buAutoNum type="arabicPeriod"/>
            </a:pPr>
            <a:r>
              <a:rPr lang="en-US" sz="2000" dirty="0"/>
              <a:t>Carrier disclosures requirements (for patients) </a:t>
            </a:r>
          </a:p>
          <a:p>
            <a:pPr marL="342900" indent="-342900">
              <a:lnSpc>
                <a:spcPct val="150000"/>
              </a:lnSpc>
              <a:buAutoNum type="arabicPeriod"/>
            </a:pPr>
            <a:r>
              <a:rPr lang="en-US" sz="2000" dirty="0"/>
              <a:t>Payment rates for facilities and providers</a:t>
            </a:r>
          </a:p>
          <a:p>
            <a:pPr marL="342900" indent="-342900">
              <a:lnSpc>
                <a:spcPct val="150000"/>
              </a:lnSpc>
              <a:buAutoNum type="arabicPeriod"/>
            </a:pPr>
            <a:r>
              <a:rPr lang="en-US" sz="2000" dirty="0"/>
              <a:t>Reporting requirements for carriers</a:t>
            </a:r>
          </a:p>
          <a:p>
            <a:pPr marL="342900" indent="-342900">
              <a:lnSpc>
                <a:spcPct val="150000"/>
              </a:lnSpc>
              <a:buAutoNum type="arabicPeriod"/>
            </a:pPr>
            <a:r>
              <a:rPr lang="en-US" sz="2000" dirty="0"/>
              <a:t>Facility disclosure requirements (for patients)</a:t>
            </a:r>
          </a:p>
          <a:p>
            <a:pPr marL="342900" indent="-342900">
              <a:lnSpc>
                <a:spcPct val="150000"/>
              </a:lnSpc>
              <a:buAutoNum type="arabicPeriod"/>
            </a:pPr>
            <a:r>
              <a:rPr lang="en-US" sz="2000" dirty="0"/>
              <a:t>Provider disclosure requirements (for patients)  </a:t>
            </a:r>
          </a:p>
        </p:txBody>
      </p:sp>
      <p:sp>
        <p:nvSpPr>
          <p:cNvPr id="5" name="Left Brace 4">
            <a:extLst>
              <a:ext uri="{FF2B5EF4-FFF2-40B4-BE49-F238E27FC236}">
                <a16:creationId xmlns:a16="http://schemas.microsoft.com/office/drawing/2014/main" id="{11C809BD-6F94-E24B-8EFC-3E197B31D49A}"/>
              </a:ext>
            </a:extLst>
          </p:cNvPr>
          <p:cNvSpPr/>
          <p:nvPr/>
        </p:nvSpPr>
        <p:spPr>
          <a:xfrm>
            <a:off x="2488367" y="2753610"/>
            <a:ext cx="269823" cy="1828800"/>
          </a:xfrm>
          <a:prstGeom prst="leftBrace">
            <a:avLst/>
          </a:prstGeom>
          <a:noFill/>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14A6DD4-54E9-B64A-AC2C-A5B0E48C5708}"/>
              </a:ext>
            </a:extLst>
          </p:cNvPr>
          <p:cNvSpPr txBox="1"/>
          <p:nvPr/>
        </p:nvSpPr>
        <p:spPr>
          <a:xfrm>
            <a:off x="819963" y="3460261"/>
            <a:ext cx="1364104" cy="415498"/>
          </a:xfrm>
          <a:prstGeom prst="rect">
            <a:avLst/>
          </a:prstGeom>
          <a:noFill/>
        </p:spPr>
        <p:txBody>
          <a:bodyPr wrap="square" rtlCol="0">
            <a:spAutoFit/>
          </a:bodyPr>
          <a:lstStyle/>
          <a:p>
            <a:pPr algn="ctr"/>
            <a:r>
              <a:rPr lang="en-US" sz="2100" b="1" dirty="0"/>
              <a:t>DOI</a:t>
            </a:r>
          </a:p>
        </p:txBody>
      </p:sp>
      <p:cxnSp>
        <p:nvCxnSpPr>
          <p:cNvPr id="8" name="Straight Arrow Connector 7">
            <a:extLst>
              <a:ext uri="{FF2B5EF4-FFF2-40B4-BE49-F238E27FC236}">
                <a16:creationId xmlns:a16="http://schemas.microsoft.com/office/drawing/2014/main" id="{ECAD0D0C-5DFE-F245-817C-D4B32FEFBFD6}"/>
              </a:ext>
            </a:extLst>
          </p:cNvPr>
          <p:cNvCxnSpPr>
            <a:cxnSpLocks/>
          </p:cNvCxnSpPr>
          <p:nvPr/>
        </p:nvCxnSpPr>
        <p:spPr>
          <a:xfrm flipH="1">
            <a:off x="2440398" y="5057223"/>
            <a:ext cx="365760" cy="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3FC89FF-10AB-CF40-9274-479341CF3571}"/>
              </a:ext>
            </a:extLst>
          </p:cNvPr>
          <p:cNvCxnSpPr>
            <a:cxnSpLocks/>
          </p:cNvCxnSpPr>
          <p:nvPr/>
        </p:nvCxnSpPr>
        <p:spPr>
          <a:xfrm flipH="1">
            <a:off x="2468380" y="5536221"/>
            <a:ext cx="365760" cy="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5E8AF16-A671-3444-9591-C61F26B30082}"/>
              </a:ext>
            </a:extLst>
          </p:cNvPr>
          <p:cNvSpPr txBox="1"/>
          <p:nvPr/>
        </p:nvSpPr>
        <p:spPr>
          <a:xfrm>
            <a:off x="859596" y="4849474"/>
            <a:ext cx="1364104" cy="415498"/>
          </a:xfrm>
          <a:prstGeom prst="rect">
            <a:avLst/>
          </a:prstGeom>
          <a:noFill/>
        </p:spPr>
        <p:txBody>
          <a:bodyPr wrap="square" rtlCol="0">
            <a:spAutoFit/>
          </a:bodyPr>
          <a:lstStyle/>
          <a:p>
            <a:pPr algn="ctr"/>
            <a:r>
              <a:rPr lang="en-US" sz="2100" b="1" dirty="0"/>
              <a:t>CDPHE</a:t>
            </a:r>
          </a:p>
        </p:txBody>
      </p:sp>
      <p:sp>
        <p:nvSpPr>
          <p:cNvPr id="12" name="TextBox 11">
            <a:extLst>
              <a:ext uri="{FF2B5EF4-FFF2-40B4-BE49-F238E27FC236}">
                <a16:creationId xmlns:a16="http://schemas.microsoft.com/office/drawing/2014/main" id="{3D66A39C-BDF2-834D-9B4A-0EDD30BE0DAC}"/>
              </a:ext>
            </a:extLst>
          </p:cNvPr>
          <p:cNvSpPr txBox="1"/>
          <p:nvPr/>
        </p:nvSpPr>
        <p:spPr>
          <a:xfrm>
            <a:off x="859596" y="5328472"/>
            <a:ext cx="1364104" cy="415498"/>
          </a:xfrm>
          <a:prstGeom prst="rect">
            <a:avLst/>
          </a:prstGeom>
          <a:noFill/>
        </p:spPr>
        <p:txBody>
          <a:bodyPr wrap="square" rtlCol="0">
            <a:spAutoFit/>
          </a:bodyPr>
          <a:lstStyle/>
          <a:p>
            <a:pPr algn="ctr"/>
            <a:r>
              <a:rPr lang="en-US" sz="2100" b="1" dirty="0"/>
              <a:t>DPO</a:t>
            </a:r>
          </a:p>
        </p:txBody>
      </p:sp>
    </p:spTree>
    <p:extLst>
      <p:ext uri="{BB962C8B-B14F-4D97-AF65-F5344CB8AC3E}">
        <p14:creationId xmlns:p14="http://schemas.microsoft.com/office/powerpoint/2010/main" val="20443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1"/>
          </p:nvPr>
        </p:nvSpPr>
        <p:spPr/>
        <p:txBody>
          <a:bodyPr/>
          <a:lstStyle/>
          <a:p>
            <a:r>
              <a:rPr lang="en-US" dirty="0"/>
              <a:t>Mission &amp; Vision</a:t>
            </a:r>
          </a:p>
        </p:txBody>
      </p:sp>
      <p:sp>
        <p:nvSpPr>
          <p:cNvPr id="3" name="Text Placeholder 2"/>
          <p:cNvSpPr>
            <a:spLocks noGrp="1"/>
          </p:cNvSpPr>
          <p:nvPr>
            <p:ph type="body" idx="12"/>
          </p:nvPr>
        </p:nvSpPr>
        <p:spPr/>
        <p:txBody>
          <a:bodyPr/>
          <a:lstStyle/>
          <a:p>
            <a:r>
              <a:rPr lang="en-US" dirty="0"/>
              <a:t>About Us</a:t>
            </a:r>
          </a:p>
        </p:txBody>
      </p:sp>
      <p:sp>
        <p:nvSpPr>
          <p:cNvPr id="4" name="Text Placeholder 2"/>
          <p:cNvSpPr txBox="1">
            <a:spLocks/>
          </p:cNvSpPr>
          <p:nvPr/>
        </p:nvSpPr>
        <p:spPr>
          <a:xfrm>
            <a:off x="869009" y="2852952"/>
            <a:ext cx="5600195" cy="2709874"/>
          </a:xfrm>
          <a:prstGeom prst="rect">
            <a:avLst/>
          </a:prstGeom>
        </p:spPr>
        <p:txBody>
          <a:bodyPr lIns="0" tIns="0" rIns="0" bIns="0"/>
          <a:lstStyle>
            <a:lvl1pPr marL="0" indent="0" algn="l" defTabSz="457200" rtl="0" eaLnBrk="1" latinLnBrk="0" hangingPunct="1">
              <a:spcBef>
                <a:spcPct val="20000"/>
              </a:spcBef>
              <a:buFont typeface="Arial"/>
              <a:buNone/>
              <a:defRPr sz="1800" kern="1200" baseline="0">
                <a:solidFill>
                  <a:srgbClr val="494A47"/>
                </a:solidFill>
                <a:latin typeface="Lucida Grande" charset="0"/>
                <a:ea typeface="+mn-ea"/>
                <a:cs typeface="Avenir Light"/>
              </a:defRPr>
            </a:lvl1pPr>
            <a:lvl2pPr marL="742950" indent="-285750" algn="l" defTabSz="457200" rtl="0" eaLnBrk="1" latinLnBrk="0" hangingPunct="1">
              <a:spcBef>
                <a:spcPct val="20000"/>
              </a:spcBef>
              <a:spcAft>
                <a:spcPts val="600"/>
              </a:spcAft>
              <a:buSzPct val="120000"/>
              <a:buFontTx/>
              <a:buBlip>
                <a:blip r:embed="rId3"/>
              </a:buBlip>
              <a:defRPr sz="1800" kern="1200">
                <a:solidFill>
                  <a:srgbClr val="5A5B5A"/>
                </a:solidFill>
                <a:latin typeface="+mn-lt"/>
                <a:ea typeface="+mn-ea"/>
                <a:cs typeface="+mn-cs"/>
              </a:defRPr>
            </a:lvl2pPr>
            <a:lvl3pPr marL="1143000" indent="-228600" algn="l" defTabSz="457200" rtl="0" eaLnBrk="1" latinLnBrk="0" hangingPunct="1">
              <a:spcBef>
                <a:spcPct val="20000"/>
              </a:spcBef>
              <a:spcAft>
                <a:spcPts val="500"/>
              </a:spcAft>
              <a:buFont typeface="Arial"/>
              <a:buChar char="•"/>
              <a:defRPr sz="1800" kern="1200">
                <a:solidFill>
                  <a:srgbClr val="5A5B5A"/>
                </a:solidFill>
                <a:latin typeface="+mn-lt"/>
                <a:ea typeface="+mn-ea"/>
                <a:cs typeface="+mn-cs"/>
              </a:defRPr>
            </a:lvl3pPr>
            <a:lvl4pPr marL="1600200" indent="-228600" algn="l" defTabSz="457200" rtl="0" eaLnBrk="1" latinLnBrk="0" hangingPunct="1">
              <a:spcBef>
                <a:spcPct val="20000"/>
              </a:spcBef>
              <a:spcAft>
                <a:spcPts val="500"/>
              </a:spcAft>
              <a:buFont typeface="Arial"/>
              <a:buChar char="–"/>
              <a:defRPr sz="1600" kern="1200">
                <a:solidFill>
                  <a:srgbClr val="5A5B5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005BA2"/>
                </a:solidFill>
              </a:rPr>
              <a:t>MISSION. </a:t>
            </a:r>
            <a:r>
              <a:rPr lang="en-US" dirty="0"/>
              <a:t>CCHI advances the consumer voice to improve access to health care for all Coloradans by working 	statewide for progress toward </a:t>
            </a:r>
            <a:r>
              <a:rPr lang="en-US" b="1" dirty="0"/>
              <a:t>equity, access, affordability</a:t>
            </a:r>
            <a:r>
              <a:rPr lang="en-US" dirty="0"/>
              <a:t>, and </a:t>
            </a:r>
            <a:r>
              <a:rPr lang="en-US" b="1" dirty="0"/>
              <a:t>quality</a:t>
            </a:r>
            <a:r>
              <a:rPr lang="en-US" dirty="0"/>
              <a:t>.</a:t>
            </a:r>
          </a:p>
          <a:p>
            <a:endParaRPr lang="en-US" b="1" dirty="0">
              <a:solidFill>
                <a:srgbClr val="005BA2"/>
              </a:solidFill>
            </a:endParaRPr>
          </a:p>
          <a:p>
            <a:endParaRPr lang="en-US" b="1" dirty="0">
              <a:solidFill>
                <a:srgbClr val="005BA2"/>
              </a:solidFill>
            </a:endParaRPr>
          </a:p>
          <a:p>
            <a:r>
              <a:rPr lang="en-US" sz="2400" b="1" dirty="0">
                <a:solidFill>
                  <a:srgbClr val="005BA2"/>
                </a:solidFill>
              </a:rPr>
              <a:t>VISION. </a:t>
            </a:r>
            <a:r>
              <a:rPr lang="en-US" dirty="0"/>
              <a:t>All Coloradans have equitable access to affordable, high quality health care. </a:t>
            </a:r>
          </a:p>
        </p:txBody>
      </p:sp>
      <p:sp>
        <p:nvSpPr>
          <p:cNvPr id="11" name="Oval 10">
            <a:extLst>
              <a:ext uri="{FF2B5EF4-FFF2-40B4-BE49-F238E27FC236}">
                <a16:creationId xmlns:a16="http://schemas.microsoft.com/office/drawing/2014/main" id="{FC9AF156-59E3-F74B-9E98-65762FC5DB57}"/>
              </a:ext>
            </a:extLst>
          </p:cNvPr>
          <p:cNvSpPr>
            <a:spLocks noChangeAspect="1"/>
          </p:cNvSpPr>
          <p:nvPr/>
        </p:nvSpPr>
        <p:spPr>
          <a:xfrm>
            <a:off x="6489700" y="657955"/>
            <a:ext cx="2359152" cy="2359152"/>
          </a:xfrm>
          <a:prstGeom prst="ellipse">
            <a:avLst/>
          </a:prstGeom>
          <a:blipFill>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38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414248-D6F7-D548-A957-D7C106FE8A5D}"/>
              </a:ext>
            </a:extLst>
          </p:cNvPr>
          <p:cNvSpPr>
            <a:spLocks noGrp="1"/>
          </p:cNvSpPr>
          <p:nvPr>
            <p:ph type="body" idx="12"/>
          </p:nvPr>
        </p:nvSpPr>
        <p:spPr>
          <a:xfrm>
            <a:off x="887678" y="1872780"/>
            <a:ext cx="7354114" cy="1113124"/>
          </a:xfrm>
        </p:spPr>
        <p:txBody>
          <a:bodyPr/>
          <a:lstStyle/>
          <a:p>
            <a:r>
              <a:rPr lang="en-US" dirty="0"/>
              <a:t>Thank you!</a:t>
            </a:r>
          </a:p>
        </p:txBody>
      </p:sp>
    </p:spTree>
    <p:extLst>
      <p:ext uri="{BB962C8B-B14F-4D97-AF65-F5344CB8AC3E}">
        <p14:creationId xmlns:p14="http://schemas.microsoft.com/office/powerpoint/2010/main" val="610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6E372D-58C2-A648-8146-60571AA3EEDC}"/>
              </a:ext>
            </a:extLst>
          </p:cNvPr>
          <p:cNvSpPr>
            <a:spLocks noGrp="1"/>
          </p:cNvSpPr>
          <p:nvPr>
            <p:ph type="body" idx="12"/>
          </p:nvPr>
        </p:nvSpPr>
        <p:spPr/>
        <p:txBody>
          <a:bodyPr/>
          <a:lstStyle/>
          <a:p>
            <a:r>
              <a:rPr lang="en-US" dirty="0"/>
              <a:t>Summary</a:t>
            </a:r>
          </a:p>
        </p:txBody>
      </p:sp>
      <p:sp>
        <p:nvSpPr>
          <p:cNvPr id="4" name="TextBox 3">
            <a:extLst>
              <a:ext uri="{FF2B5EF4-FFF2-40B4-BE49-F238E27FC236}">
                <a16:creationId xmlns:a16="http://schemas.microsoft.com/office/drawing/2014/main" id="{41EB74F3-1A20-F848-B3C0-4807ADFF1E02}"/>
              </a:ext>
            </a:extLst>
          </p:cNvPr>
          <p:cNvSpPr txBox="1"/>
          <p:nvPr/>
        </p:nvSpPr>
        <p:spPr>
          <a:xfrm>
            <a:off x="858738" y="2649152"/>
            <a:ext cx="7391269" cy="2677656"/>
          </a:xfrm>
          <a:prstGeom prst="rect">
            <a:avLst/>
          </a:prstGeom>
          <a:noFill/>
        </p:spPr>
        <p:txBody>
          <a:bodyPr wrap="square" rtlCol="0">
            <a:spAutoFit/>
          </a:bodyPr>
          <a:lstStyle/>
          <a:p>
            <a:pPr marL="457200" indent="-457200">
              <a:buFont typeface="+mj-lt"/>
              <a:buAutoNum type="arabicPeriod"/>
            </a:pPr>
            <a:r>
              <a:rPr lang="en-US" sz="2400" b="1" dirty="0"/>
              <a:t>Where is Colorado and how did we get here?  			</a:t>
            </a:r>
          </a:p>
          <a:p>
            <a:pPr marL="457200" indent="-457200">
              <a:buFont typeface="+mj-lt"/>
              <a:buAutoNum type="arabicPeriod"/>
            </a:pPr>
            <a:endParaRPr lang="en-US" sz="2400" dirty="0"/>
          </a:p>
          <a:p>
            <a:pPr marL="457200" indent="-457200">
              <a:buFont typeface="+mj-lt"/>
              <a:buAutoNum type="arabicPeriod"/>
            </a:pPr>
            <a:r>
              <a:rPr lang="en-US" sz="2400" b="1" dirty="0"/>
              <a:t>Overview of 2019 legislation </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b="1" dirty="0"/>
              <a:t>What did we learn? </a:t>
            </a:r>
          </a:p>
        </p:txBody>
      </p:sp>
    </p:spTree>
    <p:extLst>
      <p:ext uri="{BB962C8B-B14F-4D97-AF65-F5344CB8AC3E}">
        <p14:creationId xmlns:p14="http://schemas.microsoft.com/office/powerpoint/2010/main" val="184244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B94A51-3418-894A-924E-28B1A08BDC59}"/>
              </a:ext>
            </a:extLst>
          </p:cNvPr>
          <p:cNvSpPr>
            <a:spLocks noGrp="1"/>
          </p:cNvSpPr>
          <p:nvPr>
            <p:ph type="subTitle" idx="10"/>
          </p:nvPr>
        </p:nvSpPr>
        <p:spPr/>
        <p:txBody>
          <a:bodyPr/>
          <a:lstStyle/>
          <a:p>
            <a:r>
              <a:rPr lang="en-US" dirty="0"/>
              <a:t>Brief history of balance billing in CO</a:t>
            </a:r>
          </a:p>
        </p:txBody>
      </p:sp>
      <p:sp>
        <p:nvSpPr>
          <p:cNvPr id="3" name="Text Placeholder 2">
            <a:extLst>
              <a:ext uri="{FF2B5EF4-FFF2-40B4-BE49-F238E27FC236}">
                <a16:creationId xmlns:a16="http://schemas.microsoft.com/office/drawing/2014/main" id="{37414248-D6F7-D548-A957-D7C106FE8A5D}"/>
              </a:ext>
            </a:extLst>
          </p:cNvPr>
          <p:cNvSpPr>
            <a:spLocks noGrp="1"/>
          </p:cNvSpPr>
          <p:nvPr>
            <p:ph type="body" idx="12"/>
          </p:nvPr>
        </p:nvSpPr>
        <p:spPr/>
        <p:txBody>
          <a:bodyPr/>
          <a:lstStyle/>
          <a:p>
            <a:r>
              <a:rPr lang="en-US" dirty="0"/>
              <a:t>Timeline </a:t>
            </a:r>
          </a:p>
        </p:txBody>
      </p:sp>
    </p:spTree>
    <p:extLst>
      <p:ext uri="{BB962C8B-B14F-4D97-AF65-F5344CB8AC3E}">
        <p14:creationId xmlns:p14="http://schemas.microsoft.com/office/powerpoint/2010/main" val="124142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1"/>
          </p:nvPr>
        </p:nvSpPr>
        <p:spPr/>
        <p:txBody>
          <a:bodyPr/>
          <a:lstStyle/>
          <a:p>
            <a:r>
              <a:rPr lang="en-US" dirty="0"/>
              <a:t>History of Surprise Billing in Colorado </a:t>
            </a:r>
          </a:p>
        </p:txBody>
      </p:sp>
      <p:sp>
        <p:nvSpPr>
          <p:cNvPr id="3" name="Text Placeholder 2"/>
          <p:cNvSpPr>
            <a:spLocks noGrp="1"/>
          </p:cNvSpPr>
          <p:nvPr>
            <p:ph type="body" idx="12"/>
          </p:nvPr>
        </p:nvSpPr>
        <p:spPr/>
        <p:txBody>
          <a:bodyPr/>
          <a:lstStyle/>
          <a:p>
            <a:r>
              <a:rPr lang="en-US" dirty="0"/>
              <a:t>Timeline</a:t>
            </a:r>
          </a:p>
        </p:txBody>
      </p:sp>
      <p:graphicFrame>
        <p:nvGraphicFramePr>
          <p:cNvPr id="9" name="Diagram 8">
            <a:extLst>
              <a:ext uri="{FF2B5EF4-FFF2-40B4-BE49-F238E27FC236}">
                <a16:creationId xmlns:a16="http://schemas.microsoft.com/office/drawing/2014/main" id="{8358A448-B083-4948-BA3B-8F0EF49C8EE1}"/>
              </a:ext>
            </a:extLst>
          </p:cNvPr>
          <p:cNvGraphicFramePr/>
          <p:nvPr>
            <p:extLst>
              <p:ext uri="{D42A27DB-BD31-4B8C-83A1-F6EECF244321}">
                <p14:modId xmlns:p14="http://schemas.microsoft.com/office/powerpoint/2010/main" val="2411385889"/>
              </p:ext>
            </p:extLst>
          </p:nvPr>
        </p:nvGraphicFramePr>
        <p:xfrm>
          <a:off x="1577680" y="2372811"/>
          <a:ext cx="5988639" cy="4164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53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1"/>
          </p:nvPr>
        </p:nvSpPr>
        <p:spPr/>
        <p:txBody>
          <a:bodyPr/>
          <a:lstStyle/>
          <a:p>
            <a:r>
              <a:rPr lang="en-US" dirty="0"/>
              <a:t>History of Surprise Billing in Colorado </a:t>
            </a:r>
          </a:p>
        </p:txBody>
      </p:sp>
      <p:sp>
        <p:nvSpPr>
          <p:cNvPr id="3" name="Text Placeholder 2"/>
          <p:cNvSpPr>
            <a:spLocks noGrp="1"/>
          </p:cNvSpPr>
          <p:nvPr>
            <p:ph type="body" idx="12"/>
          </p:nvPr>
        </p:nvSpPr>
        <p:spPr/>
        <p:txBody>
          <a:bodyPr/>
          <a:lstStyle/>
          <a:p>
            <a:r>
              <a:rPr lang="en-US" dirty="0"/>
              <a:t>Timeline</a:t>
            </a:r>
          </a:p>
        </p:txBody>
      </p:sp>
      <p:graphicFrame>
        <p:nvGraphicFramePr>
          <p:cNvPr id="9" name="Diagram 8">
            <a:extLst>
              <a:ext uri="{FF2B5EF4-FFF2-40B4-BE49-F238E27FC236}">
                <a16:creationId xmlns:a16="http://schemas.microsoft.com/office/drawing/2014/main" id="{8358A448-B083-4948-BA3B-8F0EF49C8EE1}"/>
              </a:ext>
            </a:extLst>
          </p:cNvPr>
          <p:cNvGraphicFramePr/>
          <p:nvPr>
            <p:extLst>
              <p:ext uri="{D42A27DB-BD31-4B8C-83A1-F6EECF244321}">
                <p14:modId xmlns:p14="http://schemas.microsoft.com/office/powerpoint/2010/main" val="2733647514"/>
              </p:ext>
            </p:extLst>
          </p:nvPr>
        </p:nvGraphicFramePr>
        <p:xfrm>
          <a:off x="3715473" y="2601961"/>
          <a:ext cx="4999595" cy="3331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14A58CA-B510-8141-8D86-2620F5787B6E}"/>
              </a:ext>
            </a:extLst>
          </p:cNvPr>
          <p:cNvSpPr txBox="1"/>
          <p:nvPr/>
        </p:nvSpPr>
        <p:spPr>
          <a:xfrm>
            <a:off x="428932" y="3251925"/>
            <a:ext cx="2267969" cy="2031325"/>
          </a:xfrm>
          <a:prstGeom prst="rect">
            <a:avLst/>
          </a:prstGeom>
          <a:noFill/>
        </p:spPr>
        <p:txBody>
          <a:bodyPr wrap="square" rtlCol="0">
            <a:spAutoFit/>
          </a:bodyPr>
          <a:lstStyle/>
          <a:p>
            <a:pPr algn="ctr"/>
            <a:r>
              <a:rPr lang="en-US" b="1" dirty="0">
                <a:solidFill>
                  <a:srgbClr val="FF0000"/>
                </a:solidFill>
              </a:rPr>
              <a:t>Not comprehensive</a:t>
            </a:r>
          </a:p>
          <a:p>
            <a:endParaRPr lang="en-US" b="1" dirty="0">
              <a:solidFill>
                <a:srgbClr val="FF0000"/>
              </a:solidFill>
            </a:endParaRPr>
          </a:p>
          <a:p>
            <a:pPr algn="ctr"/>
            <a:r>
              <a:rPr lang="en-US" dirty="0"/>
              <a:t>Many consumers still faced </a:t>
            </a:r>
            <a:r>
              <a:rPr lang="en-US" b="1" dirty="0"/>
              <a:t>balance bills</a:t>
            </a:r>
            <a:r>
              <a:rPr lang="en-US" dirty="0"/>
              <a:t>, especially in </a:t>
            </a:r>
            <a:r>
              <a:rPr lang="en-US" b="1" dirty="0"/>
              <a:t>emergency</a:t>
            </a:r>
            <a:r>
              <a:rPr lang="en-US" dirty="0"/>
              <a:t> situations</a:t>
            </a:r>
          </a:p>
        </p:txBody>
      </p:sp>
      <p:sp>
        <p:nvSpPr>
          <p:cNvPr id="5" name="Left Brace 4">
            <a:extLst>
              <a:ext uri="{FF2B5EF4-FFF2-40B4-BE49-F238E27FC236}">
                <a16:creationId xmlns:a16="http://schemas.microsoft.com/office/drawing/2014/main" id="{8F944DF4-0050-734D-887B-6864253F85B7}"/>
              </a:ext>
            </a:extLst>
          </p:cNvPr>
          <p:cNvSpPr/>
          <p:nvPr/>
        </p:nvSpPr>
        <p:spPr>
          <a:xfrm>
            <a:off x="2997843" y="3162206"/>
            <a:ext cx="578734" cy="22118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799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4480C96-1FE9-9344-AD44-F559AAEA33B8}"/>
              </a:ext>
            </a:extLst>
          </p:cNvPr>
          <p:cNvSpPr>
            <a:spLocks noGrp="1"/>
          </p:cNvSpPr>
          <p:nvPr>
            <p:ph type="subTitle" idx="11"/>
          </p:nvPr>
        </p:nvSpPr>
        <p:spPr/>
        <p:txBody>
          <a:bodyPr/>
          <a:lstStyle/>
          <a:p>
            <a:r>
              <a:rPr lang="en-US" dirty="0"/>
              <a:t>According to the Commonwealth Fund…</a:t>
            </a:r>
          </a:p>
        </p:txBody>
      </p:sp>
      <p:sp>
        <p:nvSpPr>
          <p:cNvPr id="3" name="Text Placeholder 2">
            <a:extLst>
              <a:ext uri="{FF2B5EF4-FFF2-40B4-BE49-F238E27FC236}">
                <a16:creationId xmlns:a16="http://schemas.microsoft.com/office/drawing/2014/main" id="{149946F9-B748-764D-AC00-7C4E7BC9A09D}"/>
              </a:ext>
            </a:extLst>
          </p:cNvPr>
          <p:cNvSpPr>
            <a:spLocks noGrp="1"/>
          </p:cNvSpPr>
          <p:nvPr>
            <p:ph type="body" idx="12"/>
          </p:nvPr>
        </p:nvSpPr>
        <p:spPr/>
        <p:txBody>
          <a:bodyPr/>
          <a:lstStyle/>
          <a:p>
            <a:r>
              <a:rPr lang="en-US" dirty="0"/>
              <a:t>What are “comprehensive protections”? </a:t>
            </a:r>
          </a:p>
        </p:txBody>
      </p:sp>
      <p:sp>
        <p:nvSpPr>
          <p:cNvPr id="4" name="TextBox 3">
            <a:extLst>
              <a:ext uri="{FF2B5EF4-FFF2-40B4-BE49-F238E27FC236}">
                <a16:creationId xmlns:a16="http://schemas.microsoft.com/office/drawing/2014/main" id="{1E090463-746E-7F4B-BF4A-1CA4BBEDAB51}"/>
              </a:ext>
            </a:extLst>
          </p:cNvPr>
          <p:cNvSpPr txBox="1"/>
          <p:nvPr/>
        </p:nvSpPr>
        <p:spPr>
          <a:xfrm>
            <a:off x="859596" y="2585884"/>
            <a:ext cx="3383280" cy="3416320"/>
          </a:xfrm>
          <a:prstGeom prst="rect">
            <a:avLst/>
          </a:prstGeom>
          <a:noFill/>
        </p:spPr>
        <p:txBody>
          <a:bodyPr wrap="square" rtlCol="0">
            <a:spAutoFit/>
          </a:bodyPr>
          <a:lstStyle/>
          <a:p>
            <a:pPr marL="342900" indent="-342900">
              <a:buFont typeface="+mj-lt"/>
              <a:buAutoNum type="arabicPeriod"/>
            </a:pPr>
            <a:r>
              <a:rPr lang="en-US" dirty="0"/>
              <a:t>Protections for </a:t>
            </a:r>
            <a:r>
              <a:rPr lang="en-US" b="1" dirty="0"/>
              <a:t>emergency services </a:t>
            </a:r>
          </a:p>
          <a:p>
            <a:pPr marL="342900" indent="-342900">
              <a:buFont typeface="+mj-lt"/>
              <a:buAutoNum type="arabicPeriod"/>
            </a:pPr>
            <a:endParaRPr lang="en-US" b="1" dirty="0"/>
          </a:p>
          <a:p>
            <a:pPr marL="342900" indent="-342900">
              <a:buFont typeface="+mj-lt"/>
              <a:buAutoNum type="arabicPeriod"/>
            </a:pPr>
            <a:r>
              <a:rPr lang="en-US" dirty="0"/>
              <a:t>Protections for </a:t>
            </a:r>
            <a:r>
              <a:rPr lang="en-US" b="1" dirty="0"/>
              <a:t>non-emergency care at in network facilities</a:t>
            </a:r>
          </a:p>
          <a:p>
            <a:pPr marL="342900" indent="-342900">
              <a:buFont typeface="+mj-lt"/>
              <a:buAutoNum type="arabicPeriod"/>
            </a:pPr>
            <a:endParaRPr lang="en-US" b="1" dirty="0"/>
          </a:p>
          <a:p>
            <a:pPr marL="342900" indent="-342900">
              <a:buFont typeface="+mj-lt"/>
              <a:buAutoNum type="arabicPeriod"/>
            </a:pPr>
            <a:r>
              <a:rPr lang="en-US" dirty="0"/>
              <a:t>Applicable to </a:t>
            </a:r>
            <a:r>
              <a:rPr lang="en-US" b="1" dirty="0"/>
              <a:t>managed care plans</a:t>
            </a:r>
          </a:p>
          <a:p>
            <a:pPr marL="342900" indent="-342900">
              <a:buFont typeface="+mj-lt"/>
              <a:buAutoNum type="arabicPeriod"/>
            </a:pPr>
            <a:endParaRPr lang="en-US" b="1" dirty="0"/>
          </a:p>
          <a:p>
            <a:pPr marL="342900" indent="-342900">
              <a:buFont typeface="+mj-lt"/>
              <a:buAutoNum type="arabicPeriod"/>
            </a:pPr>
            <a:r>
              <a:rPr lang="en-US" dirty="0"/>
              <a:t>Includes a </a:t>
            </a:r>
            <a:r>
              <a:rPr lang="en-US" b="1" dirty="0"/>
              <a:t>hold harmless provision</a:t>
            </a:r>
            <a:endParaRPr lang="en-US" dirty="0"/>
          </a:p>
        </p:txBody>
      </p:sp>
      <p:sp>
        <p:nvSpPr>
          <p:cNvPr id="5" name="TextBox 4">
            <a:extLst>
              <a:ext uri="{FF2B5EF4-FFF2-40B4-BE49-F238E27FC236}">
                <a16:creationId xmlns:a16="http://schemas.microsoft.com/office/drawing/2014/main" id="{D398889C-F7E6-FB41-B160-751A995FF1F1}"/>
              </a:ext>
            </a:extLst>
          </p:cNvPr>
          <p:cNvSpPr txBox="1"/>
          <p:nvPr/>
        </p:nvSpPr>
        <p:spPr>
          <a:xfrm>
            <a:off x="4901126" y="2585884"/>
            <a:ext cx="3383280" cy="3416320"/>
          </a:xfrm>
          <a:prstGeom prst="rect">
            <a:avLst/>
          </a:prstGeom>
          <a:noFill/>
        </p:spPr>
        <p:txBody>
          <a:bodyPr wrap="square" rtlCol="0">
            <a:spAutoFit/>
          </a:bodyPr>
          <a:lstStyle/>
          <a:p>
            <a:pPr marL="342900" indent="-342900">
              <a:buFont typeface="+mj-lt"/>
              <a:buAutoNum type="arabicPeriod" startAt="5"/>
            </a:pPr>
            <a:r>
              <a:rPr lang="en-US" dirty="0"/>
              <a:t>Includes a</a:t>
            </a:r>
            <a:r>
              <a:rPr lang="en-US" b="1" dirty="0"/>
              <a:t> prohibition on balance billing</a:t>
            </a:r>
          </a:p>
          <a:p>
            <a:pPr marL="342900" indent="-342900">
              <a:buFont typeface="+mj-lt"/>
              <a:buAutoNum type="arabicPeriod" startAt="5"/>
            </a:pPr>
            <a:endParaRPr lang="en-US" b="1" dirty="0"/>
          </a:p>
          <a:p>
            <a:pPr marL="342900" indent="-342900">
              <a:buFont typeface="+mj-lt"/>
              <a:buAutoNum type="arabicPeriod" startAt="5"/>
            </a:pPr>
            <a:r>
              <a:rPr lang="en-US" dirty="0"/>
              <a:t>There is a </a:t>
            </a:r>
            <a:r>
              <a:rPr lang="en-US" b="1" dirty="0"/>
              <a:t>state-specific method for payment. </a:t>
            </a:r>
          </a:p>
          <a:p>
            <a:pPr marL="342900" indent="-342900">
              <a:buFont typeface="+mj-lt"/>
              <a:buAutoNum type="arabicPeriod" startAt="5"/>
            </a:pPr>
            <a:endParaRPr lang="en-US" b="1" dirty="0"/>
          </a:p>
          <a:p>
            <a:pPr marL="342900" indent="-342900">
              <a:buFont typeface="+mj-lt"/>
              <a:buAutoNum type="arabicPeriod" startAt="5"/>
            </a:pPr>
            <a:r>
              <a:rPr lang="en-US" dirty="0"/>
              <a:t>There is a </a:t>
            </a:r>
            <a:r>
              <a:rPr lang="en-US" b="1" dirty="0"/>
              <a:t>payment standard </a:t>
            </a:r>
            <a:r>
              <a:rPr lang="en-US" dirty="0"/>
              <a:t>in place.</a:t>
            </a:r>
          </a:p>
          <a:p>
            <a:pPr marL="342900" indent="-342900">
              <a:buFont typeface="+mj-lt"/>
              <a:buAutoNum type="arabicPeriod" startAt="5"/>
            </a:pPr>
            <a:endParaRPr lang="en-US" dirty="0"/>
          </a:p>
          <a:p>
            <a:pPr marL="342900" indent="-342900">
              <a:buFont typeface="+mj-lt"/>
              <a:buAutoNum type="arabicPeriod" startAt="5"/>
            </a:pPr>
            <a:r>
              <a:rPr lang="en-US" dirty="0"/>
              <a:t>There is a </a:t>
            </a:r>
            <a:r>
              <a:rPr lang="en-US" b="1" dirty="0"/>
              <a:t>dispute-resolution process </a:t>
            </a:r>
            <a:r>
              <a:rPr lang="en-US" dirty="0"/>
              <a:t>in place. </a:t>
            </a:r>
          </a:p>
        </p:txBody>
      </p:sp>
    </p:spTree>
    <p:extLst>
      <p:ext uri="{BB962C8B-B14F-4D97-AF65-F5344CB8AC3E}">
        <p14:creationId xmlns:p14="http://schemas.microsoft.com/office/powerpoint/2010/main" val="28449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4480C96-1FE9-9344-AD44-F559AAEA33B8}"/>
              </a:ext>
            </a:extLst>
          </p:cNvPr>
          <p:cNvSpPr>
            <a:spLocks noGrp="1"/>
          </p:cNvSpPr>
          <p:nvPr>
            <p:ph type="subTitle" idx="11"/>
          </p:nvPr>
        </p:nvSpPr>
        <p:spPr/>
        <p:txBody>
          <a:bodyPr/>
          <a:lstStyle/>
          <a:p>
            <a:r>
              <a:rPr lang="en-US" dirty="0"/>
              <a:t>Colorado had…</a:t>
            </a:r>
          </a:p>
        </p:txBody>
      </p:sp>
      <p:sp>
        <p:nvSpPr>
          <p:cNvPr id="3" name="Text Placeholder 2">
            <a:extLst>
              <a:ext uri="{FF2B5EF4-FFF2-40B4-BE49-F238E27FC236}">
                <a16:creationId xmlns:a16="http://schemas.microsoft.com/office/drawing/2014/main" id="{149946F9-B748-764D-AC00-7C4E7BC9A09D}"/>
              </a:ext>
            </a:extLst>
          </p:cNvPr>
          <p:cNvSpPr>
            <a:spLocks noGrp="1"/>
          </p:cNvSpPr>
          <p:nvPr>
            <p:ph type="body" idx="12"/>
          </p:nvPr>
        </p:nvSpPr>
        <p:spPr/>
        <p:txBody>
          <a:bodyPr/>
          <a:lstStyle/>
          <a:p>
            <a:r>
              <a:rPr lang="en-US" dirty="0"/>
              <a:t>What are “comprehensive protections”? </a:t>
            </a:r>
          </a:p>
        </p:txBody>
      </p:sp>
      <p:sp>
        <p:nvSpPr>
          <p:cNvPr id="4" name="TextBox 3">
            <a:extLst>
              <a:ext uri="{FF2B5EF4-FFF2-40B4-BE49-F238E27FC236}">
                <a16:creationId xmlns:a16="http://schemas.microsoft.com/office/drawing/2014/main" id="{1E090463-746E-7F4B-BF4A-1CA4BBEDAB51}"/>
              </a:ext>
            </a:extLst>
          </p:cNvPr>
          <p:cNvSpPr txBox="1"/>
          <p:nvPr/>
        </p:nvSpPr>
        <p:spPr>
          <a:xfrm>
            <a:off x="859596" y="2585884"/>
            <a:ext cx="3383280" cy="3416320"/>
          </a:xfrm>
          <a:prstGeom prst="rect">
            <a:avLst/>
          </a:prstGeom>
          <a:noFill/>
        </p:spPr>
        <p:txBody>
          <a:bodyPr wrap="square" rtlCol="0">
            <a:spAutoFit/>
          </a:bodyPr>
          <a:lstStyle/>
          <a:p>
            <a:pPr marL="342900" indent="-342900">
              <a:buFont typeface="+mj-lt"/>
              <a:buAutoNum type="arabicPeriod"/>
            </a:pPr>
            <a:r>
              <a:rPr lang="en-US" dirty="0"/>
              <a:t>Protections for </a:t>
            </a:r>
            <a:r>
              <a:rPr lang="en-US" b="1" dirty="0"/>
              <a:t>emergency services </a:t>
            </a:r>
          </a:p>
          <a:p>
            <a:pPr marL="342900" indent="-342900">
              <a:buFont typeface="+mj-lt"/>
              <a:buAutoNum type="arabicPeriod"/>
            </a:pPr>
            <a:endParaRPr lang="en-US" b="1" dirty="0"/>
          </a:p>
          <a:p>
            <a:pPr marL="342900" indent="-342900">
              <a:buFont typeface="+mj-lt"/>
              <a:buAutoNum type="arabicPeriod"/>
            </a:pPr>
            <a:r>
              <a:rPr lang="en-US" dirty="0"/>
              <a:t>Protections for </a:t>
            </a:r>
            <a:r>
              <a:rPr lang="en-US" b="1" dirty="0">
                <a:highlight>
                  <a:srgbClr val="FFFF00"/>
                </a:highlight>
              </a:rPr>
              <a:t>non-emergency care at in network facilities</a:t>
            </a:r>
          </a:p>
          <a:p>
            <a:pPr marL="342900" indent="-342900">
              <a:buFont typeface="+mj-lt"/>
              <a:buAutoNum type="arabicPeriod"/>
            </a:pPr>
            <a:endParaRPr lang="en-US" b="1" dirty="0"/>
          </a:p>
          <a:p>
            <a:pPr marL="342900" indent="-342900">
              <a:buFont typeface="+mj-lt"/>
              <a:buAutoNum type="arabicPeriod"/>
            </a:pPr>
            <a:r>
              <a:rPr lang="en-US" dirty="0"/>
              <a:t>Applicable to </a:t>
            </a:r>
            <a:r>
              <a:rPr lang="en-US" b="1" dirty="0">
                <a:highlight>
                  <a:srgbClr val="FFFF00"/>
                </a:highlight>
              </a:rPr>
              <a:t>managed care plans</a:t>
            </a:r>
          </a:p>
          <a:p>
            <a:pPr marL="342900" indent="-342900">
              <a:buFont typeface="+mj-lt"/>
              <a:buAutoNum type="arabicPeriod"/>
            </a:pPr>
            <a:endParaRPr lang="en-US" b="1" dirty="0"/>
          </a:p>
          <a:p>
            <a:pPr marL="342900" indent="-342900">
              <a:buFont typeface="+mj-lt"/>
              <a:buAutoNum type="arabicPeriod"/>
            </a:pPr>
            <a:r>
              <a:rPr lang="en-US" dirty="0"/>
              <a:t>Includes a </a:t>
            </a:r>
            <a:r>
              <a:rPr lang="en-US" b="1" dirty="0">
                <a:highlight>
                  <a:srgbClr val="FFFF00"/>
                </a:highlight>
              </a:rPr>
              <a:t>hold harmless provision</a:t>
            </a:r>
            <a:endParaRPr lang="en-US" dirty="0">
              <a:highlight>
                <a:srgbClr val="FFFF00"/>
              </a:highlight>
            </a:endParaRPr>
          </a:p>
        </p:txBody>
      </p:sp>
      <p:sp>
        <p:nvSpPr>
          <p:cNvPr id="5" name="TextBox 4">
            <a:extLst>
              <a:ext uri="{FF2B5EF4-FFF2-40B4-BE49-F238E27FC236}">
                <a16:creationId xmlns:a16="http://schemas.microsoft.com/office/drawing/2014/main" id="{D398889C-F7E6-FB41-B160-751A995FF1F1}"/>
              </a:ext>
            </a:extLst>
          </p:cNvPr>
          <p:cNvSpPr txBox="1"/>
          <p:nvPr/>
        </p:nvSpPr>
        <p:spPr>
          <a:xfrm>
            <a:off x="4901126" y="2585884"/>
            <a:ext cx="3383280" cy="3416320"/>
          </a:xfrm>
          <a:prstGeom prst="rect">
            <a:avLst/>
          </a:prstGeom>
          <a:noFill/>
        </p:spPr>
        <p:txBody>
          <a:bodyPr wrap="square" rtlCol="0">
            <a:spAutoFit/>
          </a:bodyPr>
          <a:lstStyle/>
          <a:p>
            <a:pPr marL="342900" indent="-342900">
              <a:buFont typeface="+mj-lt"/>
              <a:buAutoNum type="arabicPeriod" startAt="5"/>
            </a:pPr>
            <a:r>
              <a:rPr lang="en-US" dirty="0"/>
              <a:t>Includes a</a:t>
            </a:r>
            <a:r>
              <a:rPr lang="en-US" b="1" dirty="0"/>
              <a:t> </a:t>
            </a:r>
            <a:r>
              <a:rPr lang="en-US" b="1" dirty="0">
                <a:highlight>
                  <a:srgbClr val="FFC525"/>
                </a:highlight>
              </a:rPr>
              <a:t>prohibition on balance billing</a:t>
            </a:r>
          </a:p>
          <a:p>
            <a:pPr marL="342900" indent="-342900">
              <a:buFont typeface="+mj-lt"/>
              <a:buAutoNum type="arabicPeriod" startAt="5"/>
            </a:pPr>
            <a:endParaRPr lang="en-US" b="1" dirty="0"/>
          </a:p>
          <a:p>
            <a:pPr marL="342900" indent="-342900">
              <a:buFont typeface="+mj-lt"/>
              <a:buAutoNum type="arabicPeriod" startAt="5"/>
            </a:pPr>
            <a:r>
              <a:rPr lang="en-US" dirty="0"/>
              <a:t>There is a </a:t>
            </a:r>
            <a:r>
              <a:rPr lang="en-US" b="1" dirty="0"/>
              <a:t>state-specific method for payment. </a:t>
            </a:r>
          </a:p>
          <a:p>
            <a:pPr marL="342900" indent="-342900">
              <a:buFont typeface="+mj-lt"/>
              <a:buAutoNum type="arabicPeriod" startAt="5"/>
            </a:pPr>
            <a:endParaRPr lang="en-US" b="1" dirty="0"/>
          </a:p>
          <a:p>
            <a:pPr marL="342900" indent="-342900">
              <a:buFont typeface="+mj-lt"/>
              <a:buAutoNum type="arabicPeriod" startAt="5"/>
            </a:pPr>
            <a:r>
              <a:rPr lang="en-US" dirty="0"/>
              <a:t>There is a </a:t>
            </a:r>
            <a:r>
              <a:rPr lang="en-US" b="1" dirty="0"/>
              <a:t>payment standard </a:t>
            </a:r>
            <a:r>
              <a:rPr lang="en-US" dirty="0"/>
              <a:t>in place.</a:t>
            </a:r>
          </a:p>
          <a:p>
            <a:pPr marL="342900" indent="-342900">
              <a:buFont typeface="+mj-lt"/>
              <a:buAutoNum type="arabicPeriod" startAt="5"/>
            </a:pPr>
            <a:endParaRPr lang="en-US" dirty="0"/>
          </a:p>
          <a:p>
            <a:pPr marL="342900" indent="-342900">
              <a:buFont typeface="+mj-lt"/>
              <a:buAutoNum type="arabicPeriod" startAt="5"/>
            </a:pPr>
            <a:r>
              <a:rPr lang="en-US" dirty="0"/>
              <a:t>There is a </a:t>
            </a:r>
            <a:r>
              <a:rPr lang="en-US" b="1" dirty="0"/>
              <a:t>dispute-resolution process </a:t>
            </a:r>
            <a:r>
              <a:rPr lang="en-US" dirty="0"/>
              <a:t>in place. </a:t>
            </a:r>
          </a:p>
        </p:txBody>
      </p:sp>
    </p:spTree>
    <p:extLst>
      <p:ext uri="{BB962C8B-B14F-4D97-AF65-F5344CB8AC3E}">
        <p14:creationId xmlns:p14="http://schemas.microsoft.com/office/powerpoint/2010/main" val="288121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1"/>
          </p:nvPr>
        </p:nvSpPr>
        <p:spPr/>
        <p:txBody>
          <a:bodyPr/>
          <a:lstStyle/>
          <a:p>
            <a:r>
              <a:rPr lang="en-US" dirty="0"/>
              <a:t>History of Surprise Billing in Colorado </a:t>
            </a:r>
          </a:p>
        </p:txBody>
      </p:sp>
      <p:sp>
        <p:nvSpPr>
          <p:cNvPr id="3" name="Text Placeholder 2"/>
          <p:cNvSpPr>
            <a:spLocks noGrp="1"/>
          </p:cNvSpPr>
          <p:nvPr>
            <p:ph type="body" idx="12"/>
          </p:nvPr>
        </p:nvSpPr>
        <p:spPr/>
        <p:txBody>
          <a:bodyPr/>
          <a:lstStyle/>
          <a:p>
            <a:r>
              <a:rPr lang="en-US" dirty="0"/>
              <a:t>Timeline</a:t>
            </a:r>
          </a:p>
        </p:txBody>
      </p:sp>
      <p:graphicFrame>
        <p:nvGraphicFramePr>
          <p:cNvPr id="9" name="Diagram 8">
            <a:extLst>
              <a:ext uri="{FF2B5EF4-FFF2-40B4-BE49-F238E27FC236}">
                <a16:creationId xmlns:a16="http://schemas.microsoft.com/office/drawing/2014/main" id="{8358A448-B083-4948-BA3B-8F0EF49C8EE1}"/>
              </a:ext>
            </a:extLst>
          </p:cNvPr>
          <p:cNvGraphicFramePr/>
          <p:nvPr>
            <p:extLst>
              <p:ext uri="{D42A27DB-BD31-4B8C-83A1-F6EECF244321}">
                <p14:modId xmlns:p14="http://schemas.microsoft.com/office/powerpoint/2010/main" val="1977006742"/>
              </p:ext>
            </p:extLst>
          </p:nvPr>
        </p:nvGraphicFramePr>
        <p:xfrm>
          <a:off x="4143737" y="2764005"/>
          <a:ext cx="4629873" cy="3377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70A29DF-4C24-A944-B403-8DD1EBB3B307}"/>
              </a:ext>
            </a:extLst>
          </p:cNvPr>
          <p:cNvSpPr txBox="1"/>
          <p:nvPr/>
        </p:nvSpPr>
        <p:spPr>
          <a:xfrm>
            <a:off x="370390" y="3714118"/>
            <a:ext cx="2731625" cy="1477328"/>
          </a:xfrm>
          <a:prstGeom prst="rect">
            <a:avLst/>
          </a:prstGeom>
          <a:noFill/>
        </p:spPr>
        <p:txBody>
          <a:bodyPr wrap="square" rtlCol="0">
            <a:spAutoFit/>
          </a:bodyPr>
          <a:lstStyle/>
          <a:p>
            <a:pPr algn="ctr"/>
            <a:r>
              <a:rPr lang="en-US" dirty="0"/>
              <a:t>No industry partnerships</a:t>
            </a:r>
          </a:p>
          <a:p>
            <a:pPr algn="ctr"/>
            <a:endParaRPr lang="en-US" dirty="0"/>
          </a:p>
          <a:p>
            <a:pPr algn="ctr"/>
            <a:r>
              <a:rPr lang="en-US" dirty="0"/>
              <a:t>Proposals did </a:t>
            </a:r>
            <a:r>
              <a:rPr lang="en-US" b="1" u="sng" dirty="0"/>
              <a:t>not</a:t>
            </a:r>
            <a:r>
              <a:rPr lang="en-US" dirty="0"/>
              <a:t> include comprehensive protections </a:t>
            </a:r>
          </a:p>
        </p:txBody>
      </p:sp>
      <p:sp>
        <p:nvSpPr>
          <p:cNvPr id="4" name="Left Brace 3">
            <a:extLst>
              <a:ext uri="{FF2B5EF4-FFF2-40B4-BE49-F238E27FC236}">
                <a16:creationId xmlns:a16="http://schemas.microsoft.com/office/drawing/2014/main" id="{4BCC60BF-3F9E-7F47-BB6F-72810712BE5C}"/>
              </a:ext>
            </a:extLst>
          </p:cNvPr>
          <p:cNvSpPr/>
          <p:nvPr/>
        </p:nvSpPr>
        <p:spPr>
          <a:xfrm>
            <a:off x="3379807" y="3179567"/>
            <a:ext cx="416689" cy="2546430"/>
          </a:xfrm>
          <a:prstGeom prst="leftBrace">
            <a:avLst/>
          </a:prstGeom>
          <a:ln>
            <a:solidFill>
              <a:srgbClr val="E27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3375772"/>
      </p:ext>
    </p:extLst>
  </p:cSld>
  <p:clrMapOvr>
    <a:masterClrMapping/>
  </p:clrMapOvr>
</p:sld>
</file>

<file path=ppt/theme/theme1.xml><?xml version="1.0" encoding="utf-8"?>
<a:theme xmlns:a="http://schemas.openxmlformats.org/drawingml/2006/main" name="Lumenea_PPT_Final">
  <a:themeElements>
    <a:clrScheme name="Custom 5">
      <a:dk1>
        <a:srgbClr val="3E3A3B"/>
      </a:dk1>
      <a:lt1>
        <a:sysClr val="window" lastClr="FFFFFF"/>
      </a:lt1>
      <a:dk2>
        <a:srgbClr val="555555"/>
      </a:dk2>
      <a:lt2>
        <a:srgbClr val="FFFFFF"/>
      </a:lt2>
      <a:accent1>
        <a:srgbClr val="159CA5"/>
      </a:accent1>
      <a:accent2>
        <a:srgbClr val="159CA5"/>
      </a:accent2>
      <a:accent3>
        <a:srgbClr val="E4291B"/>
      </a:accent3>
      <a:accent4>
        <a:srgbClr val="FED815"/>
      </a:accent4>
      <a:accent5>
        <a:srgbClr val="555555"/>
      </a:accent5>
      <a:accent6>
        <a:srgbClr val="C2EAEB"/>
      </a:accent6>
      <a:hlink>
        <a:srgbClr val="FFFFFF"/>
      </a:hlink>
      <a:folHlink>
        <a:srgbClr val="159CA5"/>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1627</TotalTime>
  <Words>2055</Words>
  <Application>Microsoft Macintosh PowerPoint</Application>
  <PresentationFormat>On-screen Show (4:3)</PresentationFormat>
  <Paragraphs>217</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Lucida Grande</vt:lpstr>
      <vt:lpstr>Trebuchet MS</vt:lpstr>
      <vt:lpstr>Wingdings</vt:lpstr>
      <vt:lpstr>Lumenea_PPT_Final</vt:lpstr>
      <vt:lpstr>Surprise Billing in Colorado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Lumenea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Cynthia Wadle</cp:lastModifiedBy>
  <cp:revision>138</cp:revision>
  <dcterms:created xsi:type="dcterms:W3CDTF">2016-05-31T15:55:45Z</dcterms:created>
  <dcterms:modified xsi:type="dcterms:W3CDTF">2020-01-21T23:50:46Z</dcterms:modified>
  <cp:category/>
</cp:coreProperties>
</file>