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31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2" r:id="rId11"/>
    <p:sldId id="279" r:id="rId12"/>
    <p:sldId id="280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83" r:id="rId22"/>
    <p:sldId id="275" r:id="rId23"/>
    <p:sldId id="284" r:id="rId24"/>
    <p:sldId id="285" r:id="rId25"/>
    <p:sldId id="276" r:id="rId26"/>
    <p:sldId id="286" r:id="rId27"/>
    <p:sldId id="277" r:id="rId28"/>
    <p:sldId id="281" r:id="rId29"/>
    <p:sldId id="282" r:id="rId30"/>
    <p:sldId id="27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0293" autoAdjust="0"/>
  </p:normalViewPr>
  <p:slideViewPr>
    <p:cSldViewPr snapToGrid="0" snapToObjects="1">
      <p:cViewPr>
        <p:scale>
          <a:sx n="150" d="100"/>
          <a:sy n="150" d="100"/>
        </p:scale>
        <p:origin x="-125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6690622F-2886-4428-9227-475DC6DA1737}" type="datetime1">
              <a:rPr lang="en-US" smtClean="0"/>
              <a:pPr/>
              <a:t>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EBF5CD18-686B-47A9-AFD5-66CE5FA52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3457-165A-5347-ACE5-A95DF9B8C05B}" type="datetimeFigureOut">
              <a:rPr lang="en-US" smtClean="0"/>
              <a:pPr/>
              <a:t>1/19/20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0559-2383-0841-80C2-4E38C9A32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3457-165A-5347-ACE5-A95DF9B8C05B}" type="datetimeFigureOut">
              <a:rPr lang="en-US" smtClean="0"/>
              <a:pPr/>
              <a:t>1/19/20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0559-2383-0841-80C2-4E38C9A328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3457-165A-5347-ACE5-A95DF9B8C05B}" type="datetimeFigureOut">
              <a:rPr lang="en-US" smtClean="0"/>
              <a:pPr/>
              <a:t>1/19/20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0559-2383-0841-80C2-4E38C9A328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3457-165A-5347-ACE5-A95DF9B8C05B}" type="datetimeFigureOut">
              <a:rPr lang="en-US" smtClean="0"/>
              <a:pPr/>
              <a:t>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0559-2383-0841-80C2-4E38C9A32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3457-165A-5347-ACE5-A95DF9B8C05B}" type="datetimeFigureOut">
              <a:rPr lang="en-US" smtClean="0"/>
              <a:pPr/>
              <a:t>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0559-2383-0841-80C2-4E38C9A32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3457-165A-5347-ACE5-A95DF9B8C05B}" type="datetimeFigureOut">
              <a:rPr lang="en-US" smtClean="0"/>
              <a:pPr/>
              <a:t>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0559-2383-0841-80C2-4E38C9A32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3457-165A-5347-ACE5-A95DF9B8C05B}" type="datetimeFigureOut">
              <a:rPr lang="en-US" smtClean="0"/>
              <a:pPr/>
              <a:t>1/19/20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0559-2383-0841-80C2-4E38C9A32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3457-165A-5347-ACE5-A95DF9B8C05B}" type="datetimeFigureOut">
              <a:rPr lang="en-US" smtClean="0"/>
              <a:pPr/>
              <a:t>1/19/20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0559-2383-0841-80C2-4E38C9A328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3457-165A-5347-ACE5-A95DF9B8C05B}" type="datetimeFigureOut">
              <a:rPr lang="en-US" smtClean="0"/>
              <a:pPr/>
              <a:t>1/19/20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0559-2383-0841-80C2-4E38C9A32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3457-165A-5347-ACE5-A95DF9B8C05B}" type="datetimeFigureOut">
              <a:rPr lang="en-US" smtClean="0"/>
              <a:pPr/>
              <a:t>1/19/20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0559-2383-0841-80C2-4E38C9A32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3457-165A-5347-ACE5-A95DF9B8C05B}" type="datetimeFigureOut">
              <a:rPr lang="en-US" smtClean="0"/>
              <a:pPr/>
              <a:t>1/19/20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0559-2383-0841-80C2-4E38C9A32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5093457-165A-5347-ACE5-A95DF9B8C05B}" type="datetimeFigureOut">
              <a:rPr lang="en-US" smtClean="0"/>
              <a:pPr/>
              <a:t>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59DC0559-2383-0841-80C2-4E38C9A32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la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381000"/>
            <a:ext cx="8636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ogle ChromeScreenSnapz36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7" y="0"/>
            <a:ext cx="894840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119" y="293564"/>
            <a:ext cx="7968585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Most Pro-Active States: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/>
              <a:t>Nevada</a:t>
            </a:r>
            <a:r>
              <a:rPr lang="en-US" sz="2000" dirty="0" smtClean="0"/>
              <a:t>: at least 10 measures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/>
              <a:t>District of Columbia</a:t>
            </a:r>
            <a:r>
              <a:rPr lang="en-US" sz="2000" dirty="0" smtClean="0"/>
              <a:t>: at least 11 measures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/>
              <a:t>Maryland</a:t>
            </a:r>
            <a:r>
              <a:rPr lang="en-US" sz="2000" dirty="0" smtClean="0"/>
              <a:t>: at least 11 measures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/>
              <a:t>Minnesota</a:t>
            </a:r>
            <a:r>
              <a:rPr lang="en-US" sz="2000" dirty="0" smtClean="0"/>
              <a:t>: at least 11 measures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/>
              <a:t>New Mexico</a:t>
            </a:r>
            <a:r>
              <a:rPr lang="en-US" sz="2000" dirty="0" smtClean="0"/>
              <a:t>: at least 12 measures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/>
              <a:t>Maine</a:t>
            </a:r>
            <a:r>
              <a:rPr lang="en-US" sz="2000" dirty="0" smtClean="0"/>
              <a:t>: at least 13 measures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/>
              <a:t>California</a:t>
            </a:r>
            <a:r>
              <a:rPr lang="en-US" sz="2000" dirty="0" smtClean="0"/>
              <a:t>: at least 15 measures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/>
              <a:t>Colorado</a:t>
            </a:r>
            <a:r>
              <a:rPr lang="en-US" sz="2000" dirty="0" smtClean="0"/>
              <a:t>: at least 15 measures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/>
              <a:t>Connecticut</a:t>
            </a:r>
            <a:r>
              <a:rPr lang="en-US" sz="2000" dirty="0" smtClean="0"/>
              <a:t>: at least 16 measures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/>
              <a:t>New Jersey</a:t>
            </a:r>
            <a:r>
              <a:rPr lang="en-US" sz="2000" dirty="0" smtClean="0"/>
              <a:t>: at least 17 measures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/>
              <a:t>Washington State</a:t>
            </a:r>
            <a:r>
              <a:rPr lang="en-US" sz="2000" dirty="0" smtClean="0"/>
              <a:t>: </a:t>
            </a:r>
            <a:r>
              <a:rPr lang="en-US" sz="2000" smtClean="0"/>
              <a:t>at least 17 </a:t>
            </a:r>
            <a:r>
              <a:rPr lang="en-US" sz="2000" dirty="0" smtClean="0"/>
              <a:t>measures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/>
              <a:t>Massachusetts</a:t>
            </a:r>
            <a:r>
              <a:rPr lang="en-US" sz="2000" dirty="0" smtClean="0"/>
              <a:t>: at least 18 measures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/>
              <a:t>New York</a:t>
            </a:r>
            <a:r>
              <a:rPr lang="en-US" sz="2000" dirty="0" smtClean="0"/>
              <a:t>: at least 18 measures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/>
              <a:t>Rhode Island</a:t>
            </a:r>
            <a:r>
              <a:rPr lang="en-US" sz="2000" dirty="0" smtClean="0"/>
              <a:t>: at least 19 measures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/>
              <a:t>Vermont</a:t>
            </a:r>
            <a:r>
              <a:rPr lang="en-US" sz="2000" dirty="0" smtClean="0"/>
              <a:t>: at least 19 measures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119" y="293564"/>
            <a:ext cx="7968585" cy="780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Most Widely-Implemented Measures: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b="1" dirty="0" smtClean="0"/>
              <a:t>Guaranteed Issue: at least 14 states </a:t>
            </a:r>
            <a:r>
              <a:rPr lang="en-US" dirty="0" smtClean="0"/>
              <a:t>(to some degree)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b="1" dirty="0" smtClean="0"/>
              <a:t>Community Rating: at least 17 states </a:t>
            </a:r>
            <a:r>
              <a:rPr lang="en-US" dirty="0" smtClean="0"/>
              <a:t>(to some degree)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b="1" dirty="0" smtClean="0"/>
              <a:t>Essential Health Benefits: at least 13 states </a:t>
            </a:r>
            <a:r>
              <a:rPr lang="en-US" dirty="0" smtClean="0"/>
              <a:t>(to some degree)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b="1" dirty="0" smtClean="0"/>
              <a:t>Young Adults on Parents Plan: at least 34 states </a:t>
            </a:r>
            <a:r>
              <a:rPr lang="en-US" dirty="0" smtClean="0"/>
              <a:t>(to some degree)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b="1" dirty="0" smtClean="0"/>
              <a:t>&lt;= 50% Smoker Surcharge: 11 states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b="1" dirty="0" smtClean="0"/>
              <a:t>Custom Open Enrollment Periods/</a:t>
            </a:r>
            <a:r>
              <a:rPr lang="en-US" b="1" dirty="0" err="1" smtClean="0"/>
              <a:t>SEPs</a:t>
            </a:r>
            <a:r>
              <a:rPr lang="en-US" b="1" dirty="0" smtClean="0"/>
              <a:t>: 13 states </a:t>
            </a:r>
            <a:r>
              <a:rPr lang="en-US" dirty="0" smtClean="0"/>
              <a:t>(16 next year)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b="1" dirty="0" smtClean="0"/>
              <a:t>Silver Loading / Silver Switching: All except IN, MS &amp; WV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b="1" dirty="0" smtClean="0"/>
              <a:t>Full State-based Exchange: 13 states </a:t>
            </a:r>
            <a:r>
              <a:rPr lang="en-US" dirty="0" smtClean="0"/>
              <a:t>(16 next year; could be up to 5 more by 2023)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b="1" dirty="0" smtClean="0"/>
              <a:t>Reinsurance Programs: 12 states </a:t>
            </a:r>
            <a:r>
              <a:rPr lang="en-US" dirty="0" smtClean="0"/>
              <a:t>(5 more pending, various stages)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b="1" dirty="0" smtClean="0"/>
              <a:t>Medicaid Expansion: 38 states </a:t>
            </a:r>
            <a:r>
              <a:rPr lang="en-US" dirty="0" smtClean="0"/>
              <a:t>(could be up to 41 next year)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b="1" dirty="0" smtClean="0"/>
              <a:t>Surprise Bills Restricted/Banned: at least 12 states </a:t>
            </a:r>
            <a:r>
              <a:rPr lang="en-US" dirty="0" smtClean="0"/>
              <a:t>(to some degree)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b="1" dirty="0" smtClean="0"/>
              <a:t>Transitional Plans Banned: 19 states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b="1" dirty="0" smtClean="0"/>
              <a:t>Short-Term Plans Restricted/Banned: 25 states </a:t>
            </a:r>
            <a:r>
              <a:rPr lang="en-US" dirty="0" smtClean="0"/>
              <a:t>(to some degree)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en-US" dirty="0" smtClean="0"/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en-US" dirty="0" smtClean="0"/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en-US" dirty="0" smtClean="0"/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119" y="115757"/>
            <a:ext cx="79685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2700" cmpd="sng">
                  <a:noFill/>
                </a:ln>
                <a:effectLst/>
              </a:rPr>
              <a:t>Young Adults on Parents Plan Pre-ACA</a:t>
            </a:r>
          </a:p>
        </p:txBody>
      </p:sp>
      <p:pic>
        <p:nvPicPr>
          <p:cNvPr id="5" name="Picture 4" descr="sub26ers_by_st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46" y="745158"/>
            <a:ext cx="7429500" cy="56629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8656" y="6408088"/>
            <a:ext cx="7702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Marcus </a:t>
            </a:r>
            <a:r>
              <a:rPr lang="en-US" i="1" dirty="0" err="1" smtClean="0"/>
              <a:t>Dillender</a:t>
            </a:r>
            <a:r>
              <a:rPr lang="en-US" i="1" dirty="0" smtClean="0"/>
              <a:t>, Journal of Health Economics, 2014</a:t>
            </a:r>
            <a:endParaRPr lang="en-US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119" y="445970"/>
            <a:ext cx="796858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2700" cmpd="sng">
                  <a:noFill/>
                </a:ln>
                <a:effectLst/>
              </a:rPr>
              <a:t>3:1 or Lower Age Band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Massachusetts: 2:1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New York: 1:1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Vermont: 1:1 </a:t>
            </a:r>
            <a:r>
              <a:rPr lang="en-US" sz="2000" i="1" dirty="0" smtClean="0"/>
              <a:t>(was considering abandoning last yr)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Maine had a 1.5:1 age band pre-ACA but is now 3:1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/>
            <a:r>
              <a:rPr lang="en-US" sz="3600" b="1" dirty="0" smtClean="0"/>
              <a:t>50% or Lower Smoker Surcharge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Arkansas: 20%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Colorado: 15%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Connecticut: 50%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District of Columbia: 0%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Kentucky: 40%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California, District of Columbia, Massachusetts, New Jersey, New York, Rhode Island Vermont: 0%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119" y="445970"/>
            <a:ext cx="796858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2700" cmpd="sng">
                  <a:noFill/>
                </a:ln>
                <a:effectLst/>
              </a:rPr>
              <a:t>MLR Ratio: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Under the ACA, Lg. Group plans required to spend at least </a:t>
            </a:r>
            <a:r>
              <a:rPr lang="en-US" sz="2000" b="1" dirty="0" smtClean="0"/>
              <a:t>85%</a:t>
            </a:r>
            <a:r>
              <a:rPr lang="en-US" sz="2000" dirty="0" smtClean="0"/>
              <a:t> of premium revenue on medical claims; Sm. Group &amp; Individual market plans required to spend at least </a:t>
            </a:r>
            <a:r>
              <a:rPr lang="en-US" sz="2000" b="1" dirty="0" smtClean="0"/>
              <a:t>80%</a:t>
            </a:r>
          </a:p>
          <a:p>
            <a:pPr marL="342900" indent="-342900"/>
            <a:endParaRPr lang="en-US" sz="2000" b="1" dirty="0" smtClean="0"/>
          </a:p>
          <a:p>
            <a:pPr marL="342900" indent="-342900">
              <a:buFont typeface="Arial"/>
              <a:buChar char="•"/>
            </a:pPr>
            <a:r>
              <a:rPr lang="en-US" sz="2000" b="1" i="1" dirty="0" smtClean="0"/>
              <a:t>Via the </a:t>
            </a:r>
            <a:r>
              <a:rPr lang="en-US" sz="2000" b="1" i="1" dirty="0" err="1" smtClean="0"/>
              <a:t>ACA’s</a:t>
            </a:r>
            <a:r>
              <a:rPr lang="en-US" sz="2000" b="1" i="1" dirty="0" smtClean="0"/>
              <a:t> MLR rule, individual market carriers have had to pay back nearly $2.1 BILLION in excessive premiums to policyholders since 2011</a:t>
            </a:r>
          </a:p>
          <a:p>
            <a:pPr marL="342900" indent="-342900">
              <a:buFont typeface="Arial"/>
              <a:buChar char="•"/>
            </a:pPr>
            <a:r>
              <a:rPr lang="en-US" sz="2000" b="1" i="1" dirty="0" smtClean="0"/>
              <a:t>2018: $132 million to 967,000 enrollees</a:t>
            </a:r>
          </a:p>
          <a:p>
            <a:pPr marL="342900" indent="-342900">
              <a:buFont typeface="Arial"/>
              <a:buChar char="•"/>
            </a:pPr>
            <a:r>
              <a:rPr lang="en-US" sz="2000" b="1" i="1" dirty="0" smtClean="0"/>
              <a:t>2019: $769 million to 3.3 million enrollees</a:t>
            </a:r>
          </a:p>
          <a:p>
            <a:pPr marL="342900" indent="-342900">
              <a:buFont typeface="Arial"/>
              <a:buChar char="•"/>
            </a:pPr>
            <a:r>
              <a:rPr lang="en-US" sz="2000" b="1" i="1" dirty="0" smtClean="0"/>
              <a:t>2020: ??? (could potentially hit $1.5 billion or more?) </a:t>
            </a:r>
          </a:p>
          <a:p>
            <a:pPr marL="342900" indent="-342900"/>
            <a:endParaRPr lang="en-US" sz="2000" b="1" i="1" dirty="0" smtClean="0"/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California</a:t>
            </a:r>
            <a:r>
              <a:rPr lang="en-US" sz="2000" dirty="0" smtClean="0"/>
              <a:t> &amp; </a:t>
            </a:r>
            <a:r>
              <a:rPr lang="en-US" sz="2000" b="1" dirty="0" smtClean="0"/>
              <a:t>New Jersey </a:t>
            </a:r>
            <a:r>
              <a:rPr lang="en-US" sz="2000" dirty="0" smtClean="0"/>
              <a:t>codified ACA MLR thresholds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Rhode Island </a:t>
            </a:r>
            <a:r>
              <a:rPr lang="en-US" sz="2000" dirty="0" smtClean="0"/>
              <a:t>had pending legislation last year, status unknown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Massachusetts</a:t>
            </a:r>
            <a:r>
              <a:rPr lang="en-US" sz="2000" dirty="0" smtClean="0"/>
              <a:t> Indy/</a:t>
            </a:r>
            <a:r>
              <a:rPr lang="en-US" sz="2000" dirty="0" err="1" smtClean="0"/>
              <a:t>Sm</a:t>
            </a:r>
            <a:r>
              <a:rPr lang="en-US" sz="2000" dirty="0" smtClean="0"/>
              <a:t>. Group MLR was 90% until 2013, but dropped to 89% in 2014 &amp; </a:t>
            </a:r>
            <a:r>
              <a:rPr lang="en-US" sz="2000" b="1" dirty="0" smtClean="0"/>
              <a:t>88%</a:t>
            </a:r>
            <a:r>
              <a:rPr lang="en-US" sz="2000" dirty="0" smtClean="0"/>
              <a:t> in 2015 where it’s stood since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New York </a:t>
            </a:r>
            <a:r>
              <a:rPr lang="en-US" sz="2000" dirty="0" smtClean="0"/>
              <a:t>has had MLR set to </a:t>
            </a:r>
            <a:r>
              <a:rPr lang="en-US" sz="2000" b="1" dirty="0" smtClean="0"/>
              <a:t>82%</a:t>
            </a:r>
            <a:r>
              <a:rPr lang="en-US" sz="2000" dirty="0" smtClean="0"/>
              <a:t> for Indy/</a:t>
            </a:r>
            <a:r>
              <a:rPr lang="en-US" sz="2000" dirty="0" err="1" smtClean="0"/>
              <a:t>Sm</a:t>
            </a:r>
            <a:r>
              <a:rPr lang="en-US" sz="2000" dirty="0" smtClean="0"/>
              <a:t>. Group markets since 2011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119" y="445970"/>
            <a:ext cx="7968585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2700" cmpd="sng">
                  <a:noFill/>
                </a:ln>
                <a:effectLst/>
              </a:rPr>
              <a:t>State Contracts Tied to Exchanges:</a:t>
            </a:r>
          </a:p>
          <a:p>
            <a:pPr marL="342900" indent="-342900">
              <a:buFont typeface="Arial"/>
              <a:buChar char="•"/>
            </a:pPr>
            <a:r>
              <a:rPr lang="en-US" sz="1600" b="1" dirty="0" smtClean="0"/>
              <a:t>Maryland: </a:t>
            </a:r>
            <a:r>
              <a:rPr lang="en-US" sz="1600" dirty="0"/>
              <a:t>State requires all insurers that participate in the individual market </a:t>
            </a:r>
            <a:r>
              <a:rPr lang="en-US" sz="1600" b="1" dirty="0"/>
              <a:t>and have earned premiums in that market of at least $10 million </a:t>
            </a:r>
            <a:r>
              <a:rPr lang="en-US" sz="1600" dirty="0"/>
              <a:t>to offer plans in the ACA </a:t>
            </a:r>
            <a:r>
              <a:rPr lang="en-US" sz="1600" dirty="0" smtClean="0"/>
              <a:t>marketplace</a:t>
            </a:r>
          </a:p>
          <a:p>
            <a:pPr marL="342900" indent="-342900"/>
            <a:endParaRPr lang="en-US" sz="1600" b="1" dirty="0" smtClean="0"/>
          </a:p>
          <a:p>
            <a:pPr marL="342900" indent="-342900">
              <a:buFont typeface="Arial"/>
              <a:buChar char="•"/>
            </a:pPr>
            <a:r>
              <a:rPr lang="en-US" sz="1600" b="1" dirty="0" smtClean="0"/>
              <a:t>Massachusetts: </a:t>
            </a:r>
            <a:r>
              <a:rPr lang="en-US" sz="1600" dirty="0"/>
              <a:t>State requires all insurers that participate in the merged individual/small-group market and have </a:t>
            </a:r>
            <a:r>
              <a:rPr lang="en-US" sz="1600" b="1" dirty="0"/>
              <a:t>enrollment of at least 5,000 </a:t>
            </a:r>
            <a:r>
              <a:rPr lang="en-US" sz="1600" dirty="0"/>
              <a:t>in that market to offer plans in the ACA marketplace</a:t>
            </a:r>
            <a:r>
              <a:rPr lang="en-US" sz="1600" dirty="0" smtClean="0"/>
              <a:t>.</a:t>
            </a:r>
          </a:p>
          <a:p>
            <a:pPr marL="342900" indent="-342900"/>
            <a:endParaRPr lang="en-US" sz="1600" b="1" dirty="0" smtClean="0"/>
          </a:p>
          <a:p>
            <a:pPr marL="342900" indent="-342900">
              <a:buFont typeface="Arial"/>
              <a:buChar char="•"/>
            </a:pPr>
            <a:r>
              <a:rPr lang="en-US" sz="1600" b="1" dirty="0" smtClean="0"/>
              <a:t>Nevada: </a:t>
            </a:r>
            <a:r>
              <a:rPr lang="en-US" sz="1600" dirty="0"/>
              <a:t>An insurer bidding to participate in the </a:t>
            </a:r>
            <a:r>
              <a:rPr lang="en-US" sz="1600" b="1" dirty="0"/>
              <a:t>state's</a:t>
            </a:r>
            <a:r>
              <a:rPr lang="en-US" sz="1600" b="1" dirty="0" smtClean="0"/>
              <a:t> MCO program </a:t>
            </a:r>
            <a:r>
              <a:rPr lang="en-US" sz="1600" b="1" dirty="0"/>
              <a:t>receives bonus points</a:t>
            </a:r>
            <a:r>
              <a:rPr lang="en-US" sz="1600" dirty="0"/>
              <a:t>, increasing its chance of selection, if it also participates in the ACA marketplace</a:t>
            </a:r>
            <a:r>
              <a:rPr lang="en-US" sz="1600" dirty="0" smtClean="0"/>
              <a:t>.</a:t>
            </a:r>
          </a:p>
          <a:p>
            <a:pPr marL="342900" indent="-342900"/>
            <a:endParaRPr lang="en-US" sz="1600" b="1" dirty="0" smtClean="0"/>
          </a:p>
          <a:p>
            <a:pPr marL="342900" indent="-342900">
              <a:buFont typeface="Arial"/>
              <a:buChar char="•"/>
            </a:pPr>
            <a:r>
              <a:rPr lang="en-US" sz="1600" b="1" dirty="0" smtClean="0"/>
              <a:t>New York:  </a:t>
            </a:r>
            <a:r>
              <a:rPr lang="en-US" sz="1600" dirty="0"/>
              <a:t>State prohibits </a:t>
            </a:r>
            <a:r>
              <a:rPr lang="en-US" sz="1600" b="1" dirty="0"/>
              <a:t>public health insurance programs </a:t>
            </a:r>
            <a:r>
              <a:rPr lang="en-US" sz="1600" dirty="0"/>
              <a:t>(Medicaid, CHIP,</a:t>
            </a:r>
            <a:r>
              <a:rPr lang="en-US" sz="1600" dirty="0" smtClean="0"/>
              <a:t> BHP) </a:t>
            </a:r>
            <a:r>
              <a:rPr lang="en-US" sz="1600" dirty="0"/>
              <a:t>from contracting with insurers that cease participation in the ACA marketplace</a:t>
            </a:r>
            <a:r>
              <a:rPr lang="en-US" sz="1600" dirty="0" smtClean="0"/>
              <a:t>.</a:t>
            </a:r>
          </a:p>
          <a:p>
            <a:pPr marL="342900" indent="-342900"/>
            <a:endParaRPr lang="en-US" sz="1600" b="1" dirty="0" smtClean="0"/>
          </a:p>
          <a:p>
            <a:pPr marL="342900" indent="-342900">
              <a:buFont typeface="Arial"/>
              <a:buChar char="•"/>
            </a:pPr>
            <a:r>
              <a:rPr lang="en-US" sz="1600" b="1" dirty="0" smtClean="0"/>
              <a:t>Washington State: </a:t>
            </a:r>
            <a:r>
              <a:rPr lang="en-US" sz="1600" dirty="0" smtClean="0"/>
              <a:t>Starting in 2020, </a:t>
            </a:r>
            <a:r>
              <a:rPr lang="en-US" sz="1600" dirty="0"/>
              <a:t>insurers selected to offer coverage to </a:t>
            </a:r>
            <a:r>
              <a:rPr lang="en-US" sz="1600" b="1" dirty="0"/>
              <a:t>state public employees or school employees</a:t>
            </a:r>
            <a:r>
              <a:rPr lang="en-US" sz="1600" b="1" dirty="0" smtClean="0"/>
              <a:t> </a:t>
            </a:r>
            <a:r>
              <a:rPr lang="en-US" sz="1600" dirty="0" smtClean="0"/>
              <a:t>are required to also </a:t>
            </a:r>
            <a:r>
              <a:rPr lang="en-US" sz="1600" dirty="0"/>
              <a:t>offer plans in the ACA marketplace.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7867" y="6112933"/>
            <a:ext cx="8610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Commonwealth Fund, “What Is Your State Doing to Affect Access to Adequate Health Insurance?” 11/4/19</a:t>
            </a:r>
            <a:endParaRPr lang="en-US" sz="1600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119" y="445970"/>
            <a:ext cx="796858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2700" cmpd="sng">
                  <a:noFill/>
                </a:ln>
                <a:effectLst/>
              </a:rPr>
              <a:t>Single Rating Area:</a:t>
            </a:r>
          </a:p>
          <a:p>
            <a:endParaRPr lang="en-US" sz="3600" b="1" dirty="0" smtClean="0">
              <a:ln w="12700" cmpd="sng">
                <a:noFill/>
              </a:ln>
              <a:effectLst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Delaware, District of Columbia, Hawaii, New Hampshire, New Jersey, Rhode Island &amp; Vermont </a:t>
            </a:r>
            <a:r>
              <a:rPr lang="en-US" sz="2400" dirty="0" smtClean="0"/>
              <a:t>all have a single state-wide rating area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/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/>
            <a:r>
              <a:rPr lang="en-US" sz="2800" b="1" dirty="0" smtClean="0"/>
              <a:t>Merged Individual &amp; Small Group Risk Pools:</a:t>
            </a:r>
          </a:p>
          <a:p>
            <a:pPr marL="342900" indent="-342900"/>
            <a:endParaRPr lang="en-US" sz="2800" b="1" dirty="0" smtClean="0"/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District of Columbia, Massachusetts &amp; Vermont </a:t>
            </a:r>
            <a:r>
              <a:rPr lang="en-US" sz="2400" dirty="0" smtClean="0"/>
              <a:t>have all merged the two markets. </a:t>
            </a:r>
            <a:r>
              <a:rPr lang="en-US" sz="2400" b="1" dirty="0" smtClean="0"/>
              <a:t>Maine</a:t>
            </a:r>
            <a:r>
              <a:rPr lang="en-US" sz="2400" dirty="0" smtClean="0"/>
              <a:t> just announced that they’re seeking to do so as well.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119" y="268163"/>
            <a:ext cx="7968585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000" b="1" dirty="0" smtClean="0"/>
              <a:t>Transitional/</a:t>
            </a:r>
            <a:r>
              <a:rPr lang="en-US" sz="3000" b="1" dirty="0" err="1" smtClean="0"/>
              <a:t>Grandmothered</a:t>
            </a:r>
            <a:r>
              <a:rPr lang="en-US" sz="3000" b="1" dirty="0" smtClean="0"/>
              <a:t> Plans: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Under the ACA, non-compliant individual market major medical plans were originally only allowed to continue for existing enrollees if they enrolled prior to 2010 (“Grandfathered plans”)</a:t>
            </a:r>
          </a:p>
          <a:p>
            <a:pPr marL="342900" indent="-342900"/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Due to “If You Like It You Can Keep It” backlash, Obama Administration issued a 1-yr extension waiver for non-ACA plans enrolled in between 2010 – 2013 (“</a:t>
            </a:r>
            <a:r>
              <a:rPr lang="en-US" sz="2000" dirty="0" err="1" smtClean="0"/>
              <a:t>Grandmothered</a:t>
            </a:r>
            <a:r>
              <a:rPr lang="en-US" sz="2000" dirty="0" smtClean="0"/>
              <a:t>”)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2/3 of states took the extension, 1/3 didn’t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1-yr extension became a 3-yr extension…then 4, then 5…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As of today, </a:t>
            </a:r>
            <a:r>
              <a:rPr lang="en-US" sz="2000" b="1" dirty="0" smtClean="0"/>
              <a:t>32 states still allow non-ACA compliant individual market plans </a:t>
            </a:r>
            <a:r>
              <a:rPr lang="en-US" sz="2000" dirty="0" smtClean="0"/>
              <a:t>originally enrolled in between 2010 – 2013. Perhaps 1 million still enrolled (?)</a:t>
            </a:r>
          </a:p>
          <a:p>
            <a:pPr marL="342900" indent="-342900"/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Discontinuing these, as with restricting/banning short-term, sharing ministry, association, etc. non-ACA compliant plans would improve ACA enrollment &amp; risk pool.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119" y="268163"/>
            <a:ext cx="7968585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000" b="1" dirty="0" smtClean="0"/>
              <a:t>EXPANDED / ENHANCED SUBSIDIES: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Massachusetts &amp; Vermont </a:t>
            </a:r>
            <a:r>
              <a:rPr lang="en-US" sz="2000" dirty="0" smtClean="0"/>
              <a:t>have been offering supplemental subsidies to low-income (under 300% FPL) enrollees for years on top of ACA subsidies</a:t>
            </a:r>
          </a:p>
          <a:p>
            <a:pPr marL="342900" indent="-342900"/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Washington State </a:t>
            </a:r>
            <a:r>
              <a:rPr lang="en-US" sz="2000" dirty="0" smtClean="0"/>
              <a:t>passed a law in 2019 supposedly requiring expanding subsidies to </a:t>
            </a:r>
            <a:r>
              <a:rPr lang="en-US" sz="2000" b="1" dirty="0" smtClean="0"/>
              <a:t>400-500% FPL </a:t>
            </a:r>
            <a:r>
              <a:rPr lang="en-US" sz="2000" dirty="0" smtClean="0"/>
              <a:t>enrollees starting in 2021 (?)</a:t>
            </a:r>
          </a:p>
          <a:p>
            <a:pPr marL="342900" indent="-342900"/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California is the first state to actually offer expanded subsidies to ACA exchange enrollees earning </a:t>
            </a:r>
            <a:r>
              <a:rPr lang="en-US" sz="2000" b="1" dirty="0" smtClean="0"/>
              <a:t>400 – 600% FPL</a:t>
            </a:r>
          </a:p>
          <a:p>
            <a:pPr marL="342900" indent="-342900"/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California also offering </a:t>
            </a:r>
            <a:r>
              <a:rPr lang="en-US" sz="2000" b="1" dirty="0" smtClean="0"/>
              <a:t>enhanced</a:t>
            </a:r>
            <a:r>
              <a:rPr lang="en-US" sz="2000" dirty="0" smtClean="0"/>
              <a:t> subsidies to those earning </a:t>
            </a:r>
            <a:r>
              <a:rPr lang="en-US" sz="2000" b="1" dirty="0" smtClean="0"/>
              <a:t>200 – 400% FPL</a:t>
            </a:r>
          </a:p>
          <a:p>
            <a:pPr marL="342900" indent="-342900"/>
            <a:endParaRPr lang="en-US" sz="2000" b="1" dirty="0" smtClean="0"/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Official ACA formula: </a:t>
            </a:r>
            <a:r>
              <a:rPr lang="en-US" sz="2000" dirty="0" smtClean="0"/>
              <a:t>Ranges from 2 – 9.8% of income for Benchmark Silver for enrollees earning 100 – 400% FPL</a:t>
            </a:r>
          </a:p>
          <a:p>
            <a:pPr marL="342900" indent="-342900"/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California’s formula: Shaves cap down between 200-400% FPL, limits premiums to </a:t>
            </a:r>
            <a:r>
              <a:rPr lang="en-US" sz="2000" b="1" dirty="0" smtClean="0"/>
              <a:t>9.7% - 18.0% between 400-600% FPL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la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381000"/>
            <a:ext cx="8636000" cy="6096000"/>
          </a:xfrm>
          <a:prstGeom prst="rect">
            <a:avLst/>
          </a:prstGeom>
        </p:spPr>
      </p:pic>
      <p:pic>
        <p:nvPicPr>
          <p:cNvPr id="3" name="Picture 2" descr="3legged_stool_original_web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000"/>
            <a:ext cx="9144000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edca_26sing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017" y="171021"/>
            <a:ext cx="6486144" cy="65430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edca_26sing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017" y="171021"/>
            <a:ext cx="6486144" cy="65430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edca_26sing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017" y="171021"/>
            <a:ext cx="6486144" cy="65430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edca_26sing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017" y="171021"/>
            <a:ext cx="6486144" cy="654304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edca_26sing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017" y="171021"/>
            <a:ext cx="6486144" cy="654304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edca_26sing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017" y="171021"/>
            <a:ext cx="6486144" cy="654304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edca_26sing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017" y="171021"/>
            <a:ext cx="6486144" cy="654304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edca_26sing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430" y="171021"/>
            <a:ext cx="6281318" cy="654304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edca_26sing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56" y="171021"/>
            <a:ext cx="6231466" cy="654304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ogle ChromeScreenSnapz36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7" y="675644"/>
            <a:ext cx="8948406" cy="55067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legged_stool_original_web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0"/>
            <a:ext cx="9144000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668863"/>
            <a:ext cx="2971800" cy="297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0534" y="3860800"/>
            <a:ext cx="7493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Charles Gaba</a:t>
            </a:r>
          </a:p>
          <a:p>
            <a:pPr algn="ctr"/>
            <a:r>
              <a:rPr lang="en-US" sz="3000" b="1" dirty="0" smtClean="0">
                <a:solidFill>
                  <a:srgbClr val="FFFF00"/>
                </a:solidFill>
              </a:rPr>
              <a:t>Web: </a:t>
            </a:r>
            <a:r>
              <a:rPr lang="en-US" sz="3000" b="1" dirty="0" err="1" smtClean="0"/>
              <a:t>ACASignups.net</a:t>
            </a:r>
            <a:endParaRPr lang="en-US" sz="3000" b="1" dirty="0" smtClean="0"/>
          </a:p>
          <a:p>
            <a:pPr algn="ctr"/>
            <a:r>
              <a:rPr lang="en-US" sz="3000" b="1" smtClean="0">
                <a:solidFill>
                  <a:srgbClr val="FFFF00"/>
                </a:solidFill>
              </a:rPr>
              <a:t>Phone: </a:t>
            </a:r>
            <a:r>
              <a:rPr lang="en-US" sz="3000" b="1" dirty="0" smtClean="0"/>
              <a:t>248-545-7570</a:t>
            </a:r>
          </a:p>
          <a:p>
            <a:pPr algn="ctr"/>
            <a:r>
              <a:rPr lang="en-US" sz="3000" b="1" dirty="0" smtClean="0">
                <a:solidFill>
                  <a:srgbClr val="FFFF00"/>
                </a:solidFill>
              </a:rPr>
              <a:t>Email:</a:t>
            </a:r>
            <a:r>
              <a:rPr lang="en-US" sz="3000" b="1" dirty="0" smtClean="0"/>
              <a:t> cgaba@acasignups.net</a:t>
            </a:r>
          </a:p>
          <a:p>
            <a:pPr algn="ctr"/>
            <a:r>
              <a:rPr lang="en-US" sz="3000" b="1" dirty="0" smtClean="0">
                <a:solidFill>
                  <a:srgbClr val="FFFF00"/>
                </a:solidFill>
              </a:rPr>
              <a:t>Support: </a:t>
            </a:r>
            <a:r>
              <a:rPr lang="en-US" sz="3000" b="1" dirty="0" err="1" smtClean="0"/>
              <a:t>Patreon.com/CharlesGaba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legged_stool_original_web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0"/>
            <a:ext cx="9144000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legged_stool_original_web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0"/>
            <a:ext cx="9144000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119" y="445970"/>
            <a:ext cx="796858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2700" cmpd="sng">
                  <a:noFill/>
                </a:ln>
                <a:effectLst/>
              </a:rPr>
              <a:t>“Blue Leg” Protections: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Guaranteed Issue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Community Rating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10 Essential Health Benefits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Minimum 60% AV Rating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No Annual / Lifetime Coverage Limits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Maximum Out-of-Pocket Limit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No-Cost Preventative Services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Children stay on parents plan until 26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 3:1 or Lower Age Band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 50% or Lower Smoker Surcharge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119" y="445970"/>
            <a:ext cx="796858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“Red Leg” Protections: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Reinstate Individual Mandate Penalty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California (2020)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District of Columbia (2019)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Massachusetts (2019)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New Jersey (2019)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Rhode Island (2020)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i="1" dirty="0" smtClean="0"/>
              <a:t>Vermont (no actual penalty</a:t>
            </a:r>
            <a:r>
              <a:rPr lang="en-US" sz="20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Extended/Custom Open Enrollment Period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California (3 months)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Colorado (76 days)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Connecticut (76 days)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District of Columbia (3 months)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Massachusetts (84 days)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Minnesota (53 days)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New York (3 months)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Rhode Island (61 days)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Washington State (60 days)</a:t>
            </a:r>
            <a:endParaRPr lang="en-US" sz="30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119" y="445970"/>
            <a:ext cx="7968585" cy="597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“Green Leg” Protections: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Silver Loading/Silver Switching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Full State-based Exchange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Partial State-based Exchange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1332 Reinsurance Waiver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Additional Subsidies OVER 400% FPL (“Subsidy Cliff”)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Additional Subsidies UNDER 400% FPL (“Supplemental”)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Match or beat </a:t>
            </a:r>
            <a:r>
              <a:rPr lang="en-US" sz="2000" dirty="0" err="1" smtClean="0"/>
              <a:t>ACA’s</a:t>
            </a:r>
            <a:r>
              <a:rPr lang="en-US" sz="2000" dirty="0" smtClean="0"/>
              <a:t> 80% / 85% Medical Loss Ratio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Tie State Contracts to Exchange Participation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Require Indy / Sm. Group Plans to be sold On-Exchange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“E-Z Enrollment” via State Tax Filing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/>
            <a:r>
              <a:rPr lang="en-US" sz="2600" b="1" dirty="0" smtClean="0"/>
              <a:t>Medicaid Expansion / Basic Health Program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ACA Medicaid Expansion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ACA Basic Health Program (Minnesota, New York)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Medicaid eligibility for Undocumented Immigrants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Medicaid for Additional Populations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119" y="445970"/>
            <a:ext cx="7968585" cy="544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ADDITIONAL State-Level Measures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 smtClean="0"/>
              <a:t>Mandatory Standardized Plan Design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 smtClean="0"/>
              <a:t>Petition Feds to Import Drugs from Canada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 smtClean="0"/>
              <a:t>Merge Individual &amp; Small Group Market Risk Pools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 smtClean="0"/>
              <a:t>Merge multiple Rating Areas into a single statewide one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 smtClean="0"/>
              <a:t>Restrict or Ban Surprise Billing (ER / Non-ER)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 smtClean="0"/>
              <a:t>Ban “Transitional” or “</a:t>
            </a:r>
            <a:r>
              <a:rPr lang="en-US" sz="2600" dirty="0" err="1" smtClean="0"/>
              <a:t>Grandmothered</a:t>
            </a:r>
            <a:r>
              <a:rPr lang="en-US" sz="2600" dirty="0" smtClean="0"/>
              <a:t>” Plans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 smtClean="0"/>
              <a:t>Restrict or Ban “Short-Term Plans”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 smtClean="0"/>
              <a:t>Restrict or Ban “Association” Plans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 smtClean="0"/>
              <a:t>Impose an All-Payer Rate System</a:t>
            </a:r>
          </a:p>
          <a:p>
            <a:pPr marL="342900" indent="-342900">
              <a:buFont typeface="Arial"/>
              <a:buChar char="•"/>
            </a:pPr>
            <a:r>
              <a:rPr lang="en-US" sz="2600" b="1" dirty="0" smtClean="0"/>
              <a:t>PUBLIC OPTION / MEDICAID BUY-IN!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238</TotalTime>
  <Words>1492</Words>
  <Application>Microsoft Macintosh PowerPoint</Application>
  <PresentationFormat>On-screen Show (4:3)</PresentationFormat>
  <Paragraphs>165</Paragraphs>
  <Slides>30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Twilight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Brainwrap Web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 Gaba</dc:creator>
  <cp:lastModifiedBy>Charles Gaba</cp:lastModifiedBy>
  <cp:revision>104</cp:revision>
  <dcterms:created xsi:type="dcterms:W3CDTF">2020-01-19T17:31:36Z</dcterms:created>
  <dcterms:modified xsi:type="dcterms:W3CDTF">2020-01-19T18:15:33Z</dcterms:modified>
</cp:coreProperties>
</file>