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handoutMasterIdLst>
    <p:handoutMasterId r:id="rId36"/>
  </p:handoutMasterIdLst>
  <p:sldIdLst>
    <p:sldId id="342" r:id="rId2"/>
    <p:sldId id="359" r:id="rId3"/>
    <p:sldId id="351" r:id="rId4"/>
    <p:sldId id="353" r:id="rId5"/>
    <p:sldId id="365" r:id="rId6"/>
    <p:sldId id="363" r:id="rId7"/>
    <p:sldId id="364" r:id="rId8"/>
    <p:sldId id="361" r:id="rId9"/>
    <p:sldId id="352" r:id="rId10"/>
    <p:sldId id="349" r:id="rId11"/>
    <p:sldId id="345" r:id="rId12"/>
    <p:sldId id="346" r:id="rId13"/>
    <p:sldId id="344" r:id="rId14"/>
    <p:sldId id="362" r:id="rId15"/>
    <p:sldId id="350" r:id="rId16"/>
    <p:sldId id="354" r:id="rId17"/>
    <p:sldId id="355" r:id="rId18"/>
    <p:sldId id="356" r:id="rId19"/>
    <p:sldId id="360" r:id="rId20"/>
    <p:sldId id="348" r:id="rId21"/>
    <p:sldId id="374" r:id="rId22"/>
    <p:sldId id="367" r:id="rId23"/>
    <p:sldId id="368" r:id="rId24"/>
    <p:sldId id="369" r:id="rId25"/>
    <p:sldId id="370" r:id="rId26"/>
    <p:sldId id="371" r:id="rId27"/>
    <p:sldId id="372" r:id="rId28"/>
    <p:sldId id="373" r:id="rId29"/>
    <p:sldId id="358" r:id="rId30"/>
    <p:sldId id="347" r:id="rId31"/>
    <p:sldId id="366" r:id="rId32"/>
    <p:sldId id="357" r:id="rId33"/>
    <p:sldId id="343"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orient="horz" pos="1296" userDrawn="1">
          <p15:clr>
            <a:srgbClr val="A4A3A4"/>
          </p15:clr>
        </p15:guide>
        <p15:guide id="3" pos="2880">
          <p15:clr>
            <a:srgbClr val="A4A3A4"/>
          </p15:clr>
        </p15:guide>
        <p15:guide id="4" pos="432" userDrawn="1">
          <p15:clr>
            <a:srgbClr val="A4A3A4"/>
          </p15:clr>
        </p15:guide>
        <p15:guide id="5" orient="horz" pos="211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A1DA"/>
    <a:srgbClr val="76B6D7"/>
    <a:srgbClr val="000000"/>
    <a:srgbClr val="4472C4"/>
    <a:srgbClr val="FFFFFF"/>
    <a:srgbClr val="CAE7F6"/>
    <a:srgbClr val="35A2DB"/>
    <a:srgbClr val="709BBF"/>
    <a:srgbClr val="8BA077"/>
    <a:srgbClr val="8065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63" autoAdjust="0"/>
    <p:restoredTop sz="99275" autoAdjust="0"/>
  </p:normalViewPr>
  <p:slideViewPr>
    <p:cSldViewPr snapToGrid="0">
      <p:cViewPr varScale="1">
        <p:scale>
          <a:sx n="73" d="100"/>
          <a:sy n="73" d="100"/>
        </p:scale>
        <p:origin x="1674" y="72"/>
      </p:cViewPr>
      <p:guideLst>
        <p:guide orient="horz" pos="312"/>
        <p:guide orient="horz" pos="1296"/>
        <p:guide pos="2880"/>
        <p:guide pos="432"/>
        <p:guide orient="horz" pos="2112"/>
      </p:guideLst>
    </p:cSldViewPr>
  </p:slideViewPr>
  <p:notesTextViewPr>
    <p:cViewPr>
      <p:scale>
        <a:sx n="125" d="100"/>
        <a:sy n="125" d="100"/>
      </p:scale>
      <p:origin x="0" y="0"/>
    </p:cViewPr>
  </p:notesTextViewPr>
  <p:notesViewPr>
    <p:cSldViewPr snapToGrid="0">
      <p:cViewPr varScale="1">
        <p:scale>
          <a:sx n="96" d="100"/>
          <a:sy n="96" d="100"/>
        </p:scale>
        <p:origin x="-401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53BC112-5440-A244-8B99-8905982B34F0}" type="datetime1">
              <a:rPr lang="en-US" smtClean="0"/>
              <a:t>1/17/2020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t>FamiliesUSA.org</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B104614-B88C-4DA0-8A52-AF27F41E608A}" type="slidenum">
              <a:rPr lang="en-US" smtClean="0"/>
              <a:pPr/>
              <a:t>‹#›</a:t>
            </a:fld>
            <a:endParaRPr lang="en-US" dirty="0"/>
          </a:p>
        </p:txBody>
      </p:sp>
    </p:spTree>
    <p:extLst>
      <p:ext uri="{BB962C8B-B14F-4D97-AF65-F5344CB8AC3E}">
        <p14:creationId xmlns:p14="http://schemas.microsoft.com/office/powerpoint/2010/main" val="301230794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8B0C8C-98A3-F540-86A7-C4DF3D23C316}" type="datetime1">
              <a:rPr lang="en-US" smtClean="0"/>
              <a:t>1/17/2020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t>FamiliesUSA.org</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1CECAC9-F51C-4923-8A99-5CB11F4BE9EB}" type="slidenum">
              <a:rPr lang="en-US" smtClean="0"/>
              <a:pPr/>
              <a:t>‹#›</a:t>
            </a:fld>
            <a:endParaRPr lang="en-US" dirty="0"/>
          </a:p>
        </p:txBody>
      </p:sp>
    </p:spTree>
    <p:extLst>
      <p:ext uri="{BB962C8B-B14F-4D97-AF65-F5344CB8AC3E}">
        <p14:creationId xmlns:p14="http://schemas.microsoft.com/office/powerpoint/2010/main" val="315971956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Make sure that the Title slide does not have footer information (sources, FUSA </a:t>
            </a:r>
            <a:r>
              <a:rPr lang="en-US" dirty="0" err="1"/>
              <a:t>logomark</a:t>
            </a:r>
            <a:r>
              <a:rPr lang="en-US" dirty="0"/>
              <a:t> and page number). To turn off on this page, go to Insert &gt; </a:t>
            </a:r>
            <a:r>
              <a:rPr lang="en-US" dirty="0" err="1"/>
              <a:t>Headers&amp;Footers</a:t>
            </a:r>
            <a:r>
              <a:rPr lang="en-US" dirty="0"/>
              <a:t> and deselect Footer and Page number options &gt; Apply to this page only. Also, select start page numbers at 0.</a:t>
            </a:r>
          </a:p>
          <a:p>
            <a:endParaRPr lang="en-US" dirty="0"/>
          </a:p>
        </p:txBody>
      </p:sp>
      <p:sp>
        <p:nvSpPr>
          <p:cNvPr id="4" name="Footer Placeholder 3"/>
          <p:cNvSpPr>
            <a:spLocks noGrp="1"/>
          </p:cNvSpPr>
          <p:nvPr>
            <p:ph type="ftr" sz="quarter" idx="10"/>
          </p:nvPr>
        </p:nvSpPr>
        <p:spPr/>
        <p:txBody>
          <a:bodyPr/>
          <a:lstStyle/>
          <a:p>
            <a:r>
              <a:rPr lang="en-US"/>
              <a:t>FamiliesUSA.org</a:t>
            </a:r>
            <a:endParaRPr lang="en-US" dirty="0"/>
          </a:p>
        </p:txBody>
      </p:sp>
      <p:sp>
        <p:nvSpPr>
          <p:cNvPr id="5" name="Slide Number Placeholder 4"/>
          <p:cNvSpPr>
            <a:spLocks noGrp="1"/>
          </p:cNvSpPr>
          <p:nvPr>
            <p:ph type="sldNum" sz="quarter" idx="11"/>
          </p:nvPr>
        </p:nvSpPr>
        <p:spPr/>
        <p:txBody>
          <a:bodyPr/>
          <a:lstStyle/>
          <a:p>
            <a:fld id="{51CECAC9-F51C-4923-8A99-5CB11F4BE9EB}" type="slidenum">
              <a:rPr lang="en-US" smtClean="0"/>
              <a:pPr/>
              <a:t>1</a:t>
            </a:fld>
            <a:endParaRPr lang="en-US" dirty="0"/>
          </a:p>
        </p:txBody>
      </p:sp>
    </p:spTree>
    <p:extLst>
      <p:ext uri="{BB962C8B-B14F-4D97-AF65-F5344CB8AC3E}">
        <p14:creationId xmlns:p14="http://schemas.microsoft.com/office/powerpoint/2010/main" val="59228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ECEC0-591A-447A-A86B-AAC5CDDA7E4A}" type="slidenum">
              <a:rPr lang="en-US" smtClean="0"/>
              <a:t>22</a:t>
            </a:fld>
            <a:endParaRPr lang="en-US"/>
          </a:p>
        </p:txBody>
      </p:sp>
    </p:spTree>
    <p:extLst>
      <p:ext uri="{BB962C8B-B14F-4D97-AF65-F5344CB8AC3E}">
        <p14:creationId xmlns:p14="http://schemas.microsoft.com/office/powerpoint/2010/main" val="307208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C7ECEC0-591A-447A-A86B-AAC5CDDA7E4A}" type="slidenum">
              <a:rPr lang="en-US" smtClean="0"/>
              <a:t>23</a:t>
            </a:fld>
            <a:endParaRPr lang="en-US"/>
          </a:p>
        </p:txBody>
      </p:sp>
    </p:spTree>
    <p:extLst>
      <p:ext uri="{BB962C8B-B14F-4D97-AF65-F5344CB8AC3E}">
        <p14:creationId xmlns:p14="http://schemas.microsoft.com/office/powerpoint/2010/main" val="365452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C7ECEC0-591A-447A-A86B-AAC5CDDA7E4A}" type="slidenum">
              <a:rPr lang="en-US" smtClean="0"/>
              <a:t>24</a:t>
            </a:fld>
            <a:endParaRPr lang="en-US"/>
          </a:p>
        </p:txBody>
      </p:sp>
    </p:spTree>
    <p:extLst>
      <p:ext uri="{BB962C8B-B14F-4D97-AF65-F5344CB8AC3E}">
        <p14:creationId xmlns:p14="http://schemas.microsoft.com/office/powerpoint/2010/main" val="28816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C7ECEC0-591A-447A-A86B-AAC5CDDA7E4A}" type="slidenum">
              <a:rPr lang="en-US" smtClean="0"/>
              <a:t>25</a:t>
            </a:fld>
            <a:endParaRPr lang="en-US"/>
          </a:p>
        </p:txBody>
      </p:sp>
    </p:spTree>
    <p:extLst>
      <p:ext uri="{BB962C8B-B14F-4D97-AF65-F5344CB8AC3E}">
        <p14:creationId xmlns:p14="http://schemas.microsoft.com/office/powerpoint/2010/main" val="282871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C7ECEC0-591A-447A-A86B-AAC5CDDA7E4A}" type="slidenum">
              <a:rPr lang="en-US" smtClean="0"/>
              <a:t>26</a:t>
            </a:fld>
            <a:endParaRPr lang="en-US"/>
          </a:p>
        </p:txBody>
      </p:sp>
    </p:spTree>
    <p:extLst>
      <p:ext uri="{BB962C8B-B14F-4D97-AF65-F5344CB8AC3E}">
        <p14:creationId xmlns:p14="http://schemas.microsoft.com/office/powerpoint/2010/main" val="378666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C7ECEC0-591A-447A-A86B-AAC5CDDA7E4A}" type="slidenum">
              <a:rPr lang="en-US" smtClean="0"/>
              <a:t>27</a:t>
            </a:fld>
            <a:endParaRPr lang="en-US"/>
          </a:p>
        </p:txBody>
      </p:sp>
    </p:spTree>
    <p:extLst>
      <p:ext uri="{BB962C8B-B14F-4D97-AF65-F5344CB8AC3E}">
        <p14:creationId xmlns:p14="http://schemas.microsoft.com/office/powerpoint/2010/main" val="358770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ECEC0-591A-447A-A86B-AAC5CDDA7E4A}" type="slidenum">
              <a:rPr lang="en-US" smtClean="0"/>
              <a:t>28</a:t>
            </a:fld>
            <a:endParaRPr lang="en-US"/>
          </a:p>
        </p:txBody>
      </p:sp>
    </p:spTree>
    <p:extLst>
      <p:ext uri="{BB962C8B-B14F-4D97-AF65-F5344CB8AC3E}">
        <p14:creationId xmlns:p14="http://schemas.microsoft.com/office/powerpoint/2010/main" val="3804797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7D3D5E0D-68E3-424D-9CDF-A9A998258021}"/>
              </a:ext>
            </a:extLst>
          </p:cNvPr>
          <p:cNvSpPr/>
          <p:nvPr userDrawn="1"/>
        </p:nvSpPr>
        <p:spPr>
          <a:xfrm>
            <a:off x="4097876" y="4652376"/>
            <a:ext cx="5046123" cy="2205624"/>
          </a:xfrm>
          <a:prstGeom prst="rect">
            <a:avLst/>
          </a:prstGeom>
          <a:solidFill>
            <a:srgbClr val="76B6D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Rectangle 60">
            <a:extLst>
              <a:ext uri="{FF2B5EF4-FFF2-40B4-BE49-F238E27FC236}">
                <a16:creationId xmlns:a16="http://schemas.microsoft.com/office/drawing/2014/main" id="{884D0BFA-821C-FA41-B0CC-F14142C3D0F1}"/>
              </a:ext>
            </a:extLst>
          </p:cNvPr>
          <p:cNvSpPr/>
          <p:nvPr userDrawn="1"/>
        </p:nvSpPr>
        <p:spPr>
          <a:xfrm>
            <a:off x="4097876" y="1"/>
            <a:ext cx="5046123" cy="4652375"/>
          </a:xfrm>
          <a:prstGeom prst="rect">
            <a:avLst/>
          </a:prstGeom>
          <a:solidFill>
            <a:srgbClr val="76B6D7">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6" name="Picture 15">
            <a:extLst>
              <a:ext uri="{FF2B5EF4-FFF2-40B4-BE49-F238E27FC236}">
                <a16:creationId xmlns:a16="http://schemas.microsoft.com/office/drawing/2014/main" id="{A0CFA59F-3A9E-2F4B-8294-262BA7BBBB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856" y="1829748"/>
            <a:ext cx="2751859" cy="3073337"/>
          </a:xfrm>
          <a:prstGeom prst="rect">
            <a:avLst/>
          </a:prstGeom>
        </p:spPr>
      </p:pic>
      <p:pic>
        <p:nvPicPr>
          <p:cNvPr id="62" name="Picture 61">
            <a:extLst>
              <a:ext uri="{FF2B5EF4-FFF2-40B4-BE49-F238E27FC236}">
                <a16:creationId xmlns:a16="http://schemas.microsoft.com/office/drawing/2014/main" id="{78B8C5B0-0497-744B-BAD8-4F44A2799D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1453" y="5864056"/>
            <a:ext cx="1416663" cy="316236"/>
          </a:xfrm>
          <a:prstGeom prst="rect">
            <a:avLst/>
          </a:prstGeom>
        </p:spPr>
      </p:pic>
      <p:pic>
        <p:nvPicPr>
          <p:cNvPr id="67" name="Picture 66">
            <a:extLst>
              <a:ext uri="{FF2B5EF4-FFF2-40B4-BE49-F238E27FC236}">
                <a16:creationId xmlns:a16="http://schemas.microsoft.com/office/drawing/2014/main" id="{F14A0E7A-9FEE-4540-B8B6-348C5565288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8124" b="31050"/>
          <a:stretch/>
        </p:blipFill>
        <p:spPr>
          <a:xfrm>
            <a:off x="4241356" y="694486"/>
            <a:ext cx="4759161" cy="3738366"/>
          </a:xfrm>
          <a:prstGeom prst="rect">
            <a:avLst/>
          </a:prstGeom>
        </p:spPr>
      </p:pic>
      <p:sp>
        <p:nvSpPr>
          <p:cNvPr id="70" name="Text Placeholder 69">
            <a:extLst>
              <a:ext uri="{FF2B5EF4-FFF2-40B4-BE49-F238E27FC236}">
                <a16:creationId xmlns:a16="http://schemas.microsoft.com/office/drawing/2014/main" id="{8EED7C0F-4285-E44C-A1E4-0EEDE92F1E13}"/>
              </a:ext>
            </a:extLst>
          </p:cNvPr>
          <p:cNvSpPr>
            <a:spLocks noGrp="1"/>
          </p:cNvSpPr>
          <p:nvPr>
            <p:ph type="body" sz="quarter" idx="10" hasCustomPrompt="1"/>
          </p:nvPr>
        </p:nvSpPr>
        <p:spPr>
          <a:xfrm>
            <a:off x="4097338" y="5435600"/>
            <a:ext cx="5030787" cy="1487488"/>
          </a:xfrm>
          <a:prstGeom prst="rect">
            <a:avLst/>
          </a:prstGeom>
        </p:spPr>
        <p:txBody>
          <a:bodyPr/>
          <a:lstStyle>
            <a:lvl1pPr marL="0" indent="0" algn="ctr">
              <a:buNone/>
              <a:defRPr sz="2000">
                <a:solidFill>
                  <a:schemeClr val="bg1"/>
                </a:solidFill>
              </a:defRPr>
            </a:lvl1pPr>
          </a:lstStyle>
          <a:p>
            <a:pPr lvl="0"/>
            <a:r>
              <a:rPr lang="en-US" dirty="0"/>
              <a:t>Title</a:t>
            </a:r>
          </a:p>
          <a:p>
            <a:pPr lvl="0"/>
            <a:r>
              <a:rPr lang="en-US" dirty="0"/>
              <a:t>First name, Last name</a:t>
            </a:r>
          </a:p>
        </p:txBody>
      </p:sp>
    </p:spTree>
    <p:extLst>
      <p:ext uri="{BB962C8B-B14F-4D97-AF65-F5344CB8AC3E}">
        <p14:creationId xmlns:p14="http://schemas.microsoft.com/office/powerpoint/2010/main" val="1939516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29131-8766-463E-BD3C-15393725544C}"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94225-41B2-451D-9704-4066C4ADFB4E}" type="slidenum">
              <a:rPr lang="en-US" smtClean="0"/>
              <a:t>‹#›</a:t>
            </a:fld>
            <a:endParaRPr lang="en-US"/>
          </a:p>
        </p:txBody>
      </p:sp>
    </p:spTree>
    <p:extLst>
      <p:ext uri="{BB962C8B-B14F-4D97-AF65-F5344CB8AC3E}">
        <p14:creationId xmlns:p14="http://schemas.microsoft.com/office/powerpoint/2010/main" val="349759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419290-4263-5843-ABE9-E965C8EE7CD0}"/>
              </a:ext>
            </a:extLst>
          </p:cNvPr>
          <p:cNvSpPr/>
          <p:nvPr userDrawn="1"/>
        </p:nvSpPr>
        <p:spPr>
          <a:xfrm>
            <a:off x="0" y="0"/>
            <a:ext cx="9144000" cy="6858000"/>
          </a:xfrm>
          <a:prstGeom prst="rect">
            <a:avLst/>
          </a:prstGeom>
          <a:solidFill>
            <a:srgbClr val="76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 Placeholder 8">
            <a:extLst>
              <a:ext uri="{FF2B5EF4-FFF2-40B4-BE49-F238E27FC236}">
                <a16:creationId xmlns:a16="http://schemas.microsoft.com/office/drawing/2014/main" id="{B6B3BE4D-AC98-5D46-8CD8-C9584AFC0E08}"/>
              </a:ext>
            </a:extLst>
          </p:cNvPr>
          <p:cNvSpPr>
            <a:spLocks noGrp="1"/>
          </p:cNvSpPr>
          <p:nvPr>
            <p:ph type="body" sz="quarter" idx="12" hasCustomPrompt="1"/>
          </p:nvPr>
        </p:nvSpPr>
        <p:spPr>
          <a:xfrm>
            <a:off x="0" y="3248378"/>
            <a:ext cx="9144000" cy="361244"/>
          </a:xfrm>
          <a:prstGeom prst="rect">
            <a:avLst/>
          </a:prstGeom>
        </p:spPr>
        <p:txBody>
          <a:bodyPr>
            <a:noAutofit/>
          </a:bodyPr>
          <a:lstStyle>
            <a:lvl1pPr marL="0" indent="0" algn="ctr">
              <a:buNone/>
              <a:defRPr sz="2400">
                <a:solidFill>
                  <a:schemeClr val="bg1"/>
                </a:solidFill>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dirty="0"/>
              <a:t>Section Title</a:t>
            </a:r>
          </a:p>
        </p:txBody>
      </p:sp>
    </p:spTree>
    <p:extLst>
      <p:ext uri="{BB962C8B-B14F-4D97-AF65-F5344CB8AC3E}">
        <p14:creationId xmlns:p14="http://schemas.microsoft.com/office/powerpoint/2010/main" val="107804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1406119" y="238596"/>
            <a:ext cx="7263747" cy="879121"/>
          </a:xfrm>
        </p:spPr>
        <p:txBody>
          <a:bodyPr>
            <a:normAutofit/>
          </a:bodyPr>
          <a:lstStyle>
            <a:lvl1pPr algn="l">
              <a:defRPr sz="2400">
                <a:solidFill>
                  <a:srgbClr val="76B6D7"/>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a:prstGeom prst="rect">
            <a:avLst/>
          </a:prstGeom>
        </p:spPr>
        <p:txBody>
          <a:bodyPr>
            <a:normAutofit/>
          </a:bodyPr>
          <a:lstStyle>
            <a:lvl1pPr marL="0" indent="0">
              <a:buFont typeface="Arial" panose="020B0604020202020204" pitchFamily="34" charset="0"/>
              <a:buNone/>
              <a:defRPr sz="1600"/>
            </a:lvl1pPr>
            <a:lvl2pPr marL="742950" indent="-285750">
              <a:buFont typeface="Arial" panose="020B0604020202020204" pitchFamily="34" charset="0"/>
              <a:buChar char="•"/>
              <a:defRPr sz="1600"/>
            </a:lvl2pPr>
            <a:lvl3pPr marL="1143000" indent="-228600">
              <a:buFont typeface="Courier New" panose="02070309020205020404" pitchFamily="49" charset="0"/>
              <a:buChar char="o"/>
              <a:defRPr sz="1600"/>
            </a:lvl3pPr>
            <a:lvl4pPr>
              <a:defRPr sz="1600"/>
            </a:lvl4pPr>
            <a:lvl5pPr>
              <a:defRPr sz="1600"/>
            </a:lvl5pPr>
          </a:lstStyle>
          <a:p>
            <a:pPr lvl="0"/>
            <a:r>
              <a:rPr lang="en-US" dirty="0"/>
              <a:t>Click to edit text</a:t>
            </a:r>
          </a:p>
          <a:p>
            <a:pPr lvl="1"/>
            <a:r>
              <a:rPr lang="en-US" dirty="0"/>
              <a:t>Bullet 1</a:t>
            </a:r>
          </a:p>
          <a:p>
            <a:pPr lvl="1"/>
            <a:endParaRPr lang="en-US" dirty="0"/>
          </a:p>
        </p:txBody>
      </p:sp>
      <p:sp>
        <p:nvSpPr>
          <p:cNvPr id="18" name="Footer Placeholder 3">
            <a:extLst>
              <a:ext uri="{FF2B5EF4-FFF2-40B4-BE49-F238E27FC236}">
                <a16:creationId xmlns:a16="http://schemas.microsoft.com/office/drawing/2014/main" id="{845D3A84-F899-A046-A192-CBE6F8377719}"/>
              </a:ext>
            </a:extLst>
          </p:cNvPr>
          <p:cNvSpPr>
            <a:spLocks noGrp="1"/>
          </p:cNvSpPr>
          <p:nvPr>
            <p:ph type="ftr" sz="quarter" idx="11"/>
          </p:nvPr>
        </p:nvSpPr>
        <p:spPr>
          <a:xfrm>
            <a:off x="474133" y="6356350"/>
            <a:ext cx="5629628" cy="365125"/>
          </a:xfrm>
          <a:prstGeom prst="rect">
            <a:avLst/>
          </a:prstGeom>
        </p:spPr>
        <p:txBody>
          <a:bodyPr/>
          <a:lstStyle>
            <a:lvl1pPr>
              <a:defRPr sz="800"/>
            </a:lvl1pPr>
          </a:lstStyle>
          <a:p>
            <a:pPr algn="l"/>
            <a:r>
              <a:rPr lang="en-US" dirty="0"/>
              <a:t>Sources</a:t>
            </a: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12" name="Picture 11">
            <a:extLst>
              <a:ext uri="{FF2B5EF4-FFF2-40B4-BE49-F238E27FC236}">
                <a16:creationId xmlns:a16="http://schemas.microsoft.com/office/drawing/2014/main" id="{C1FA73AC-8D49-B040-A746-1754BEED7E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345" y="-263607"/>
            <a:ext cx="1197774" cy="1851107"/>
          </a:xfrm>
          <a:prstGeom prst="rect">
            <a:avLst/>
          </a:prstGeom>
        </p:spPr>
      </p:pic>
      <p:pic>
        <p:nvPicPr>
          <p:cNvPr id="8" name="Picture 7">
            <a:extLst>
              <a:ext uri="{FF2B5EF4-FFF2-40B4-BE49-F238E27FC236}">
                <a16:creationId xmlns:a16="http://schemas.microsoft.com/office/drawing/2014/main" id="{7479B47E-8E5A-674A-B613-3ED93CA53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7266" y="5908453"/>
            <a:ext cx="682876" cy="551093"/>
          </a:xfrm>
          <a:prstGeom prst="rect">
            <a:avLst/>
          </a:prstGeom>
        </p:spPr>
      </p:pic>
    </p:spTree>
    <p:extLst>
      <p:ext uri="{BB962C8B-B14F-4D97-AF65-F5344CB8AC3E}">
        <p14:creationId xmlns:p14="http://schemas.microsoft.com/office/powerpoint/2010/main" val="315575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BD0529-783E-634E-A53D-200B1B43D4E8}"/>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08344" y="-263607"/>
            <a:ext cx="1197776" cy="1851107"/>
          </a:xfrm>
          <a:prstGeom prst="rect">
            <a:avLst/>
          </a:prstGeom>
        </p:spPr>
      </p:pic>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1406119" y="238596"/>
            <a:ext cx="7263747" cy="879121"/>
          </a:xfrm>
        </p:spPr>
        <p:txBody>
          <a:bodyPr>
            <a:normAutofit/>
          </a:bodyPr>
          <a:lstStyle>
            <a:lvl1pPr algn="l">
              <a:defRPr sz="2400">
                <a:solidFill>
                  <a:srgbClr val="76B6D7"/>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a:prstGeom prst="rect">
            <a:avLst/>
          </a:prstGeom>
        </p:spPr>
        <p:txBody>
          <a:bodyPr>
            <a:normAutofit/>
          </a:bodyPr>
          <a:lstStyle>
            <a:lvl1pPr marL="0" indent="0">
              <a:buFont typeface="Arial" panose="020B0604020202020204" pitchFamily="34" charset="0"/>
              <a:buNone/>
              <a:defRPr sz="1600"/>
            </a:lvl1pPr>
            <a:lvl2pPr marL="742950" indent="-285750">
              <a:buFont typeface="Arial" panose="020B0604020202020204" pitchFamily="34" charset="0"/>
              <a:buChar char="•"/>
              <a:defRPr sz="1600"/>
            </a:lvl2pPr>
            <a:lvl3pPr marL="1143000" indent="-228600">
              <a:buFont typeface="Courier New" panose="02070309020205020404" pitchFamily="49" charset="0"/>
              <a:buChar char="o"/>
              <a:defRPr sz="1600"/>
            </a:lvl3pPr>
            <a:lvl4pPr>
              <a:defRPr sz="1600"/>
            </a:lvl4pPr>
            <a:lvl5pPr>
              <a:defRPr sz="1600"/>
            </a:lvl5pPr>
          </a:lstStyle>
          <a:p>
            <a:pPr lvl="0"/>
            <a:r>
              <a:rPr lang="en-US" dirty="0"/>
              <a:t>Click to edit text</a:t>
            </a:r>
          </a:p>
          <a:p>
            <a:pPr lvl="1"/>
            <a:r>
              <a:rPr lang="en-US" dirty="0"/>
              <a:t>Bullet 1</a:t>
            </a:r>
          </a:p>
          <a:p>
            <a:pPr lvl="1"/>
            <a:endParaRPr lang="en-US" dirty="0"/>
          </a:p>
        </p:txBody>
      </p:sp>
      <p:sp>
        <p:nvSpPr>
          <p:cNvPr id="18" name="Footer Placeholder 3">
            <a:extLst>
              <a:ext uri="{FF2B5EF4-FFF2-40B4-BE49-F238E27FC236}">
                <a16:creationId xmlns:a16="http://schemas.microsoft.com/office/drawing/2014/main" id="{845D3A84-F899-A046-A192-CBE6F8377719}"/>
              </a:ext>
            </a:extLst>
          </p:cNvPr>
          <p:cNvSpPr>
            <a:spLocks noGrp="1"/>
          </p:cNvSpPr>
          <p:nvPr>
            <p:ph type="ftr" sz="quarter" idx="11"/>
          </p:nvPr>
        </p:nvSpPr>
        <p:spPr>
          <a:xfrm>
            <a:off x="474133" y="6356350"/>
            <a:ext cx="5629628" cy="365125"/>
          </a:xfrm>
          <a:prstGeom prst="rect">
            <a:avLst/>
          </a:prstGeom>
        </p:spPr>
        <p:txBody>
          <a:bodyPr/>
          <a:lstStyle>
            <a:lvl1pPr>
              <a:defRPr sz="800"/>
            </a:lvl1pPr>
          </a:lstStyle>
          <a:p>
            <a:pPr algn="l"/>
            <a:r>
              <a:rPr lang="en-US" dirty="0"/>
              <a:t>Sources</a:t>
            </a: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8" name="Picture 7">
            <a:extLst>
              <a:ext uri="{FF2B5EF4-FFF2-40B4-BE49-F238E27FC236}">
                <a16:creationId xmlns:a16="http://schemas.microsoft.com/office/drawing/2014/main" id="{7479B47E-8E5A-674A-B613-3ED93CA53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7266" y="5908453"/>
            <a:ext cx="682876" cy="551093"/>
          </a:xfrm>
          <a:prstGeom prst="rect">
            <a:avLst/>
          </a:prstGeom>
        </p:spPr>
      </p:pic>
      <p:pic>
        <p:nvPicPr>
          <p:cNvPr id="9" name="Picture 8">
            <a:extLst>
              <a:ext uri="{FF2B5EF4-FFF2-40B4-BE49-F238E27FC236}">
                <a16:creationId xmlns:a16="http://schemas.microsoft.com/office/drawing/2014/main" id="{0353FBBF-1691-E74F-826B-D1176A493C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381" y="5786939"/>
            <a:ext cx="686058" cy="587727"/>
          </a:xfrm>
          <a:prstGeom prst="rect">
            <a:avLst/>
          </a:prstGeom>
        </p:spPr>
      </p:pic>
    </p:spTree>
    <p:extLst>
      <p:ext uri="{BB962C8B-B14F-4D97-AF65-F5344CB8AC3E}">
        <p14:creationId xmlns:p14="http://schemas.microsoft.com/office/powerpoint/2010/main" val="331820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F38DA2-8440-9640-8415-6AC809988E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0634" b="27776"/>
          <a:stretch/>
        </p:blipFill>
        <p:spPr>
          <a:xfrm>
            <a:off x="159864" y="126409"/>
            <a:ext cx="1228326" cy="979356"/>
          </a:xfrm>
          <a:prstGeom prst="rect">
            <a:avLst/>
          </a:prstGeom>
        </p:spPr>
      </p:pic>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1406119" y="238596"/>
            <a:ext cx="7263747" cy="879121"/>
          </a:xfrm>
        </p:spPr>
        <p:txBody>
          <a:bodyPr>
            <a:normAutofit/>
          </a:bodyPr>
          <a:lstStyle>
            <a:lvl1pPr algn="l">
              <a:defRPr sz="2400">
                <a:solidFill>
                  <a:srgbClr val="76B6D7"/>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a:prstGeom prst="rect">
            <a:avLst/>
          </a:prstGeom>
        </p:spPr>
        <p:txBody>
          <a:bodyPr>
            <a:normAutofit/>
          </a:bodyPr>
          <a:lstStyle>
            <a:lvl1pPr marL="0" indent="0">
              <a:buFont typeface="Arial" panose="020B0604020202020204" pitchFamily="34" charset="0"/>
              <a:buNone/>
              <a:defRPr sz="1600"/>
            </a:lvl1pPr>
            <a:lvl2pPr marL="742950" indent="-285750">
              <a:buFont typeface="Arial" panose="020B0604020202020204" pitchFamily="34" charset="0"/>
              <a:buChar char="•"/>
              <a:defRPr sz="1600"/>
            </a:lvl2pPr>
            <a:lvl3pPr marL="1143000" indent="-228600">
              <a:buFont typeface="Courier New" panose="02070309020205020404" pitchFamily="49" charset="0"/>
              <a:buChar char="o"/>
              <a:defRPr sz="1600"/>
            </a:lvl3pPr>
            <a:lvl4pPr>
              <a:defRPr sz="1600"/>
            </a:lvl4pPr>
            <a:lvl5pPr>
              <a:defRPr sz="1600"/>
            </a:lvl5pPr>
          </a:lstStyle>
          <a:p>
            <a:pPr lvl="0"/>
            <a:r>
              <a:rPr lang="en-US" dirty="0"/>
              <a:t>Click to edit text</a:t>
            </a:r>
          </a:p>
          <a:p>
            <a:pPr lvl="1"/>
            <a:r>
              <a:rPr lang="en-US" dirty="0"/>
              <a:t>Bullet 1</a:t>
            </a:r>
          </a:p>
          <a:p>
            <a:pPr lvl="1"/>
            <a:endParaRPr lang="en-US" dirty="0"/>
          </a:p>
        </p:txBody>
      </p:sp>
      <p:sp>
        <p:nvSpPr>
          <p:cNvPr id="18" name="Footer Placeholder 3">
            <a:extLst>
              <a:ext uri="{FF2B5EF4-FFF2-40B4-BE49-F238E27FC236}">
                <a16:creationId xmlns:a16="http://schemas.microsoft.com/office/drawing/2014/main" id="{845D3A84-F899-A046-A192-CBE6F8377719}"/>
              </a:ext>
            </a:extLst>
          </p:cNvPr>
          <p:cNvSpPr>
            <a:spLocks noGrp="1"/>
          </p:cNvSpPr>
          <p:nvPr>
            <p:ph type="ftr" sz="quarter" idx="11"/>
          </p:nvPr>
        </p:nvSpPr>
        <p:spPr>
          <a:xfrm>
            <a:off x="474133" y="6356350"/>
            <a:ext cx="5629628" cy="365125"/>
          </a:xfrm>
          <a:prstGeom prst="rect">
            <a:avLst/>
          </a:prstGeom>
        </p:spPr>
        <p:txBody>
          <a:bodyPr/>
          <a:lstStyle>
            <a:lvl1pPr>
              <a:defRPr sz="800"/>
            </a:lvl1pPr>
          </a:lstStyle>
          <a:p>
            <a:pPr algn="l"/>
            <a:r>
              <a:rPr lang="en-US" dirty="0"/>
              <a:t>Sources</a:t>
            </a: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8" name="Picture 7">
            <a:extLst>
              <a:ext uri="{FF2B5EF4-FFF2-40B4-BE49-F238E27FC236}">
                <a16:creationId xmlns:a16="http://schemas.microsoft.com/office/drawing/2014/main" id="{7479B47E-8E5A-674A-B613-3ED93CA53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7266" y="5908453"/>
            <a:ext cx="682876" cy="551093"/>
          </a:xfrm>
          <a:prstGeom prst="rect">
            <a:avLst/>
          </a:prstGeom>
        </p:spPr>
      </p:pic>
      <p:pic>
        <p:nvPicPr>
          <p:cNvPr id="9" name="Picture 8">
            <a:extLst>
              <a:ext uri="{FF2B5EF4-FFF2-40B4-BE49-F238E27FC236}">
                <a16:creationId xmlns:a16="http://schemas.microsoft.com/office/drawing/2014/main" id="{0353FBBF-1691-E74F-826B-D1176A493C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381" y="5786939"/>
            <a:ext cx="686058" cy="587727"/>
          </a:xfrm>
          <a:prstGeom prst="rect">
            <a:avLst/>
          </a:prstGeom>
        </p:spPr>
      </p:pic>
      <p:pic>
        <p:nvPicPr>
          <p:cNvPr id="11" name="Picture 10">
            <a:extLst>
              <a:ext uri="{FF2B5EF4-FFF2-40B4-BE49-F238E27FC236}">
                <a16:creationId xmlns:a16="http://schemas.microsoft.com/office/drawing/2014/main" id="{AB21AB72-13E9-8C47-AFF4-8549E2AC14A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47282" y="4882334"/>
            <a:ext cx="1190032" cy="1839141"/>
          </a:xfrm>
          <a:prstGeom prst="rect">
            <a:avLst/>
          </a:prstGeom>
        </p:spPr>
      </p:pic>
    </p:spTree>
    <p:extLst>
      <p:ext uri="{BB962C8B-B14F-4D97-AF65-F5344CB8AC3E}">
        <p14:creationId xmlns:p14="http://schemas.microsoft.com/office/powerpoint/2010/main" val="3525368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DC6DFC-5208-E24E-9A0D-52D16A4A6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980" b="21382"/>
          <a:stretch/>
        </p:blipFill>
        <p:spPr>
          <a:xfrm>
            <a:off x="215891" y="230352"/>
            <a:ext cx="1220045" cy="935928"/>
          </a:xfrm>
          <a:prstGeom prst="rect">
            <a:avLst/>
          </a:prstGeom>
        </p:spPr>
      </p:pic>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1406119" y="238596"/>
            <a:ext cx="7263747" cy="879121"/>
          </a:xfrm>
        </p:spPr>
        <p:txBody>
          <a:bodyPr>
            <a:normAutofit/>
          </a:bodyPr>
          <a:lstStyle>
            <a:lvl1pPr algn="l">
              <a:defRPr sz="2400">
                <a:solidFill>
                  <a:srgbClr val="76B6D7"/>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a:prstGeom prst="rect">
            <a:avLst/>
          </a:prstGeom>
        </p:spPr>
        <p:txBody>
          <a:bodyPr>
            <a:normAutofit/>
          </a:bodyPr>
          <a:lstStyle>
            <a:lvl1pPr marL="0" indent="0">
              <a:buFont typeface="Arial" panose="020B0604020202020204" pitchFamily="34" charset="0"/>
              <a:buNone/>
              <a:defRPr sz="1600"/>
            </a:lvl1pPr>
            <a:lvl2pPr marL="742950" indent="-285750">
              <a:buFont typeface="Arial" panose="020B0604020202020204" pitchFamily="34" charset="0"/>
              <a:buChar char="•"/>
              <a:defRPr sz="1600"/>
            </a:lvl2pPr>
            <a:lvl3pPr marL="1143000" indent="-228600">
              <a:buFont typeface="Courier New" panose="02070309020205020404" pitchFamily="49" charset="0"/>
              <a:buChar char="o"/>
              <a:defRPr sz="1600"/>
            </a:lvl3pPr>
            <a:lvl4pPr>
              <a:defRPr sz="1600"/>
            </a:lvl4pPr>
            <a:lvl5pPr>
              <a:defRPr sz="1600"/>
            </a:lvl5pPr>
          </a:lstStyle>
          <a:p>
            <a:pPr lvl="0"/>
            <a:r>
              <a:rPr lang="en-US" dirty="0"/>
              <a:t>Click to edit text</a:t>
            </a:r>
          </a:p>
          <a:p>
            <a:pPr lvl="1"/>
            <a:r>
              <a:rPr lang="en-US" dirty="0"/>
              <a:t>Bullet 1</a:t>
            </a:r>
          </a:p>
          <a:p>
            <a:pPr lvl="1"/>
            <a:endParaRPr lang="en-US" dirty="0"/>
          </a:p>
        </p:txBody>
      </p:sp>
      <p:sp>
        <p:nvSpPr>
          <p:cNvPr id="18" name="Footer Placeholder 3">
            <a:extLst>
              <a:ext uri="{FF2B5EF4-FFF2-40B4-BE49-F238E27FC236}">
                <a16:creationId xmlns:a16="http://schemas.microsoft.com/office/drawing/2014/main" id="{845D3A84-F899-A046-A192-CBE6F8377719}"/>
              </a:ext>
            </a:extLst>
          </p:cNvPr>
          <p:cNvSpPr>
            <a:spLocks noGrp="1"/>
          </p:cNvSpPr>
          <p:nvPr>
            <p:ph type="ftr" sz="quarter" idx="11"/>
          </p:nvPr>
        </p:nvSpPr>
        <p:spPr>
          <a:xfrm>
            <a:off x="474133" y="6356350"/>
            <a:ext cx="5629628" cy="365125"/>
          </a:xfrm>
          <a:prstGeom prst="rect">
            <a:avLst/>
          </a:prstGeom>
        </p:spPr>
        <p:txBody>
          <a:bodyPr/>
          <a:lstStyle>
            <a:lvl1pPr>
              <a:defRPr sz="800"/>
            </a:lvl1pPr>
          </a:lstStyle>
          <a:p>
            <a:pPr algn="l"/>
            <a:r>
              <a:rPr lang="en-US" dirty="0"/>
              <a:t>Sources</a:t>
            </a: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8" name="Picture 7">
            <a:extLst>
              <a:ext uri="{FF2B5EF4-FFF2-40B4-BE49-F238E27FC236}">
                <a16:creationId xmlns:a16="http://schemas.microsoft.com/office/drawing/2014/main" id="{7479B47E-8E5A-674A-B613-3ED93CA53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7266" y="5908453"/>
            <a:ext cx="682876" cy="551093"/>
          </a:xfrm>
          <a:prstGeom prst="rect">
            <a:avLst/>
          </a:prstGeom>
        </p:spPr>
      </p:pic>
      <p:pic>
        <p:nvPicPr>
          <p:cNvPr id="9" name="Picture 8">
            <a:extLst>
              <a:ext uri="{FF2B5EF4-FFF2-40B4-BE49-F238E27FC236}">
                <a16:creationId xmlns:a16="http://schemas.microsoft.com/office/drawing/2014/main" id="{0353FBBF-1691-E74F-826B-D1176A493C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381" y="5786939"/>
            <a:ext cx="686058" cy="587727"/>
          </a:xfrm>
          <a:prstGeom prst="rect">
            <a:avLst/>
          </a:prstGeom>
        </p:spPr>
      </p:pic>
      <p:pic>
        <p:nvPicPr>
          <p:cNvPr id="11" name="Picture 10">
            <a:extLst>
              <a:ext uri="{FF2B5EF4-FFF2-40B4-BE49-F238E27FC236}">
                <a16:creationId xmlns:a16="http://schemas.microsoft.com/office/drawing/2014/main" id="{AB21AB72-13E9-8C47-AFF4-8549E2AC14A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47282" y="4882334"/>
            <a:ext cx="1190032" cy="1839141"/>
          </a:xfrm>
          <a:prstGeom prst="rect">
            <a:avLst/>
          </a:prstGeom>
        </p:spPr>
      </p:pic>
    </p:spTree>
    <p:extLst>
      <p:ext uri="{BB962C8B-B14F-4D97-AF65-F5344CB8AC3E}">
        <p14:creationId xmlns:p14="http://schemas.microsoft.com/office/powerpoint/2010/main" val="410152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C27474-874C-1347-97DF-CCAED9B3CA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034" y="-191794"/>
            <a:ext cx="1208268" cy="1867323"/>
          </a:xfrm>
          <a:prstGeom prst="rect">
            <a:avLst/>
          </a:prstGeom>
        </p:spPr>
      </p:pic>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1406119" y="238596"/>
            <a:ext cx="7263747" cy="879121"/>
          </a:xfrm>
        </p:spPr>
        <p:txBody>
          <a:bodyPr>
            <a:normAutofit/>
          </a:bodyPr>
          <a:lstStyle>
            <a:lvl1pPr algn="l">
              <a:defRPr sz="2400">
                <a:solidFill>
                  <a:srgbClr val="76B6D7"/>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a:prstGeom prst="rect">
            <a:avLst/>
          </a:prstGeom>
        </p:spPr>
        <p:txBody>
          <a:bodyPr>
            <a:normAutofit/>
          </a:bodyPr>
          <a:lstStyle>
            <a:lvl1pPr marL="0" indent="0">
              <a:buFont typeface="Arial" panose="020B0604020202020204" pitchFamily="34" charset="0"/>
              <a:buNone/>
              <a:defRPr sz="1600"/>
            </a:lvl1pPr>
            <a:lvl2pPr marL="742950" indent="-285750">
              <a:buFont typeface="Arial" panose="020B0604020202020204" pitchFamily="34" charset="0"/>
              <a:buChar char="•"/>
              <a:defRPr sz="1600"/>
            </a:lvl2pPr>
            <a:lvl3pPr marL="1143000" indent="-228600">
              <a:buFont typeface="Courier New" panose="02070309020205020404" pitchFamily="49" charset="0"/>
              <a:buChar char="o"/>
              <a:defRPr sz="1600"/>
            </a:lvl3pPr>
            <a:lvl4pPr>
              <a:defRPr sz="1600"/>
            </a:lvl4pPr>
            <a:lvl5pPr>
              <a:defRPr sz="1600"/>
            </a:lvl5pPr>
          </a:lstStyle>
          <a:p>
            <a:pPr lvl="0"/>
            <a:r>
              <a:rPr lang="en-US" dirty="0"/>
              <a:t>Click to edit text</a:t>
            </a:r>
          </a:p>
          <a:p>
            <a:pPr lvl="1"/>
            <a:r>
              <a:rPr lang="en-US" dirty="0"/>
              <a:t>Bullet 1</a:t>
            </a:r>
          </a:p>
          <a:p>
            <a:pPr lvl="1"/>
            <a:endParaRPr lang="en-US" dirty="0"/>
          </a:p>
        </p:txBody>
      </p:sp>
      <p:sp>
        <p:nvSpPr>
          <p:cNvPr id="18" name="Footer Placeholder 3">
            <a:extLst>
              <a:ext uri="{FF2B5EF4-FFF2-40B4-BE49-F238E27FC236}">
                <a16:creationId xmlns:a16="http://schemas.microsoft.com/office/drawing/2014/main" id="{845D3A84-F899-A046-A192-CBE6F8377719}"/>
              </a:ext>
            </a:extLst>
          </p:cNvPr>
          <p:cNvSpPr>
            <a:spLocks noGrp="1"/>
          </p:cNvSpPr>
          <p:nvPr>
            <p:ph type="ftr" sz="quarter" idx="11"/>
          </p:nvPr>
        </p:nvSpPr>
        <p:spPr>
          <a:xfrm>
            <a:off x="474133" y="6356350"/>
            <a:ext cx="5629628" cy="365125"/>
          </a:xfrm>
          <a:prstGeom prst="rect">
            <a:avLst/>
          </a:prstGeom>
        </p:spPr>
        <p:txBody>
          <a:bodyPr/>
          <a:lstStyle>
            <a:lvl1pPr>
              <a:defRPr sz="800"/>
            </a:lvl1pPr>
          </a:lstStyle>
          <a:p>
            <a:pPr algn="l"/>
            <a:r>
              <a:rPr lang="en-US" dirty="0"/>
              <a:t>Sources</a:t>
            </a: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8" name="Picture 7">
            <a:extLst>
              <a:ext uri="{FF2B5EF4-FFF2-40B4-BE49-F238E27FC236}">
                <a16:creationId xmlns:a16="http://schemas.microsoft.com/office/drawing/2014/main" id="{7479B47E-8E5A-674A-B613-3ED93CA53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7266" y="5908453"/>
            <a:ext cx="682876" cy="551093"/>
          </a:xfrm>
          <a:prstGeom prst="rect">
            <a:avLst/>
          </a:prstGeom>
        </p:spPr>
      </p:pic>
      <p:pic>
        <p:nvPicPr>
          <p:cNvPr id="9" name="Picture 8">
            <a:extLst>
              <a:ext uri="{FF2B5EF4-FFF2-40B4-BE49-F238E27FC236}">
                <a16:creationId xmlns:a16="http://schemas.microsoft.com/office/drawing/2014/main" id="{0353FBBF-1691-E74F-826B-D1176A493C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381" y="5786939"/>
            <a:ext cx="686058" cy="587727"/>
          </a:xfrm>
          <a:prstGeom prst="rect">
            <a:avLst/>
          </a:prstGeom>
        </p:spPr>
      </p:pic>
      <p:pic>
        <p:nvPicPr>
          <p:cNvPr id="11" name="Picture 10">
            <a:extLst>
              <a:ext uri="{FF2B5EF4-FFF2-40B4-BE49-F238E27FC236}">
                <a16:creationId xmlns:a16="http://schemas.microsoft.com/office/drawing/2014/main" id="{AB21AB72-13E9-8C47-AFF4-8549E2AC14A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47282" y="4882334"/>
            <a:ext cx="1190032" cy="1839141"/>
          </a:xfrm>
          <a:prstGeom prst="rect">
            <a:avLst/>
          </a:prstGeom>
        </p:spPr>
      </p:pic>
    </p:spTree>
    <p:extLst>
      <p:ext uri="{BB962C8B-B14F-4D97-AF65-F5344CB8AC3E}">
        <p14:creationId xmlns:p14="http://schemas.microsoft.com/office/powerpoint/2010/main" val="227330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0E7BDE-BB9B-DA41-ADE0-8D96A1C021B5}"/>
              </a:ext>
            </a:extLst>
          </p:cNvPr>
          <p:cNvSpPr/>
          <p:nvPr userDrawn="1"/>
        </p:nvSpPr>
        <p:spPr>
          <a:xfrm>
            <a:off x="0" y="0"/>
            <a:ext cx="9144000" cy="4810455"/>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A1DA"/>
              </a:solidFill>
            </a:endParaRPr>
          </a:p>
        </p:txBody>
      </p:sp>
      <p:sp>
        <p:nvSpPr>
          <p:cNvPr id="6" name="TextBox 5">
            <a:extLst>
              <a:ext uri="{FF2B5EF4-FFF2-40B4-BE49-F238E27FC236}">
                <a16:creationId xmlns:a16="http://schemas.microsoft.com/office/drawing/2014/main" id="{8BF61664-29D3-544E-9C26-F798986760F3}"/>
              </a:ext>
            </a:extLst>
          </p:cNvPr>
          <p:cNvSpPr txBox="1"/>
          <p:nvPr userDrawn="1"/>
        </p:nvSpPr>
        <p:spPr>
          <a:xfrm>
            <a:off x="3241164" y="5884964"/>
            <a:ext cx="2731008" cy="276999"/>
          </a:xfrm>
          <a:prstGeom prst="rect">
            <a:avLst/>
          </a:prstGeom>
          <a:noFill/>
        </p:spPr>
        <p:txBody>
          <a:bodyPr wrap="square" rtlCol="0">
            <a:spAutoFit/>
          </a:bodyPr>
          <a:lstStyle/>
          <a:p>
            <a:pPr algn="ctr"/>
            <a:r>
              <a:rPr lang="en-US" sz="1200" b="1" dirty="0" err="1">
                <a:solidFill>
                  <a:schemeClr val="bg2">
                    <a:lumMod val="50000"/>
                  </a:schemeClr>
                </a:solidFill>
              </a:rPr>
              <a:t>FamiliesUSA.org</a:t>
            </a:r>
            <a:endParaRPr lang="en-US" sz="1200" b="1" dirty="0">
              <a:solidFill>
                <a:schemeClr val="bg2">
                  <a:lumMod val="50000"/>
                </a:schemeClr>
              </a:solidFill>
            </a:endParaRPr>
          </a:p>
        </p:txBody>
      </p:sp>
      <p:pic>
        <p:nvPicPr>
          <p:cNvPr id="7" name="Picture 6">
            <a:extLst>
              <a:ext uri="{FF2B5EF4-FFF2-40B4-BE49-F238E27FC236}">
                <a16:creationId xmlns:a16="http://schemas.microsoft.com/office/drawing/2014/main" id="{C7796ABD-78AA-AF4B-A431-A0C40A7D6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1164" y="5290810"/>
            <a:ext cx="2661670" cy="594154"/>
          </a:xfrm>
          <a:prstGeom prst="rect">
            <a:avLst/>
          </a:prstGeom>
        </p:spPr>
      </p:pic>
      <p:sp>
        <p:nvSpPr>
          <p:cNvPr id="8" name="Rectangle 7">
            <a:extLst>
              <a:ext uri="{FF2B5EF4-FFF2-40B4-BE49-F238E27FC236}">
                <a16:creationId xmlns:a16="http://schemas.microsoft.com/office/drawing/2014/main" id="{FA53AC1E-A683-8B4D-AAD7-EBAE32A033A4}"/>
              </a:ext>
            </a:extLst>
          </p:cNvPr>
          <p:cNvSpPr/>
          <p:nvPr userDrawn="1"/>
        </p:nvSpPr>
        <p:spPr>
          <a:xfrm>
            <a:off x="0" y="2116550"/>
            <a:ext cx="9144000" cy="523220"/>
          </a:xfrm>
          <a:prstGeom prst="rect">
            <a:avLst/>
          </a:prstGeom>
        </p:spPr>
        <p:txBody>
          <a:bodyPr wrap="square">
            <a:spAutoFit/>
          </a:bodyPr>
          <a:lstStyle/>
          <a:p>
            <a:pPr algn="ctr"/>
            <a:r>
              <a:rPr lang="en-US" sz="1400" i="1" dirty="0">
                <a:solidFill>
                  <a:schemeClr val="bg1"/>
                </a:solidFill>
                <a:latin typeface="Meta OT" panose="020B0604030101020102" pitchFamily="34" charset="77"/>
              </a:rPr>
              <a:t>Dedicated to creating a nation where the best health and </a:t>
            </a:r>
          </a:p>
          <a:p>
            <a:pPr algn="ctr"/>
            <a:r>
              <a:rPr lang="en-US" sz="1400" i="1" dirty="0">
                <a:solidFill>
                  <a:schemeClr val="bg1"/>
                </a:solidFill>
                <a:latin typeface="Meta OT" panose="020B0604030101020102" pitchFamily="34" charset="77"/>
              </a:rPr>
              <a:t>health care are equally accessible and affordable to all</a:t>
            </a:r>
            <a:endParaRPr lang="en-US" sz="1400" dirty="0"/>
          </a:p>
        </p:txBody>
      </p:sp>
    </p:spTree>
    <p:extLst>
      <p:ext uri="{BB962C8B-B14F-4D97-AF65-F5344CB8AC3E}">
        <p14:creationId xmlns:p14="http://schemas.microsoft.com/office/powerpoint/2010/main" val="22339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829131-8766-463E-BD3C-15393725544C}"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94225-41B2-451D-9704-4066C4ADFB4E}" type="slidenum">
              <a:rPr lang="en-US" smtClean="0"/>
              <a:t>‹#›</a:t>
            </a:fld>
            <a:endParaRPr lang="en-US"/>
          </a:p>
        </p:txBody>
      </p:sp>
    </p:spTree>
    <p:extLst>
      <p:ext uri="{BB962C8B-B14F-4D97-AF65-F5344CB8AC3E}">
        <p14:creationId xmlns:p14="http://schemas.microsoft.com/office/powerpoint/2010/main" val="349746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84E98-ED1C-0A46-BCF4-B7F50E254B1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6600D138-E986-2549-99BB-CA166A5B9B5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19B77-9796-D34E-8D5A-4054B4AFF4B6}" type="slidenum">
              <a:rPr lang="en-US" smtClean="0"/>
              <a:t>‹#›</a:t>
            </a:fld>
            <a:endParaRPr lang="en-US"/>
          </a:p>
        </p:txBody>
      </p:sp>
      <p:sp>
        <p:nvSpPr>
          <p:cNvPr id="9" name="Footer Placeholder 8">
            <a:extLst>
              <a:ext uri="{FF2B5EF4-FFF2-40B4-BE49-F238E27FC236}">
                <a16:creationId xmlns:a16="http://schemas.microsoft.com/office/drawing/2014/main" id="{DA2ED9ED-ACE1-484D-8D68-5BE6C472CFD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Sources</a:t>
            </a:r>
          </a:p>
        </p:txBody>
      </p:sp>
    </p:spTree>
    <p:extLst>
      <p:ext uri="{BB962C8B-B14F-4D97-AF65-F5344CB8AC3E}">
        <p14:creationId xmlns:p14="http://schemas.microsoft.com/office/powerpoint/2010/main" val="439896894"/>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674" r:id="rId3"/>
    <p:sldLayoutId id="2147483691" r:id="rId4"/>
    <p:sldLayoutId id="2147483692" r:id="rId5"/>
    <p:sldLayoutId id="2147483693" r:id="rId6"/>
    <p:sldLayoutId id="2147483694" r:id="rId7"/>
    <p:sldLayoutId id="2147483689" r:id="rId8"/>
    <p:sldLayoutId id="2147483695" r:id="rId9"/>
    <p:sldLayoutId id="2147483696" r:id="rId10"/>
  </p:sldLayoutIdLst>
  <p:hf hd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6B6D7"/>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6B6D7"/>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6B6D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6B6D7"/>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6B6D7"/>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msnbc.com/msnbc-originals/watch/when-the-political-gets-personal-red-white-who-75436101813" TargetMode="Externa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www.youtube.com/embed/KNa99Fq2QU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E76B92-BCB2-724A-86E1-7AA24AA13224}"/>
              </a:ext>
            </a:extLst>
          </p:cNvPr>
          <p:cNvSpPr>
            <a:spLocks noGrp="1"/>
          </p:cNvSpPr>
          <p:nvPr>
            <p:ph type="body" sz="quarter" idx="10"/>
          </p:nvPr>
        </p:nvSpPr>
        <p:spPr/>
        <p:txBody>
          <a:bodyPr/>
          <a:lstStyle/>
          <a:p>
            <a:r>
              <a:rPr lang="en-US" dirty="0" smtClean="0"/>
              <a:t>Don’t Strike Out When Pitching to Reporters</a:t>
            </a:r>
            <a:endParaRPr lang="en-US" dirty="0"/>
          </a:p>
        </p:txBody>
      </p:sp>
    </p:spTree>
    <p:extLst>
      <p:ext uri="{BB962C8B-B14F-4D97-AF65-F5344CB8AC3E}">
        <p14:creationId xmlns:p14="http://schemas.microsoft.com/office/powerpoint/2010/main" val="526998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p:txBody>
          <a:bodyPr/>
          <a:lstStyle/>
          <a:p>
            <a:r>
              <a:rPr lang="en-US" dirty="0" smtClean="0"/>
              <a:t>Ariel Cohen, Reporter, Inside Health Policy</a:t>
            </a:r>
            <a:endParaRPr lang="en-US" dirty="0"/>
          </a:p>
        </p:txBody>
      </p:sp>
    </p:spTree>
    <p:extLst>
      <p:ext uri="{BB962C8B-B14F-4D97-AF65-F5344CB8AC3E}">
        <p14:creationId xmlns:p14="http://schemas.microsoft.com/office/powerpoint/2010/main" val="2430054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A3A1F-7C93-E148-B284-14872734FDA6}"/>
              </a:ext>
            </a:extLst>
          </p:cNvPr>
          <p:cNvSpPr>
            <a:spLocks noGrp="1"/>
          </p:cNvSpPr>
          <p:nvPr>
            <p:ph type="title"/>
          </p:nvPr>
        </p:nvSpPr>
        <p:spPr/>
        <p:txBody>
          <a:bodyPr/>
          <a:lstStyle/>
          <a:p>
            <a:r>
              <a:rPr lang="en-US" dirty="0" smtClean="0"/>
              <a:t>Ariel Cohen, Inside Health Policy</a:t>
            </a:r>
            <a:endParaRPr lang="en-US" dirty="0"/>
          </a:p>
        </p:txBody>
      </p:sp>
      <p:sp>
        <p:nvSpPr>
          <p:cNvPr id="5" name="Slide Number Placeholder 4">
            <a:extLst>
              <a:ext uri="{FF2B5EF4-FFF2-40B4-BE49-F238E27FC236}">
                <a16:creationId xmlns:a16="http://schemas.microsoft.com/office/drawing/2014/main" id="{8AE5D7BD-9EDB-2E44-8379-4785712A215B}"/>
              </a:ext>
            </a:extLst>
          </p:cNvPr>
          <p:cNvSpPr>
            <a:spLocks noGrp="1"/>
          </p:cNvSpPr>
          <p:nvPr>
            <p:ph type="sldNum" sz="quarter" idx="12"/>
          </p:nvPr>
        </p:nvSpPr>
        <p:spPr/>
        <p:txBody>
          <a:bodyPr/>
          <a:lstStyle/>
          <a:p>
            <a:fld id="{AE919B77-9796-D34E-8D5A-4054B4AFF4B6}" type="slidenum">
              <a:rPr lang="en-US" smtClean="0"/>
              <a:pPr/>
              <a:t>11</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0494"/>
            <a:ext cx="9144000" cy="2919559"/>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00" y="4318515"/>
            <a:ext cx="7525800" cy="1247949"/>
          </a:xfrm>
          <a:prstGeom prst="rect">
            <a:avLst/>
          </a:prstGeom>
        </p:spPr>
      </p:pic>
    </p:spTree>
    <p:extLst>
      <p:ext uri="{BB962C8B-B14F-4D97-AF65-F5344CB8AC3E}">
        <p14:creationId xmlns:p14="http://schemas.microsoft.com/office/powerpoint/2010/main" val="3366544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EA4A-ABBF-A042-BDDE-E1FD8C0AE023}"/>
              </a:ext>
            </a:extLst>
          </p:cNvPr>
          <p:cNvSpPr>
            <a:spLocks noGrp="1"/>
          </p:cNvSpPr>
          <p:nvPr>
            <p:ph type="title"/>
          </p:nvPr>
        </p:nvSpPr>
        <p:spPr/>
        <p:txBody>
          <a:bodyPr/>
          <a:lstStyle/>
          <a:p>
            <a:r>
              <a:rPr lang="en-US" dirty="0" smtClean="0"/>
              <a:t>Ariel Cohen, Inside Health Policy</a:t>
            </a:r>
            <a:endParaRPr lang="en-US" dirty="0"/>
          </a:p>
        </p:txBody>
      </p:sp>
      <p:sp>
        <p:nvSpPr>
          <p:cNvPr id="5" name="Slide Number Placeholder 4">
            <a:extLst>
              <a:ext uri="{FF2B5EF4-FFF2-40B4-BE49-F238E27FC236}">
                <a16:creationId xmlns:a16="http://schemas.microsoft.com/office/drawing/2014/main" id="{9EC542EC-20D7-B440-AED6-0C9ACF511066}"/>
              </a:ext>
            </a:extLst>
          </p:cNvPr>
          <p:cNvSpPr>
            <a:spLocks noGrp="1"/>
          </p:cNvSpPr>
          <p:nvPr>
            <p:ph type="sldNum" sz="quarter" idx="12"/>
          </p:nvPr>
        </p:nvSpPr>
        <p:spPr/>
        <p:txBody>
          <a:bodyPr/>
          <a:lstStyle/>
          <a:p>
            <a:fld id="{AE919B77-9796-D34E-8D5A-4054B4AFF4B6}" type="slidenum">
              <a:rPr lang="en-US" smtClean="0"/>
              <a:pPr/>
              <a:t>12</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4385"/>
            <a:ext cx="9144000" cy="293675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10" y="4539271"/>
            <a:ext cx="7554379" cy="714475"/>
          </a:xfrm>
          <a:prstGeom prst="rect">
            <a:avLst/>
          </a:prstGeom>
        </p:spPr>
      </p:pic>
    </p:spTree>
    <p:extLst>
      <p:ext uri="{BB962C8B-B14F-4D97-AF65-F5344CB8AC3E}">
        <p14:creationId xmlns:p14="http://schemas.microsoft.com/office/powerpoint/2010/main" val="205190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E5B2E3-1B10-624F-82DE-4CD79B037B44}"/>
              </a:ext>
            </a:extLst>
          </p:cNvPr>
          <p:cNvSpPr>
            <a:spLocks noGrp="1"/>
          </p:cNvSpPr>
          <p:nvPr>
            <p:ph type="title"/>
          </p:nvPr>
        </p:nvSpPr>
        <p:spPr/>
        <p:txBody>
          <a:bodyPr/>
          <a:lstStyle/>
          <a:p>
            <a:r>
              <a:rPr lang="en-US" dirty="0" smtClean="0"/>
              <a:t>Ariel Cohen, Inside Health Policy</a:t>
            </a:r>
            <a:endParaRPr lang="en-US" dirty="0"/>
          </a:p>
        </p:txBody>
      </p:sp>
      <p:sp>
        <p:nvSpPr>
          <p:cNvPr id="13" name="Content Placeholder 12">
            <a:extLst>
              <a:ext uri="{FF2B5EF4-FFF2-40B4-BE49-F238E27FC236}">
                <a16:creationId xmlns:a16="http://schemas.microsoft.com/office/drawing/2014/main" id="{12BD791E-BBED-B24B-9A32-47C61157DEBA}"/>
              </a:ext>
            </a:extLst>
          </p:cNvPr>
          <p:cNvSpPr>
            <a:spLocks noGrp="1"/>
          </p:cNvSpPr>
          <p:nvPr>
            <p:ph idx="1"/>
          </p:nvPr>
        </p:nvSpPr>
        <p:spPr/>
        <p:txBody>
          <a:bodyPr/>
          <a:lstStyle/>
          <a:p>
            <a:r>
              <a:rPr lang="en-US" dirty="0"/>
              <a:t>Lorem ipsum</a:t>
            </a:r>
          </a:p>
        </p:txBody>
      </p:sp>
      <p:sp>
        <p:nvSpPr>
          <p:cNvPr id="3" name="Slide Number Placeholder 2">
            <a:extLst>
              <a:ext uri="{FF2B5EF4-FFF2-40B4-BE49-F238E27FC236}">
                <a16:creationId xmlns:a16="http://schemas.microsoft.com/office/drawing/2014/main" id="{48534DC6-C65C-8849-B726-91B0FB63EB73}"/>
              </a:ext>
            </a:extLst>
          </p:cNvPr>
          <p:cNvSpPr>
            <a:spLocks noGrp="1"/>
          </p:cNvSpPr>
          <p:nvPr>
            <p:ph type="sldNum" sz="quarter" idx="12"/>
          </p:nvPr>
        </p:nvSpPr>
        <p:spPr/>
        <p:txBody>
          <a:bodyPr/>
          <a:lstStyle/>
          <a:p>
            <a:fld id="{AE919B77-9796-D34E-8D5A-4054B4AFF4B6}" type="slidenum">
              <a:rPr lang="en-US" smtClean="0"/>
              <a:pPr/>
              <a:t>13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4353"/>
            <a:ext cx="9144000" cy="29368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10" y="4392110"/>
            <a:ext cx="7554379" cy="533474"/>
          </a:xfrm>
          <a:prstGeom prst="rect">
            <a:avLst/>
          </a:prstGeom>
        </p:spPr>
      </p:pic>
    </p:spTree>
    <p:extLst>
      <p:ext uri="{BB962C8B-B14F-4D97-AF65-F5344CB8AC3E}">
        <p14:creationId xmlns:p14="http://schemas.microsoft.com/office/powerpoint/2010/main" val="2990770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439D-EB47-C345-BA10-7C2BBB0810F7}"/>
              </a:ext>
            </a:extLst>
          </p:cNvPr>
          <p:cNvSpPr>
            <a:spLocks noGrp="1"/>
          </p:cNvSpPr>
          <p:nvPr>
            <p:ph type="title"/>
          </p:nvPr>
        </p:nvSpPr>
        <p:spPr/>
        <p:txBody>
          <a:bodyPr/>
          <a:lstStyle/>
          <a:p>
            <a:r>
              <a:rPr lang="en-US" dirty="0" smtClean="0"/>
              <a:t>Ariel Cohen, Inside Health Policy</a:t>
            </a:r>
            <a:endParaRPr lang="en-US" dirty="0"/>
          </a:p>
        </p:txBody>
      </p:sp>
      <p:sp>
        <p:nvSpPr>
          <p:cNvPr id="5" name="Slide Number Placeholder 4">
            <a:extLst>
              <a:ext uri="{FF2B5EF4-FFF2-40B4-BE49-F238E27FC236}">
                <a16:creationId xmlns:a16="http://schemas.microsoft.com/office/drawing/2014/main" id="{49A37DA6-38E3-6F4D-B02D-B67CF83E439C}"/>
              </a:ext>
            </a:extLst>
          </p:cNvPr>
          <p:cNvSpPr>
            <a:spLocks noGrp="1"/>
          </p:cNvSpPr>
          <p:nvPr>
            <p:ph type="sldNum" sz="quarter" idx="12"/>
          </p:nvPr>
        </p:nvSpPr>
        <p:spPr/>
        <p:txBody>
          <a:bodyPr/>
          <a:lstStyle/>
          <a:p>
            <a:fld id="{AE919B77-9796-D34E-8D5A-4054B4AFF4B6}" type="slidenum">
              <a:rPr lang="en-US" smtClean="0"/>
              <a:pPr/>
              <a:t>14</a:t>
            </a:fld>
            <a:endParaRPr lang="en-US"/>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570" y="1252439"/>
            <a:ext cx="6550830" cy="4064144"/>
          </a:xfrm>
          <a:prstGeom prst="rect">
            <a:avLst/>
          </a:prstGeom>
        </p:spPr>
      </p:pic>
    </p:spTree>
    <p:extLst>
      <p:ext uri="{BB962C8B-B14F-4D97-AF65-F5344CB8AC3E}">
        <p14:creationId xmlns:p14="http://schemas.microsoft.com/office/powerpoint/2010/main" val="1835739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p:txBody>
          <a:bodyPr/>
          <a:lstStyle/>
          <a:p>
            <a:r>
              <a:rPr lang="en-US" dirty="0" smtClean="0"/>
              <a:t>Stacy Stanford, Health Policy Analyst, Utah Health Policy Project</a:t>
            </a:r>
            <a:endParaRPr lang="en-US" dirty="0"/>
          </a:p>
        </p:txBody>
      </p:sp>
    </p:spTree>
    <p:extLst>
      <p:ext uri="{BB962C8B-B14F-4D97-AF65-F5344CB8AC3E}">
        <p14:creationId xmlns:p14="http://schemas.microsoft.com/office/powerpoint/2010/main" val="97466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E5B2E3-1B10-624F-82DE-4CD79B037B44}"/>
              </a:ext>
            </a:extLst>
          </p:cNvPr>
          <p:cNvSpPr>
            <a:spLocks noGrp="1"/>
          </p:cNvSpPr>
          <p:nvPr>
            <p:ph type="title"/>
          </p:nvPr>
        </p:nvSpPr>
        <p:spPr/>
        <p:txBody>
          <a:bodyPr/>
          <a:lstStyle/>
          <a:p>
            <a:r>
              <a:rPr lang="en-US" dirty="0" smtClean="0"/>
              <a:t>Stacy Stanford, Utah Health Policy Project</a:t>
            </a:r>
            <a:endParaRPr lang="en-US" dirty="0"/>
          </a:p>
        </p:txBody>
      </p:sp>
      <p:sp>
        <p:nvSpPr>
          <p:cNvPr id="3" name="Slide Number Placeholder 2">
            <a:extLst>
              <a:ext uri="{FF2B5EF4-FFF2-40B4-BE49-F238E27FC236}">
                <a16:creationId xmlns:a16="http://schemas.microsoft.com/office/drawing/2014/main" id="{48534DC6-C65C-8849-B726-91B0FB63EB73}"/>
              </a:ext>
            </a:extLst>
          </p:cNvPr>
          <p:cNvSpPr>
            <a:spLocks noGrp="1"/>
          </p:cNvSpPr>
          <p:nvPr>
            <p:ph type="sldNum" sz="quarter" idx="12"/>
          </p:nvPr>
        </p:nvSpPr>
        <p:spPr/>
        <p:txBody>
          <a:bodyPr/>
          <a:lstStyle/>
          <a:p>
            <a:fld id="{AE919B77-9796-D34E-8D5A-4054B4AFF4B6}" type="slidenum">
              <a:rPr lang="en-US" smtClean="0"/>
              <a:pPr/>
              <a:t>16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19" y="807687"/>
            <a:ext cx="6201640" cy="5858693"/>
          </a:xfrm>
          <a:prstGeom prst="rect">
            <a:avLst/>
          </a:prstGeom>
        </p:spPr>
      </p:pic>
    </p:spTree>
    <p:extLst>
      <p:ext uri="{BB962C8B-B14F-4D97-AF65-F5344CB8AC3E}">
        <p14:creationId xmlns:p14="http://schemas.microsoft.com/office/powerpoint/2010/main" val="158347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A3A1F-7C93-E148-B284-14872734FDA6}"/>
              </a:ext>
            </a:extLst>
          </p:cNvPr>
          <p:cNvSpPr>
            <a:spLocks noGrp="1"/>
          </p:cNvSpPr>
          <p:nvPr>
            <p:ph type="title"/>
          </p:nvPr>
        </p:nvSpPr>
        <p:spPr/>
        <p:txBody>
          <a:bodyPr/>
          <a:lstStyle/>
          <a:p>
            <a:r>
              <a:rPr lang="en-US" dirty="0" smtClean="0"/>
              <a:t>Stacy Stanford, Utah Health Policy Project</a:t>
            </a:r>
            <a:endParaRPr lang="en-US" dirty="0"/>
          </a:p>
        </p:txBody>
      </p:sp>
      <p:sp>
        <p:nvSpPr>
          <p:cNvPr id="5" name="Slide Number Placeholder 4">
            <a:extLst>
              <a:ext uri="{FF2B5EF4-FFF2-40B4-BE49-F238E27FC236}">
                <a16:creationId xmlns:a16="http://schemas.microsoft.com/office/drawing/2014/main" id="{8AE5D7BD-9EDB-2E44-8379-4785712A215B}"/>
              </a:ext>
            </a:extLst>
          </p:cNvPr>
          <p:cNvSpPr>
            <a:spLocks noGrp="1"/>
          </p:cNvSpPr>
          <p:nvPr>
            <p:ph type="sldNum" sz="quarter" idx="12"/>
          </p:nvPr>
        </p:nvSpPr>
        <p:spPr/>
        <p:txBody>
          <a:bodyPr/>
          <a:lstStyle/>
          <a:p>
            <a:fld id="{AE919B77-9796-D34E-8D5A-4054B4AFF4B6}" type="slidenum">
              <a:rPr lang="en-US" smtClean="0"/>
              <a:pPr/>
              <a:t>17</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79108"/>
          <a:stretch/>
        </p:blipFill>
        <p:spPr>
          <a:xfrm>
            <a:off x="0" y="1424960"/>
            <a:ext cx="9144000" cy="144666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891" y="3442248"/>
            <a:ext cx="5506218" cy="1171739"/>
          </a:xfrm>
          <a:prstGeom prst="rect">
            <a:avLst/>
          </a:prstGeom>
        </p:spPr>
      </p:pic>
    </p:spTree>
    <p:extLst>
      <p:ext uri="{BB962C8B-B14F-4D97-AF65-F5344CB8AC3E}">
        <p14:creationId xmlns:p14="http://schemas.microsoft.com/office/powerpoint/2010/main" val="835635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EA4A-ABBF-A042-BDDE-E1FD8C0AE023}"/>
              </a:ext>
            </a:extLst>
          </p:cNvPr>
          <p:cNvSpPr>
            <a:spLocks noGrp="1"/>
          </p:cNvSpPr>
          <p:nvPr>
            <p:ph type="title"/>
          </p:nvPr>
        </p:nvSpPr>
        <p:spPr/>
        <p:txBody>
          <a:bodyPr/>
          <a:lstStyle/>
          <a:p>
            <a:r>
              <a:rPr lang="en-US" dirty="0" smtClean="0"/>
              <a:t>Stacy Stanford, Utah Health Policy Project</a:t>
            </a:r>
            <a:endParaRPr lang="en-US" dirty="0"/>
          </a:p>
        </p:txBody>
      </p:sp>
      <p:sp>
        <p:nvSpPr>
          <p:cNvPr id="5" name="Slide Number Placeholder 4">
            <a:extLst>
              <a:ext uri="{FF2B5EF4-FFF2-40B4-BE49-F238E27FC236}">
                <a16:creationId xmlns:a16="http://schemas.microsoft.com/office/drawing/2014/main" id="{9EC542EC-20D7-B440-AED6-0C9ACF511066}"/>
              </a:ext>
            </a:extLst>
          </p:cNvPr>
          <p:cNvSpPr>
            <a:spLocks noGrp="1"/>
          </p:cNvSpPr>
          <p:nvPr>
            <p:ph type="sldNum" sz="quarter" idx="12"/>
          </p:nvPr>
        </p:nvSpPr>
        <p:spPr/>
        <p:txBody>
          <a:bodyPr/>
          <a:lstStyle/>
          <a:p>
            <a:fld id="{AE919B77-9796-D34E-8D5A-4054B4AFF4B6}" type="slidenum">
              <a:rPr lang="en-US" smtClean="0"/>
              <a:pPr/>
              <a:t>18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73" y="1655488"/>
            <a:ext cx="5695774" cy="498464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273" y="971794"/>
            <a:ext cx="5695774" cy="683694"/>
          </a:xfrm>
          <a:prstGeom prst="rect">
            <a:avLst/>
          </a:prstGeom>
        </p:spPr>
      </p:pic>
    </p:spTree>
    <p:extLst>
      <p:ext uri="{BB962C8B-B14F-4D97-AF65-F5344CB8AC3E}">
        <p14:creationId xmlns:p14="http://schemas.microsoft.com/office/powerpoint/2010/main" val="1526202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EA4A-ABBF-A042-BDDE-E1FD8C0AE023}"/>
              </a:ext>
            </a:extLst>
          </p:cNvPr>
          <p:cNvSpPr>
            <a:spLocks noGrp="1"/>
          </p:cNvSpPr>
          <p:nvPr>
            <p:ph type="title"/>
          </p:nvPr>
        </p:nvSpPr>
        <p:spPr/>
        <p:txBody>
          <a:bodyPr/>
          <a:lstStyle/>
          <a:p>
            <a:r>
              <a:rPr lang="en-US" dirty="0" smtClean="0"/>
              <a:t>Stacy Stanford, Utah Health Policy Project</a:t>
            </a:r>
            <a:endParaRPr lang="en-US" dirty="0"/>
          </a:p>
        </p:txBody>
      </p:sp>
      <p:sp>
        <p:nvSpPr>
          <p:cNvPr id="5" name="Slide Number Placeholder 4">
            <a:extLst>
              <a:ext uri="{FF2B5EF4-FFF2-40B4-BE49-F238E27FC236}">
                <a16:creationId xmlns:a16="http://schemas.microsoft.com/office/drawing/2014/main" id="{9EC542EC-20D7-B440-AED6-0C9ACF511066}"/>
              </a:ext>
            </a:extLst>
          </p:cNvPr>
          <p:cNvSpPr>
            <a:spLocks noGrp="1"/>
          </p:cNvSpPr>
          <p:nvPr>
            <p:ph type="sldNum" sz="quarter" idx="12"/>
          </p:nvPr>
        </p:nvSpPr>
        <p:spPr/>
        <p:txBody>
          <a:bodyPr/>
          <a:lstStyle/>
          <a:p>
            <a:fld id="{AE919B77-9796-D34E-8D5A-4054B4AFF4B6}" type="slidenum">
              <a:rPr lang="en-US" smtClean="0"/>
              <a:pPr/>
              <a:t>19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73" y="1655488"/>
            <a:ext cx="5695774" cy="498464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273" y="971794"/>
            <a:ext cx="5695774" cy="6836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84" y="3670663"/>
            <a:ext cx="7407230" cy="2969466"/>
          </a:xfrm>
          <a:prstGeom prst="rect">
            <a:avLst/>
          </a:prstGeom>
        </p:spPr>
      </p:pic>
    </p:spTree>
    <p:extLst>
      <p:ext uri="{BB962C8B-B14F-4D97-AF65-F5344CB8AC3E}">
        <p14:creationId xmlns:p14="http://schemas.microsoft.com/office/powerpoint/2010/main" val="339016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a:xfrm>
            <a:off x="0" y="1027691"/>
            <a:ext cx="9144000" cy="4301954"/>
          </a:xfrm>
        </p:spPr>
        <p:txBody>
          <a:bodyPr/>
          <a:lstStyle/>
          <a:p>
            <a:r>
              <a:rPr lang="en-US" dirty="0" smtClean="0"/>
              <a:t>Speakers: Ariel Cohen, Reporter, Inside Health Policy</a:t>
            </a:r>
          </a:p>
          <a:p>
            <a:r>
              <a:rPr lang="en-US" dirty="0" smtClean="0"/>
              <a:t>Stacy Stanford, Health Policy Analyst, Utah Health Policy Project</a:t>
            </a:r>
          </a:p>
          <a:p>
            <a:endParaRPr lang="en-US" dirty="0" smtClean="0"/>
          </a:p>
          <a:p>
            <a:r>
              <a:rPr lang="en-US" dirty="0"/>
              <a:t>Moderator: Lisa R. </a:t>
            </a:r>
            <a:r>
              <a:rPr lang="en-US" dirty="0" smtClean="0"/>
              <a:t>Holland, Senior Communications Manager, Families USA</a:t>
            </a:r>
            <a:endParaRPr lang="en-US" dirty="0"/>
          </a:p>
          <a:p>
            <a:endParaRPr lang="en-US" dirty="0" smtClean="0"/>
          </a:p>
          <a:p>
            <a:endParaRPr lang="en-US" dirty="0" smtClean="0"/>
          </a:p>
          <a:p>
            <a:r>
              <a:rPr lang="en-US" b="1" i="1" dirty="0" smtClean="0"/>
              <a:t>Inside Health Policy </a:t>
            </a:r>
            <a:r>
              <a:rPr lang="en-US" i="1" dirty="0" smtClean="0"/>
              <a:t>is a trade publication offering inside news on federal health and safety regulation.</a:t>
            </a:r>
          </a:p>
          <a:p>
            <a:r>
              <a:rPr lang="en-US" b="1" i="1" dirty="0" smtClean="0"/>
              <a:t>Utah Health Policy Project </a:t>
            </a:r>
            <a:r>
              <a:rPr lang="en-US" i="1" dirty="0" smtClean="0"/>
              <a:t>is a nonprofit, nonpartisan organization working on health care reform and its impact in Utah.</a:t>
            </a:r>
            <a:endParaRPr lang="en-US" i="1" dirty="0"/>
          </a:p>
        </p:txBody>
      </p:sp>
    </p:spTree>
    <p:extLst>
      <p:ext uri="{BB962C8B-B14F-4D97-AF65-F5344CB8AC3E}">
        <p14:creationId xmlns:p14="http://schemas.microsoft.com/office/powerpoint/2010/main" val="2159518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B17D-9290-F546-8C77-AFCD6C3D8384}"/>
              </a:ext>
            </a:extLst>
          </p:cNvPr>
          <p:cNvSpPr>
            <a:spLocks noGrp="1"/>
          </p:cNvSpPr>
          <p:nvPr>
            <p:ph type="title"/>
          </p:nvPr>
        </p:nvSpPr>
        <p:spPr/>
        <p:txBody>
          <a:bodyPr/>
          <a:lstStyle/>
          <a:p>
            <a:r>
              <a:rPr lang="en-US" dirty="0" smtClean="0"/>
              <a:t>Stacy Stanford, Utah Health Policy Project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569" y="1473456"/>
            <a:ext cx="6581078" cy="3895378"/>
          </a:xfrm>
        </p:spPr>
      </p:pic>
      <p:sp>
        <p:nvSpPr>
          <p:cNvPr id="5" name="Slide Number Placeholder 4">
            <a:extLst>
              <a:ext uri="{FF2B5EF4-FFF2-40B4-BE49-F238E27FC236}">
                <a16:creationId xmlns:a16="http://schemas.microsoft.com/office/drawing/2014/main" id="{8C3D121B-FACD-6B47-BC86-A6E734C4E2F1}"/>
              </a:ext>
            </a:extLst>
          </p:cNvPr>
          <p:cNvSpPr>
            <a:spLocks noGrp="1"/>
          </p:cNvSpPr>
          <p:nvPr>
            <p:ph type="sldNum" sz="quarter" idx="12"/>
          </p:nvPr>
        </p:nvSpPr>
        <p:spPr/>
        <p:txBody>
          <a:bodyPr/>
          <a:lstStyle/>
          <a:p>
            <a:fld id="{AE919B77-9796-D34E-8D5A-4054B4AFF4B6}" type="slidenum">
              <a:rPr lang="en-US" smtClean="0"/>
              <a:pPr/>
              <a:t>20</a:t>
            </a:fld>
            <a:endParaRPr lang="en-US"/>
          </a:p>
        </p:txBody>
      </p:sp>
    </p:spTree>
    <p:extLst>
      <p:ext uri="{BB962C8B-B14F-4D97-AF65-F5344CB8AC3E}">
        <p14:creationId xmlns:p14="http://schemas.microsoft.com/office/powerpoint/2010/main" val="3398806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p:txBody>
          <a:bodyPr/>
          <a:lstStyle/>
          <a:p>
            <a:r>
              <a:rPr lang="en-US" dirty="0" smtClean="0"/>
              <a:t>Stacy Stanford, Health Policy Analyst, Utah Health Policy Project</a:t>
            </a:r>
            <a:endParaRPr lang="en-US" dirty="0"/>
          </a:p>
        </p:txBody>
      </p:sp>
    </p:spTree>
    <p:extLst>
      <p:ext uri="{BB962C8B-B14F-4D97-AF65-F5344CB8AC3E}">
        <p14:creationId xmlns:p14="http://schemas.microsoft.com/office/powerpoint/2010/main" val="119863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9C38A5-FA0A-449F-9C01-DA9480A33A9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68377" y="0"/>
            <a:ext cx="8407248" cy="2198911"/>
          </a:xfrm>
          <a:prstGeom prst="rect">
            <a:avLst/>
          </a:prstGeom>
          <a:blipFill dpi="0" rotWithShape="1">
            <a:blip r:embed="rId5">
              <a:alphaModFix amt="30000"/>
            </a:blip>
            <a:srcRect/>
            <a:tile tx="0" ty="0" sx="100000" sy="100000" flip="none" algn="tl"/>
          </a:blipFill>
          <a:ln>
            <a:noFill/>
          </a:ln>
        </p:spPr>
      </p:pic>
      <p:pic>
        <p:nvPicPr>
          <p:cNvPr id="6" name="Picture 5">
            <a:extLst>
              <a:ext uri="{FF2B5EF4-FFF2-40B4-BE49-F238E27FC236}">
                <a16:creationId xmlns:a16="http://schemas.microsoft.com/office/drawing/2014/main" id="{46324BC5-037B-46D3-9A1B-44A6DFB9B584}"/>
              </a:ext>
            </a:extLst>
          </p:cNvPr>
          <p:cNvPicPr>
            <a:picLocks noChangeAspect="1"/>
          </p:cNvPicPr>
          <p:nvPr/>
        </p:nvPicPr>
        <p:blipFill>
          <a:blip r:embed="rId6"/>
          <a:stretch>
            <a:fillRect/>
          </a:stretch>
        </p:blipFill>
        <p:spPr>
          <a:xfrm>
            <a:off x="368376" y="2198911"/>
            <a:ext cx="5353724" cy="4015293"/>
          </a:xfrm>
          <a:prstGeom prst="rect">
            <a:avLst/>
          </a:prstGeom>
        </p:spPr>
      </p:pic>
      <p:sp>
        <p:nvSpPr>
          <p:cNvPr id="12" name="Rectangle 11">
            <a:extLst>
              <a:ext uri="{FF2B5EF4-FFF2-40B4-BE49-F238E27FC236}">
                <a16:creationId xmlns:a16="http://schemas.microsoft.com/office/drawing/2014/main" id="{AB10D5EB-385F-49C6-8F7E-BBC7C6C55436}"/>
              </a:ext>
            </a:extLst>
          </p:cNvPr>
          <p:cNvSpPr/>
          <p:nvPr/>
        </p:nvSpPr>
        <p:spPr>
          <a:xfrm>
            <a:off x="400672" y="6098979"/>
            <a:ext cx="4889004" cy="44627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300" dirty="0">
                <a:solidFill>
                  <a:prstClr val="black"/>
                </a:solidFill>
                <a:latin typeface="Calibri"/>
                <a:ea typeface="MS PGothic" pitchFamily="34" charset="-128"/>
              </a:rPr>
              <a:t>Twitter: </a:t>
            </a:r>
            <a:r>
              <a:rPr kumimoji="0" lang="en-US" sz="2300" b="0" i="0" u="none" strike="noStrike" kern="1200" cap="none" spc="0" normalizeH="0" baseline="0" noProof="0" dirty="0">
                <a:ln>
                  <a:noFill/>
                </a:ln>
                <a:solidFill>
                  <a:prstClr val="black"/>
                </a:solidFill>
                <a:effectLst/>
                <a:uLnTx/>
                <a:uFillTx/>
                <a:latin typeface="Calibri"/>
                <a:ea typeface="MS PGothic" pitchFamily="34" charset="-128"/>
                <a:cs typeface="+mn-cs"/>
              </a:rPr>
              <a:t>@UHPP | </a:t>
            </a:r>
            <a:r>
              <a:rPr lang="en-US" sz="2300" dirty="0">
                <a:solidFill>
                  <a:prstClr val="black"/>
                </a:solidFill>
                <a:latin typeface="Calibri"/>
                <a:ea typeface="MS PGothic" pitchFamily="34" charset="-128"/>
              </a:rPr>
              <a:t>Facebook: @</a:t>
            </a:r>
            <a:r>
              <a:rPr lang="en-US" sz="2300" dirty="0" err="1">
                <a:solidFill>
                  <a:prstClr val="black"/>
                </a:solidFill>
                <a:latin typeface="Calibri"/>
                <a:ea typeface="MS PGothic" pitchFamily="34" charset="-128"/>
              </a:rPr>
              <a:t>UTHPP</a:t>
            </a:r>
            <a:endParaRPr kumimoji="0" lang="en-US" sz="23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14" name="Rectangle 13">
            <a:extLst>
              <a:ext uri="{FF2B5EF4-FFF2-40B4-BE49-F238E27FC236}">
                <a16:creationId xmlns:a16="http://schemas.microsoft.com/office/drawing/2014/main" id="{3ED6B5F4-D98C-4751-833D-16A75F547596}"/>
              </a:ext>
            </a:extLst>
          </p:cNvPr>
          <p:cNvSpPr/>
          <p:nvPr/>
        </p:nvSpPr>
        <p:spPr>
          <a:xfrm>
            <a:off x="896823" y="6430029"/>
            <a:ext cx="3675062" cy="43088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S PGothic" pitchFamily="34" charset="-128"/>
                <a:cs typeface="+mn-cs"/>
              </a:rPr>
              <a:t>www.HealthPolicyProject.org</a:t>
            </a:r>
          </a:p>
        </p:txBody>
      </p:sp>
      <p:sp>
        <p:nvSpPr>
          <p:cNvPr id="5" name="Rectangle: Rounded Corners 4">
            <a:extLst>
              <a:ext uri="{FF2B5EF4-FFF2-40B4-BE49-F238E27FC236}">
                <a16:creationId xmlns:a16="http://schemas.microsoft.com/office/drawing/2014/main" id="{486FD490-5AAD-4F0A-9682-CDB1475D3E84}"/>
              </a:ext>
            </a:extLst>
          </p:cNvPr>
          <p:cNvSpPr/>
          <p:nvPr/>
        </p:nvSpPr>
        <p:spPr>
          <a:xfrm>
            <a:off x="5638800" y="3423372"/>
            <a:ext cx="3523068" cy="3430818"/>
          </a:xfrm>
          <a:prstGeom prst="roundRect">
            <a:avLst/>
          </a:prstGeom>
          <a:solidFill>
            <a:srgbClr val="FECF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69B6A9-FC72-4B6A-9AED-DF13952D62AD}"/>
              </a:ext>
            </a:extLst>
          </p:cNvPr>
          <p:cNvSpPr>
            <a:spLocks noGrp="1"/>
          </p:cNvSpPr>
          <p:nvPr>
            <p:ph type="ctrTitle"/>
          </p:nvPr>
        </p:nvSpPr>
        <p:spPr>
          <a:xfrm>
            <a:off x="5768771" y="4733943"/>
            <a:ext cx="3310735" cy="1911529"/>
          </a:xfrm>
        </p:spPr>
        <p:txBody>
          <a:bodyPr>
            <a:noAutofit/>
          </a:bodyPr>
          <a:lstStyle/>
          <a:p>
            <a:pPr lvl="0" defTabSz="457200" fontAlgn="base">
              <a:lnSpc>
                <a:spcPct val="100000"/>
              </a:lnSpc>
              <a:spcAft>
                <a:spcPct val="0"/>
              </a:spcAft>
              <a:defRPr/>
            </a:pPr>
            <a:r>
              <a:rPr lang="en-US" sz="2200" dirty="0">
                <a:latin typeface="Calibri"/>
                <a:ea typeface="MS PGothic" pitchFamily="34" charset="-128"/>
              </a:rPr>
              <a:t>Utah Health Policy Project  is a non-profit, non-partisan organization advancing sustainable health care solutions for underserved Utahns, through better access,  education, </a:t>
            </a:r>
            <a:br>
              <a:rPr lang="en-US" sz="2200" dirty="0">
                <a:latin typeface="Calibri"/>
                <a:ea typeface="MS PGothic" pitchFamily="34" charset="-128"/>
              </a:rPr>
            </a:br>
            <a:r>
              <a:rPr lang="en-US" sz="2200" dirty="0">
                <a:latin typeface="Calibri"/>
                <a:ea typeface="MS PGothic" pitchFamily="34" charset="-128"/>
              </a:rPr>
              <a:t>and public policy</a:t>
            </a:r>
            <a:endParaRPr lang="en-US" sz="2200" dirty="0"/>
          </a:p>
        </p:txBody>
      </p:sp>
    </p:spTree>
    <p:extLst>
      <p:ext uri="{BB962C8B-B14F-4D97-AF65-F5344CB8AC3E}">
        <p14:creationId xmlns:p14="http://schemas.microsoft.com/office/powerpoint/2010/main" val="3784019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B6A9-FC72-4B6A-9AED-DF13952D62AD}"/>
              </a:ext>
            </a:extLst>
          </p:cNvPr>
          <p:cNvSpPr>
            <a:spLocks noGrp="1"/>
          </p:cNvSpPr>
          <p:nvPr>
            <p:ph type="ctrTitle"/>
          </p:nvPr>
        </p:nvSpPr>
        <p:spPr>
          <a:xfrm>
            <a:off x="901826" y="383657"/>
            <a:ext cx="6825405" cy="629336"/>
          </a:xfrm>
        </p:spPr>
        <p:txBody>
          <a:bodyPr>
            <a:noAutofit/>
          </a:bodyPr>
          <a:lstStyle/>
          <a:p>
            <a:pPr algn="l"/>
            <a:r>
              <a:rPr lang="en-US" sz="5400" b="1" dirty="0">
                <a:latin typeface="+mn-lt"/>
              </a:rPr>
              <a:t>Stacy Stanford</a:t>
            </a:r>
          </a:p>
        </p:txBody>
      </p:sp>
      <p:sp>
        <p:nvSpPr>
          <p:cNvPr id="3" name="Subtitle 2">
            <a:extLst>
              <a:ext uri="{FF2B5EF4-FFF2-40B4-BE49-F238E27FC236}">
                <a16:creationId xmlns:a16="http://schemas.microsoft.com/office/drawing/2014/main" id="{1A6B5450-FF82-42E5-B985-7F2FF680EF77}"/>
              </a:ext>
            </a:extLst>
          </p:cNvPr>
          <p:cNvSpPr>
            <a:spLocks noGrp="1"/>
          </p:cNvSpPr>
          <p:nvPr>
            <p:ph type="subTitle" idx="1"/>
          </p:nvPr>
        </p:nvSpPr>
        <p:spPr>
          <a:xfrm>
            <a:off x="5164239" y="79955"/>
            <a:ext cx="3378074" cy="475215"/>
          </a:xfrm>
        </p:spPr>
        <p:txBody>
          <a:bodyPr>
            <a:noAutofit/>
          </a:bodyPr>
          <a:lstStyle/>
          <a:p>
            <a:pPr algn="l"/>
            <a:r>
              <a:rPr lang="en-US" dirty="0"/>
              <a:t>Health Policy Analyst</a:t>
            </a:r>
          </a:p>
          <a:p>
            <a:pPr algn="l"/>
            <a:r>
              <a:rPr lang="en-US" dirty="0"/>
              <a:t>Twitter:@</a:t>
            </a:r>
            <a:r>
              <a:rPr lang="en-US" dirty="0" err="1"/>
              <a:t>stacykstanford</a:t>
            </a:r>
            <a:endParaRPr lang="en-US" dirty="0"/>
          </a:p>
        </p:txBody>
      </p:sp>
      <p:pic>
        <p:nvPicPr>
          <p:cNvPr id="4" name="Picture 3">
            <a:extLst>
              <a:ext uri="{FF2B5EF4-FFF2-40B4-BE49-F238E27FC236}">
                <a16:creationId xmlns:a16="http://schemas.microsoft.com/office/drawing/2014/main" id="{02030775-F018-4D58-90A1-E83173A8B3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93" y="5608928"/>
            <a:ext cx="1460500" cy="1196878"/>
          </a:xfrm>
          <a:prstGeom prst="rect">
            <a:avLst/>
          </a:prstGeom>
        </p:spPr>
      </p:pic>
      <p:pic>
        <p:nvPicPr>
          <p:cNvPr id="7" name="Picture 6">
            <a:extLst>
              <a:ext uri="{FF2B5EF4-FFF2-40B4-BE49-F238E27FC236}">
                <a16:creationId xmlns:a16="http://schemas.microsoft.com/office/drawing/2014/main" id="{6E7BCC73-403B-4914-B14B-4C847D7AA452}"/>
              </a:ext>
            </a:extLst>
          </p:cNvPr>
          <p:cNvPicPr>
            <a:picLocks noChangeAspect="1"/>
          </p:cNvPicPr>
          <p:nvPr/>
        </p:nvPicPr>
        <p:blipFill>
          <a:blip r:embed="rId4"/>
          <a:stretch>
            <a:fillRect/>
          </a:stretch>
        </p:blipFill>
        <p:spPr>
          <a:xfrm>
            <a:off x="1501108" y="3786896"/>
            <a:ext cx="3663131" cy="2506507"/>
          </a:xfrm>
          <a:prstGeom prst="rect">
            <a:avLst/>
          </a:prstGeom>
        </p:spPr>
      </p:pic>
      <p:pic>
        <p:nvPicPr>
          <p:cNvPr id="6" name="Picture 5">
            <a:extLst>
              <a:ext uri="{FF2B5EF4-FFF2-40B4-BE49-F238E27FC236}">
                <a16:creationId xmlns:a16="http://schemas.microsoft.com/office/drawing/2014/main" id="{64BFDCD0-4AA7-4BDD-B57C-F8EE5B73B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2866" y="3786896"/>
            <a:ext cx="3731341" cy="2506507"/>
          </a:xfrm>
          <a:prstGeom prst="rect">
            <a:avLst/>
          </a:prstGeom>
        </p:spPr>
      </p:pic>
      <p:sp>
        <p:nvSpPr>
          <p:cNvPr id="10" name="Rectangle 9">
            <a:extLst>
              <a:ext uri="{FF2B5EF4-FFF2-40B4-BE49-F238E27FC236}">
                <a16:creationId xmlns:a16="http://schemas.microsoft.com/office/drawing/2014/main" id="{A3EDAC4F-6E54-45F8-974C-E4129DC024E9}"/>
              </a:ext>
            </a:extLst>
          </p:cNvPr>
          <p:cNvSpPr/>
          <p:nvPr/>
        </p:nvSpPr>
        <p:spPr>
          <a:xfrm>
            <a:off x="990600" y="1206279"/>
            <a:ext cx="8023607" cy="2308324"/>
          </a:xfrm>
          <a:prstGeom prst="rect">
            <a:avLst/>
          </a:prstGeom>
        </p:spPr>
        <p:txBody>
          <a:bodyPr wrap="square">
            <a:spAutoFit/>
          </a:bodyPr>
          <a:lstStyle/>
          <a:p>
            <a:r>
              <a:rPr lang="en-US" sz="1600" dirty="0">
                <a:solidFill>
                  <a:schemeClr val="tx1">
                    <a:lumMod val="95000"/>
                    <a:lumOff val="5000"/>
                  </a:schemeClr>
                </a:solidFill>
                <a:latin typeface="Calibri Light" panose="020F0302020204030204" pitchFamily="34" charset="0"/>
                <a:cs typeface="Calibri Light" panose="020F0302020204030204" pitchFamily="34" charset="0"/>
              </a:rPr>
              <a:t>Stacy Stanford has been the health policy analyst at Utah Health Policy Project since 2017. Her focus is on healthcare access through a disability rights lens, and she has been an advocate for patients and consumers for over a decade. Stacy began her career in long term care, working primarily with residents with dementia. After a car accident caused disabling health issues, Stacy went back to school where she received a BA in disability justice from Westminster College in 2016. Stacy is committed to grassroots engagement. She organized more than two dozen health care defense events during the ACA repeal fight of 2017, and she led much of the community volunteer efforts behind the successful 2018 Proposition 3 Medicaid expansion ballot initiative campaign and the continued fight for full Medicaid expansion in 2019. </a:t>
            </a:r>
          </a:p>
        </p:txBody>
      </p:sp>
    </p:spTree>
    <p:extLst>
      <p:ext uri="{BB962C8B-B14F-4D97-AF65-F5344CB8AC3E}">
        <p14:creationId xmlns:p14="http://schemas.microsoft.com/office/powerpoint/2010/main" val="259695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EC29-1908-4B01-8CA9-D5AA26EF6C61}"/>
              </a:ext>
            </a:extLst>
          </p:cNvPr>
          <p:cNvSpPr>
            <a:spLocks noGrp="1"/>
          </p:cNvSpPr>
          <p:nvPr>
            <p:ph type="title"/>
          </p:nvPr>
        </p:nvSpPr>
        <p:spPr>
          <a:xfrm>
            <a:off x="901595" y="-195484"/>
            <a:ext cx="5791305" cy="1196878"/>
          </a:xfrm>
        </p:spPr>
        <p:txBody>
          <a:bodyPr vert="horz" lIns="91440" tIns="45720" rIns="91440" bIns="45720" rtlCol="0" anchor="b">
            <a:normAutofit/>
          </a:bodyPr>
          <a:lstStyle/>
          <a:p>
            <a:r>
              <a:rPr lang="en-US" sz="5500" b="1" kern="1200" dirty="0">
                <a:solidFill>
                  <a:schemeClr val="tx1"/>
                </a:solidFill>
                <a:latin typeface="+mn-lt"/>
                <a:ea typeface="+mj-ea"/>
                <a:cs typeface="+mj-cs"/>
              </a:rPr>
              <a:t>What is the story?</a:t>
            </a:r>
          </a:p>
        </p:txBody>
      </p:sp>
      <p:pic>
        <p:nvPicPr>
          <p:cNvPr id="7" name="Picture 6">
            <a:extLst>
              <a:ext uri="{FF2B5EF4-FFF2-40B4-BE49-F238E27FC236}">
                <a16:creationId xmlns:a16="http://schemas.microsoft.com/office/drawing/2014/main" id="{2AE220C5-92ED-4565-B6CF-59F898BBC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501" y="5648070"/>
            <a:ext cx="1460500" cy="1196878"/>
          </a:xfrm>
          <a:prstGeom prst="rect">
            <a:avLst/>
          </a:prstGeom>
        </p:spPr>
      </p:pic>
      <p:pic>
        <p:nvPicPr>
          <p:cNvPr id="13" name="Picture 12">
            <a:extLst>
              <a:ext uri="{FF2B5EF4-FFF2-40B4-BE49-F238E27FC236}">
                <a16:creationId xmlns:a16="http://schemas.microsoft.com/office/drawing/2014/main" id="{1DD5316B-08C1-4ED7-8A29-6D43C1B2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84" y="1594767"/>
            <a:ext cx="4241800" cy="3181350"/>
          </a:xfrm>
          <a:prstGeom prst="rect">
            <a:avLst/>
          </a:prstGeom>
        </p:spPr>
      </p:pic>
      <p:pic>
        <p:nvPicPr>
          <p:cNvPr id="22" name="Picture 21">
            <a:extLst>
              <a:ext uri="{FF2B5EF4-FFF2-40B4-BE49-F238E27FC236}">
                <a16:creationId xmlns:a16="http://schemas.microsoft.com/office/drawing/2014/main" id="{9FDA5E4A-19FA-4B08-BAAC-F8FA31AD8F39}"/>
              </a:ext>
            </a:extLst>
          </p:cNvPr>
          <p:cNvPicPr>
            <a:picLocks noChangeAspect="1"/>
          </p:cNvPicPr>
          <p:nvPr/>
        </p:nvPicPr>
        <p:blipFill>
          <a:blip r:embed="rId5"/>
          <a:stretch>
            <a:fillRect/>
          </a:stretch>
        </p:blipFill>
        <p:spPr>
          <a:xfrm>
            <a:off x="270891" y="1122692"/>
            <a:ext cx="5266614" cy="1200215"/>
          </a:xfrm>
          <a:prstGeom prst="rect">
            <a:avLst/>
          </a:prstGeom>
        </p:spPr>
      </p:pic>
      <p:pic>
        <p:nvPicPr>
          <p:cNvPr id="23" name="Picture 22">
            <a:extLst>
              <a:ext uri="{FF2B5EF4-FFF2-40B4-BE49-F238E27FC236}">
                <a16:creationId xmlns:a16="http://schemas.microsoft.com/office/drawing/2014/main" id="{EC266036-478A-4799-909A-E808A6ED72B7}"/>
              </a:ext>
            </a:extLst>
          </p:cNvPr>
          <p:cNvPicPr>
            <a:picLocks noChangeAspect="1"/>
          </p:cNvPicPr>
          <p:nvPr/>
        </p:nvPicPr>
        <p:blipFill>
          <a:blip r:embed="rId6"/>
          <a:stretch>
            <a:fillRect/>
          </a:stretch>
        </p:blipFill>
        <p:spPr>
          <a:xfrm>
            <a:off x="5234181" y="1825227"/>
            <a:ext cx="3808481" cy="3359781"/>
          </a:xfrm>
          <a:prstGeom prst="rect">
            <a:avLst/>
          </a:prstGeom>
        </p:spPr>
      </p:pic>
      <p:sp>
        <p:nvSpPr>
          <p:cNvPr id="24" name="Rectangle 23">
            <a:extLst>
              <a:ext uri="{FF2B5EF4-FFF2-40B4-BE49-F238E27FC236}">
                <a16:creationId xmlns:a16="http://schemas.microsoft.com/office/drawing/2014/main" id="{0607140C-9731-481A-9F18-35D1BEB1D86B}"/>
              </a:ext>
            </a:extLst>
          </p:cNvPr>
          <p:cNvSpPr/>
          <p:nvPr/>
        </p:nvSpPr>
        <p:spPr>
          <a:xfrm>
            <a:off x="891273" y="5216894"/>
            <a:ext cx="5266613" cy="830997"/>
          </a:xfrm>
          <a:prstGeom prst="rect">
            <a:avLst/>
          </a:prstGeom>
        </p:spPr>
        <p:txBody>
          <a:bodyPr wrap="square">
            <a:spAutoFit/>
          </a:bodyPr>
          <a:lstStyle/>
          <a:p>
            <a:pPr lvl="0" defTabSz="914400">
              <a:defRPr/>
            </a:pPr>
            <a:r>
              <a:rPr lang="en-US" sz="2400" b="1" dirty="0"/>
              <a:t>Using events to deliver a message from the people to the powerful</a:t>
            </a:r>
          </a:p>
        </p:txBody>
      </p:sp>
    </p:spTree>
    <p:extLst>
      <p:ext uri="{BB962C8B-B14F-4D97-AF65-F5344CB8AC3E}">
        <p14:creationId xmlns:p14="http://schemas.microsoft.com/office/powerpoint/2010/main" val="249771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556C26-0ED8-4886-A35A-70063E6057E7}"/>
              </a:ext>
            </a:extLst>
          </p:cNvPr>
          <p:cNvPicPr>
            <a:picLocks noChangeAspect="1"/>
          </p:cNvPicPr>
          <p:nvPr/>
        </p:nvPicPr>
        <p:blipFill>
          <a:blip r:embed="rId3"/>
          <a:stretch>
            <a:fillRect/>
          </a:stretch>
        </p:blipFill>
        <p:spPr>
          <a:xfrm>
            <a:off x="1878194" y="1116929"/>
            <a:ext cx="3081788" cy="2990850"/>
          </a:xfrm>
          <a:prstGeom prst="rect">
            <a:avLst/>
          </a:prstGeom>
        </p:spPr>
      </p:pic>
      <p:sp>
        <p:nvSpPr>
          <p:cNvPr id="2" name="Title 1">
            <a:extLst>
              <a:ext uri="{FF2B5EF4-FFF2-40B4-BE49-F238E27FC236}">
                <a16:creationId xmlns:a16="http://schemas.microsoft.com/office/drawing/2014/main" id="{C141A5E6-438A-48D8-8FA9-B2BE5D5DD721}"/>
              </a:ext>
            </a:extLst>
          </p:cNvPr>
          <p:cNvSpPr>
            <a:spLocks noGrp="1"/>
          </p:cNvSpPr>
          <p:nvPr>
            <p:ph type="title"/>
          </p:nvPr>
        </p:nvSpPr>
        <p:spPr>
          <a:xfrm>
            <a:off x="778158" y="313746"/>
            <a:ext cx="7587454" cy="1298858"/>
          </a:xfrm>
        </p:spPr>
        <p:txBody>
          <a:bodyPr vert="horz" lIns="91440" tIns="45720" rIns="91440" bIns="45720" rtlCol="0" anchor="b">
            <a:normAutofit fontScale="90000"/>
          </a:bodyPr>
          <a:lstStyle/>
          <a:p>
            <a:r>
              <a:rPr lang="en-US" sz="6000" b="1" dirty="0">
                <a:latin typeface="+mn-lt"/>
              </a:rPr>
              <a:t>Why should people care?</a:t>
            </a:r>
            <a:br>
              <a:rPr lang="en-US" sz="6000" b="1" dirty="0">
                <a:latin typeface="+mn-lt"/>
              </a:rPr>
            </a:br>
            <a:endParaRPr lang="en-US" sz="6000" b="1" kern="1200" dirty="0">
              <a:solidFill>
                <a:schemeClr val="tx1"/>
              </a:solidFill>
              <a:latin typeface="+mn-lt"/>
              <a:ea typeface="+mj-ea"/>
              <a:cs typeface="+mj-cs"/>
            </a:endParaRPr>
          </a:p>
        </p:txBody>
      </p:sp>
      <p:pic>
        <p:nvPicPr>
          <p:cNvPr id="8" name="Picture 7" descr="A group of people standing in a park&#10;&#10;Description automatically generated">
            <a:extLst>
              <a:ext uri="{FF2B5EF4-FFF2-40B4-BE49-F238E27FC236}">
                <a16:creationId xmlns:a16="http://schemas.microsoft.com/office/drawing/2014/main" id="{48C7D693-8CFB-4EEB-AD57-EAF88AFBBE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26" r="4049"/>
          <a:stretch/>
        </p:blipFill>
        <p:spPr>
          <a:xfrm>
            <a:off x="0" y="4243628"/>
            <a:ext cx="3218582" cy="2617440"/>
          </a:xfrm>
          <a:prstGeom prst="rect">
            <a:avLst/>
          </a:prstGeom>
        </p:spPr>
      </p:pic>
      <p:pic>
        <p:nvPicPr>
          <p:cNvPr id="6" name="Picture 5">
            <a:extLst>
              <a:ext uri="{FF2B5EF4-FFF2-40B4-BE49-F238E27FC236}">
                <a16:creationId xmlns:a16="http://schemas.microsoft.com/office/drawing/2014/main" id="{1976F18C-1156-42C4-B224-E05EF6DACE43}"/>
              </a:ext>
            </a:extLst>
          </p:cNvPr>
          <p:cNvPicPr>
            <a:picLocks noChangeAspect="1"/>
          </p:cNvPicPr>
          <p:nvPr/>
        </p:nvPicPr>
        <p:blipFill>
          <a:blip r:embed="rId5"/>
          <a:stretch>
            <a:fillRect/>
          </a:stretch>
        </p:blipFill>
        <p:spPr>
          <a:xfrm>
            <a:off x="2918316" y="4236750"/>
            <a:ext cx="2947093" cy="2617440"/>
          </a:xfrm>
          <a:prstGeom prst="rect">
            <a:avLst/>
          </a:prstGeom>
        </p:spPr>
      </p:pic>
      <p:pic>
        <p:nvPicPr>
          <p:cNvPr id="7" name="Picture 6">
            <a:extLst>
              <a:ext uri="{FF2B5EF4-FFF2-40B4-BE49-F238E27FC236}">
                <a16:creationId xmlns:a16="http://schemas.microsoft.com/office/drawing/2014/main" id="{463E3FD6-A785-4F10-9A1C-C6A07E6A8C52}"/>
              </a:ext>
            </a:extLst>
          </p:cNvPr>
          <p:cNvPicPr>
            <a:picLocks noChangeAspect="1"/>
          </p:cNvPicPr>
          <p:nvPr/>
        </p:nvPicPr>
        <p:blipFill>
          <a:blip r:embed="rId6"/>
          <a:stretch>
            <a:fillRect/>
          </a:stretch>
        </p:blipFill>
        <p:spPr>
          <a:xfrm>
            <a:off x="5083650" y="1303634"/>
            <a:ext cx="3270804" cy="2617440"/>
          </a:xfrm>
          <a:prstGeom prst="rect">
            <a:avLst/>
          </a:prstGeom>
        </p:spPr>
      </p:pic>
      <p:sp>
        <p:nvSpPr>
          <p:cNvPr id="10" name="Rectangle 9">
            <a:extLst>
              <a:ext uri="{FF2B5EF4-FFF2-40B4-BE49-F238E27FC236}">
                <a16:creationId xmlns:a16="http://schemas.microsoft.com/office/drawing/2014/main" id="{8433841D-9597-45B9-8BCB-9C40D895CA79}"/>
              </a:ext>
            </a:extLst>
          </p:cNvPr>
          <p:cNvSpPr/>
          <p:nvPr/>
        </p:nvSpPr>
        <p:spPr>
          <a:xfrm>
            <a:off x="5955160" y="4498868"/>
            <a:ext cx="3548654" cy="1446550"/>
          </a:xfrm>
          <a:prstGeom prst="rect">
            <a:avLst/>
          </a:prstGeom>
        </p:spPr>
        <p:txBody>
          <a:bodyPr wrap="square">
            <a:spAutoFit/>
          </a:bodyPr>
          <a:lstStyle/>
          <a:p>
            <a:r>
              <a:rPr lang="en-US" sz="2400" b="1" dirty="0"/>
              <a:t>Draw them in</a:t>
            </a:r>
          </a:p>
          <a:p>
            <a:endParaRPr lang="en-US" sz="800" b="1" dirty="0"/>
          </a:p>
          <a:p>
            <a:r>
              <a:rPr lang="en-US" sz="2400" b="1" dirty="0"/>
              <a:t>Tell a compelling story</a:t>
            </a:r>
          </a:p>
          <a:p>
            <a:endParaRPr lang="en-US" sz="800" b="1" dirty="0"/>
          </a:p>
          <a:p>
            <a:r>
              <a:rPr lang="en-US" sz="2400" b="1" dirty="0"/>
              <a:t>Elevate affected voices</a:t>
            </a:r>
            <a:endParaRPr lang="en-US" sz="2400" dirty="0"/>
          </a:p>
        </p:txBody>
      </p:sp>
    </p:spTree>
    <p:extLst>
      <p:ext uri="{BB962C8B-B14F-4D97-AF65-F5344CB8AC3E}">
        <p14:creationId xmlns:p14="http://schemas.microsoft.com/office/powerpoint/2010/main" val="4010691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EC29-1908-4B01-8CA9-D5AA26EF6C61}"/>
              </a:ext>
            </a:extLst>
          </p:cNvPr>
          <p:cNvSpPr>
            <a:spLocks noGrp="1"/>
          </p:cNvSpPr>
          <p:nvPr>
            <p:ph type="title"/>
          </p:nvPr>
        </p:nvSpPr>
        <p:spPr>
          <a:xfrm>
            <a:off x="878904" y="117302"/>
            <a:ext cx="7217553" cy="1638214"/>
          </a:xfrm>
        </p:spPr>
        <p:txBody>
          <a:bodyPr vert="horz" lIns="91440" tIns="45720" rIns="91440" bIns="45720" rtlCol="0" anchor="b">
            <a:normAutofit/>
          </a:bodyPr>
          <a:lstStyle/>
          <a:p>
            <a:r>
              <a:rPr lang="en-US" sz="5400" b="1" kern="1200" dirty="0">
                <a:solidFill>
                  <a:schemeClr val="tx1"/>
                </a:solidFill>
                <a:latin typeface="+mn-lt"/>
                <a:ea typeface="+mj-ea"/>
                <a:cs typeface="+mj-cs"/>
              </a:rPr>
              <a:t>What it if it’s … more complicated than that?</a:t>
            </a:r>
          </a:p>
        </p:txBody>
      </p:sp>
      <p:pic>
        <p:nvPicPr>
          <p:cNvPr id="6" name="Picture 5">
            <a:extLst>
              <a:ext uri="{FF2B5EF4-FFF2-40B4-BE49-F238E27FC236}">
                <a16:creationId xmlns:a16="http://schemas.microsoft.com/office/drawing/2014/main" id="{4CB2E1CC-8816-4C80-AAE7-D9F42DFE8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501" y="5648070"/>
            <a:ext cx="1460500" cy="1196878"/>
          </a:xfrm>
          <a:prstGeom prst="rect">
            <a:avLst/>
          </a:prstGeom>
        </p:spPr>
      </p:pic>
      <p:pic>
        <p:nvPicPr>
          <p:cNvPr id="8" name="Picture 7">
            <a:extLst>
              <a:ext uri="{FF2B5EF4-FFF2-40B4-BE49-F238E27FC236}">
                <a16:creationId xmlns:a16="http://schemas.microsoft.com/office/drawing/2014/main" id="{A747B2A5-7481-4AB7-86A1-825BA4DE2A74}"/>
              </a:ext>
            </a:extLst>
          </p:cNvPr>
          <p:cNvPicPr>
            <a:picLocks noChangeAspect="1"/>
          </p:cNvPicPr>
          <p:nvPr/>
        </p:nvPicPr>
        <p:blipFill rotWithShape="1">
          <a:blip r:embed="rId4"/>
          <a:srcRect l="8156" r="3819" b="5308"/>
          <a:stretch/>
        </p:blipFill>
        <p:spPr>
          <a:xfrm>
            <a:off x="4849592" y="1664720"/>
            <a:ext cx="3564159" cy="3817295"/>
          </a:xfrm>
          <a:prstGeom prst="rect">
            <a:avLst/>
          </a:prstGeom>
        </p:spPr>
      </p:pic>
      <p:pic>
        <p:nvPicPr>
          <p:cNvPr id="10" name="Picture 9">
            <a:extLst>
              <a:ext uri="{FF2B5EF4-FFF2-40B4-BE49-F238E27FC236}">
                <a16:creationId xmlns:a16="http://schemas.microsoft.com/office/drawing/2014/main" id="{219A3D1B-1C6B-44C9-A023-A505195D7C4C}"/>
              </a:ext>
            </a:extLst>
          </p:cNvPr>
          <p:cNvPicPr>
            <a:picLocks noChangeAspect="1"/>
          </p:cNvPicPr>
          <p:nvPr/>
        </p:nvPicPr>
        <p:blipFill>
          <a:blip r:embed="rId5"/>
          <a:stretch>
            <a:fillRect/>
          </a:stretch>
        </p:blipFill>
        <p:spPr>
          <a:xfrm>
            <a:off x="878904" y="1723439"/>
            <a:ext cx="3016929" cy="3924631"/>
          </a:xfrm>
          <a:prstGeom prst="rect">
            <a:avLst/>
          </a:prstGeom>
        </p:spPr>
      </p:pic>
      <p:pic>
        <p:nvPicPr>
          <p:cNvPr id="9" name="Picture 8">
            <a:extLst>
              <a:ext uri="{FF2B5EF4-FFF2-40B4-BE49-F238E27FC236}">
                <a16:creationId xmlns:a16="http://schemas.microsoft.com/office/drawing/2014/main" id="{EF574280-290E-4F85-8AB4-0E82009125D4}"/>
              </a:ext>
            </a:extLst>
          </p:cNvPr>
          <p:cNvPicPr>
            <a:picLocks noChangeAspect="1"/>
          </p:cNvPicPr>
          <p:nvPr/>
        </p:nvPicPr>
        <p:blipFill>
          <a:blip r:embed="rId6"/>
          <a:stretch>
            <a:fillRect/>
          </a:stretch>
        </p:blipFill>
        <p:spPr>
          <a:xfrm>
            <a:off x="2809343" y="3739893"/>
            <a:ext cx="4435475" cy="1543545"/>
          </a:xfrm>
          <a:prstGeom prst="rect">
            <a:avLst/>
          </a:prstGeom>
        </p:spPr>
      </p:pic>
    </p:spTree>
    <p:extLst>
      <p:ext uri="{BB962C8B-B14F-4D97-AF65-F5344CB8AC3E}">
        <p14:creationId xmlns:p14="http://schemas.microsoft.com/office/powerpoint/2010/main" val="239806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EC29-1908-4B01-8CA9-D5AA26EF6C61}"/>
              </a:ext>
            </a:extLst>
          </p:cNvPr>
          <p:cNvSpPr>
            <a:spLocks noGrp="1"/>
          </p:cNvSpPr>
          <p:nvPr>
            <p:ph type="title"/>
          </p:nvPr>
        </p:nvSpPr>
        <p:spPr>
          <a:xfrm>
            <a:off x="901595" y="-22232"/>
            <a:ext cx="7217553" cy="1752600"/>
          </a:xfrm>
        </p:spPr>
        <p:txBody>
          <a:bodyPr vert="horz" lIns="91440" tIns="45720" rIns="91440" bIns="45720" rtlCol="0" anchor="b">
            <a:noAutofit/>
          </a:bodyPr>
          <a:lstStyle/>
          <a:p>
            <a:r>
              <a:rPr lang="en-US" sz="5400" b="1" kern="1200" dirty="0">
                <a:solidFill>
                  <a:schemeClr val="tx1"/>
                </a:solidFill>
                <a:latin typeface="+mn-lt"/>
                <a:ea typeface="+mj-ea"/>
                <a:cs typeface="+mj-cs"/>
              </a:rPr>
              <a:t>How does the story come to you?</a:t>
            </a:r>
          </a:p>
        </p:txBody>
      </p:sp>
      <p:pic>
        <p:nvPicPr>
          <p:cNvPr id="5" name="Picture 4">
            <a:extLst>
              <a:ext uri="{FF2B5EF4-FFF2-40B4-BE49-F238E27FC236}">
                <a16:creationId xmlns:a16="http://schemas.microsoft.com/office/drawing/2014/main" id="{22B3C762-A0A6-4DC2-9078-86239B160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599" y="5785735"/>
            <a:ext cx="1295401" cy="1061580"/>
          </a:xfrm>
          <a:prstGeom prst="rect">
            <a:avLst/>
          </a:prstGeom>
        </p:spPr>
      </p:pic>
      <p:pic>
        <p:nvPicPr>
          <p:cNvPr id="11" name="Picture 10" descr="A screen shot of a person&#10;&#10;Description automatically generated">
            <a:extLst>
              <a:ext uri="{FF2B5EF4-FFF2-40B4-BE49-F238E27FC236}">
                <a16:creationId xmlns:a16="http://schemas.microsoft.com/office/drawing/2014/main" id="{E8E2BE2C-FD52-4F81-93DE-BF39175F7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65" y="1730367"/>
            <a:ext cx="4318335" cy="2907287"/>
          </a:xfrm>
          <a:prstGeom prst="rect">
            <a:avLst/>
          </a:prstGeom>
        </p:spPr>
      </p:pic>
      <p:sp>
        <p:nvSpPr>
          <p:cNvPr id="9" name="Rectangle 8">
            <a:extLst>
              <a:ext uri="{FF2B5EF4-FFF2-40B4-BE49-F238E27FC236}">
                <a16:creationId xmlns:a16="http://schemas.microsoft.com/office/drawing/2014/main" id="{FBFBA98D-3E40-44C0-AB48-0B02389941F0}"/>
              </a:ext>
            </a:extLst>
          </p:cNvPr>
          <p:cNvSpPr/>
          <p:nvPr/>
        </p:nvSpPr>
        <p:spPr>
          <a:xfrm>
            <a:off x="818790" y="4761191"/>
            <a:ext cx="7112845" cy="1938992"/>
          </a:xfrm>
          <a:prstGeom prst="rect">
            <a:avLst/>
          </a:prstGeom>
        </p:spPr>
        <p:txBody>
          <a:bodyPr wrap="none">
            <a:spAutoFit/>
          </a:bodyPr>
          <a:lstStyle/>
          <a:p>
            <a:r>
              <a:rPr lang="en-US" sz="2400" b="1" dirty="0"/>
              <a:t>Doing work that gets noticed. </a:t>
            </a:r>
          </a:p>
          <a:p>
            <a:r>
              <a:rPr lang="en-US" sz="2400" b="1" dirty="0"/>
              <a:t>Being available and responsive. </a:t>
            </a:r>
          </a:p>
          <a:p>
            <a:r>
              <a:rPr lang="en-US" sz="2400" b="1" dirty="0"/>
              <a:t>Having an opinion. </a:t>
            </a:r>
          </a:p>
          <a:p>
            <a:r>
              <a:rPr lang="en-US" sz="2400" b="1" dirty="0"/>
              <a:t>Connecting reporters with “real” people.</a:t>
            </a:r>
          </a:p>
          <a:p>
            <a:r>
              <a:rPr lang="en-US" sz="2400" b="1" dirty="0"/>
              <a:t>Living in a chaotic political environment doesn’t hurt…</a:t>
            </a:r>
          </a:p>
        </p:txBody>
      </p:sp>
      <p:pic>
        <p:nvPicPr>
          <p:cNvPr id="10" name="Picture 9">
            <a:extLst>
              <a:ext uri="{FF2B5EF4-FFF2-40B4-BE49-F238E27FC236}">
                <a16:creationId xmlns:a16="http://schemas.microsoft.com/office/drawing/2014/main" id="{EB698711-90FD-4FF7-9B86-22CE83C77322}"/>
              </a:ext>
            </a:extLst>
          </p:cNvPr>
          <p:cNvPicPr>
            <a:picLocks noChangeAspect="1"/>
          </p:cNvPicPr>
          <p:nvPr/>
        </p:nvPicPr>
        <p:blipFill>
          <a:blip r:embed="rId5"/>
          <a:stretch>
            <a:fillRect/>
          </a:stretch>
        </p:blipFill>
        <p:spPr>
          <a:xfrm>
            <a:off x="5427123" y="1544951"/>
            <a:ext cx="3204336" cy="3491127"/>
          </a:xfrm>
          <a:prstGeom prst="rect">
            <a:avLst/>
          </a:prstGeom>
        </p:spPr>
      </p:pic>
    </p:spTree>
    <p:extLst>
      <p:ext uri="{BB962C8B-B14F-4D97-AF65-F5344CB8AC3E}">
        <p14:creationId xmlns:p14="http://schemas.microsoft.com/office/powerpoint/2010/main" val="221831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69162-B2C4-41ED-856B-C2E16CDB9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501" y="5648070"/>
            <a:ext cx="1460500" cy="1196878"/>
          </a:xfrm>
          <a:prstGeom prst="rect">
            <a:avLst/>
          </a:prstGeom>
        </p:spPr>
      </p:pic>
      <p:sp>
        <p:nvSpPr>
          <p:cNvPr id="12" name="Title 1">
            <a:extLst>
              <a:ext uri="{FF2B5EF4-FFF2-40B4-BE49-F238E27FC236}">
                <a16:creationId xmlns:a16="http://schemas.microsoft.com/office/drawing/2014/main" id="{4DD0D784-D62B-4DC8-BDCD-BA78EE18FE1E}"/>
              </a:ext>
            </a:extLst>
          </p:cNvPr>
          <p:cNvSpPr>
            <a:spLocks noGrp="1"/>
          </p:cNvSpPr>
          <p:nvPr>
            <p:ph type="title"/>
          </p:nvPr>
        </p:nvSpPr>
        <p:spPr>
          <a:xfrm>
            <a:off x="901595" y="210727"/>
            <a:ext cx="7480175" cy="1689100"/>
          </a:xfrm>
        </p:spPr>
        <p:txBody>
          <a:bodyPr>
            <a:noAutofit/>
          </a:bodyPr>
          <a:lstStyle/>
          <a:p>
            <a:r>
              <a:rPr lang="en-US" sz="6000" b="1" dirty="0">
                <a:effectLst/>
                <a:latin typeface="+mn-lt"/>
              </a:rPr>
              <a:t>Conclusion – </a:t>
            </a:r>
            <a:br>
              <a:rPr lang="en-US" sz="6000" b="1" dirty="0">
                <a:effectLst/>
                <a:latin typeface="+mn-lt"/>
              </a:rPr>
            </a:br>
            <a:r>
              <a:rPr lang="en-US" sz="6000" b="1" dirty="0">
                <a:effectLst/>
                <a:latin typeface="+mn-lt"/>
              </a:rPr>
              <a:t>keys to landing a pitch:</a:t>
            </a:r>
          </a:p>
        </p:txBody>
      </p:sp>
      <p:sp>
        <p:nvSpPr>
          <p:cNvPr id="10" name="TextBox 9">
            <a:extLst>
              <a:ext uri="{FF2B5EF4-FFF2-40B4-BE49-F238E27FC236}">
                <a16:creationId xmlns:a16="http://schemas.microsoft.com/office/drawing/2014/main" id="{B8A65027-41A0-4C9E-B4F7-07CC7154A4D4}"/>
              </a:ext>
            </a:extLst>
          </p:cNvPr>
          <p:cNvSpPr txBox="1"/>
          <p:nvPr/>
        </p:nvSpPr>
        <p:spPr>
          <a:xfrm>
            <a:off x="2543639" y="1950174"/>
            <a:ext cx="4196085" cy="4154984"/>
          </a:xfrm>
          <a:prstGeom prst="rect">
            <a:avLst/>
          </a:prstGeom>
          <a:noFill/>
        </p:spPr>
        <p:txBody>
          <a:bodyPr wrap="none" rtlCol="0">
            <a:spAutoFit/>
          </a:bodyPr>
          <a:lstStyle/>
          <a:p>
            <a:pPr marL="285750" indent="-285750">
              <a:buFont typeface="Arial" panose="020B0604020202020204" pitchFamily="34" charset="0"/>
              <a:buChar char="•"/>
            </a:pPr>
            <a:r>
              <a:rPr lang="en-US" sz="4400" dirty="0"/>
              <a:t>Personal stories</a:t>
            </a:r>
          </a:p>
          <a:p>
            <a:pPr marL="285750" indent="-285750">
              <a:buFont typeface="Arial" panose="020B0604020202020204" pitchFamily="34" charset="0"/>
              <a:buChar char="•"/>
            </a:pPr>
            <a:r>
              <a:rPr lang="en-US" sz="4400" dirty="0"/>
              <a:t>Compelling data</a:t>
            </a:r>
          </a:p>
          <a:p>
            <a:pPr marL="285750" indent="-285750">
              <a:buFont typeface="Arial" panose="020B0604020202020204" pitchFamily="34" charset="0"/>
              <a:buChar char="•"/>
            </a:pPr>
            <a:r>
              <a:rPr lang="en-US" sz="4400" dirty="0"/>
              <a:t>Public energy</a:t>
            </a:r>
          </a:p>
          <a:p>
            <a:pPr marL="285750" indent="-285750">
              <a:buFont typeface="Arial" panose="020B0604020202020204" pitchFamily="34" charset="0"/>
              <a:buChar char="•"/>
            </a:pPr>
            <a:r>
              <a:rPr lang="en-US" sz="4400" dirty="0"/>
              <a:t>Strong visuals</a:t>
            </a:r>
          </a:p>
          <a:p>
            <a:pPr marL="285750" indent="-285750">
              <a:buFont typeface="Arial" panose="020B0604020202020204" pitchFamily="34" charset="0"/>
              <a:buChar char="•"/>
            </a:pPr>
            <a:r>
              <a:rPr lang="en-US" sz="4400" dirty="0"/>
              <a:t>Timing</a:t>
            </a:r>
          </a:p>
          <a:p>
            <a:pPr marL="285750" indent="-285750">
              <a:buFont typeface="Arial" panose="020B0604020202020204" pitchFamily="34" charset="0"/>
              <a:buChar char="•"/>
            </a:pPr>
            <a:r>
              <a:rPr lang="en-US" sz="4400" dirty="0"/>
              <a:t>Luck</a:t>
            </a:r>
          </a:p>
        </p:txBody>
      </p:sp>
    </p:spTree>
    <p:extLst>
      <p:ext uri="{BB962C8B-B14F-4D97-AF65-F5344CB8AC3E}">
        <p14:creationId xmlns:p14="http://schemas.microsoft.com/office/powerpoint/2010/main" val="3811816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p:txBody>
          <a:bodyPr/>
          <a:lstStyle/>
          <a:p>
            <a:r>
              <a:rPr lang="en-US" dirty="0" smtClean="0"/>
              <a:t>UHPP on MSNBC!</a:t>
            </a:r>
            <a:endParaRPr lang="en-US" dirty="0"/>
          </a:p>
        </p:txBody>
      </p:sp>
    </p:spTree>
    <p:extLst>
      <p:ext uri="{BB962C8B-B14F-4D97-AF65-F5344CB8AC3E}">
        <p14:creationId xmlns:p14="http://schemas.microsoft.com/office/powerpoint/2010/main" val="3139679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p:txBody>
          <a:bodyPr/>
          <a:lstStyle/>
          <a:p>
            <a:r>
              <a:rPr lang="en-US" dirty="0" smtClean="0"/>
              <a:t>Pitching Overview</a:t>
            </a:r>
            <a:endParaRPr lang="en-US" dirty="0"/>
          </a:p>
        </p:txBody>
      </p:sp>
    </p:spTree>
    <p:extLst>
      <p:ext uri="{BB962C8B-B14F-4D97-AF65-F5344CB8AC3E}">
        <p14:creationId xmlns:p14="http://schemas.microsoft.com/office/powerpoint/2010/main" val="326614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439D-EB47-C345-BA10-7C2BBB0810F7}"/>
              </a:ext>
            </a:extLst>
          </p:cNvPr>
          <p:cNvSpPr>
            <a:spLocks noGrp="1"/>
          </p:cNvSpPr>
          <p:nvPr>
            <p:ph type="title"/>
          </p:nvPr>
        </p:nvSpPr>
        <p:spPr/>
        <p:txBody>
          <a:bodyPr/>
          <a:lstStyle/>
          <a:p>
            <a:r>
              <a:rPr lang="en-US" dirty="0" smtClean="0"/>
              <a:t>Stacy Stanford, Utah Health Policy Project</a:t>
            </a:r>
            <a:endParaRPr lang="en-US" dirty="0"/>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25462" y="936681"/>
            <a:ext cx="5118537" cy="2889584"/>
          </a:xfrm>
        </p:spPr>
      </p:pic>
      <p:sp>
        <p:nvSpPr>
          <p:cNvPr id="5" name="Slide Number Placeholder 4">
            <a:extLst>
              <a:ext uri="{FF2B5EF4-FFF2-40B4-BE49-F238E27FC236}">
                <a16:creationId xmlns:a16="http://schemas.microsoft.com/office/drawing/2014/main" id="{49A37DA6-38E3-6F4D-B02D-B67CF83E439C}"/>
              </a:ext>
            </a:extLst>
          </p:cNvPr>
          <p:cNvSpPr>
            <a:spLocks noGrp="1"/>
          </p:cNvSpPr>
          <p:nvPr>
            <p:ph type="sldNum" sz="quarter" idx="12"/>
          </p:nvPr>
        </p:nvSpPr>
        <p:spPr/>
        <p:txBody>
          <a:bodyPr/>
          <a:lstStyle/>
          <a:p>
            <a:fld id="{AE919B77-9796-D34E-8D5A-4054B4AFF4B6}" type="slidenum">
              <a:rPr lang="en-US" smtClean="0"/>
              <a:pPr/>
              <a:t>30</a:t>
            </a:fld>
            <a:endParaRPr lang="en-US"/>
          </a:p>
        </p:txBody>
      </p:sp>
      <p:pic>
        <p:nvPicPr>
          <p:cNvPr id="6" name="Picture 5">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26264"/>
            <a:ext cx="5380341" cy="3031735"/>
          </a:xfrm>
          <a:prstGeom prst="rect">
            <a:avLst/>
          </a:prstGeom>
        </p:spPr>
      </p:pic>
    </p:spTree>
    <p:extLst>
      <p:ext uri="{BB962C8B-B14F-4D97-AF65-F5344CB8AC3E}">
        <p14:creationId xmlns:p14="http://schemas.microsoft.com/office/powerpoint/2010/main" val="1088434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a:xfrm>
            <a:off x="0" y="2085782"/>
            <a:ext cx="9144000" cy="2799725"/>
          </a:xfrm>
        </p:spPr>
        <p:txBody>
          <a:bodyPr/>
          <a:lstStyle/>
          <a:p>
            <a:r>
              <a:rPr lang="en-US" dirty="0" smtClean="0"/>
              <a:t>Follow Ariel and Stacy on Twitter</a:t>
            </a:r>
          </a:p>
          <a:p>
            <a:r>
              <a:rPr lang="en-US" dirty="0" smtClean="0"/>
              <a:t>     @ArielCohen37</a:t>
            </a:r>
          </a:p>
          <a:p>
            <a:r>
              <a:rPr lang="en-US" dirty="0" smtClean="0"/>
              <a:t>       @</a:t>
            </a:r>
            <a:r>
              <a:rPr lang="en-US" dirty="0" err="1" smtClean="0"/>
              <a:t>InHealthPolicy</a:t>
            </a:r>
            <a:endParaRPr lang="en-US" dirty="0" smtClean="0"/>
          </a:p>
          <a:p>
            <a:endParaRPr lang="en-US" dirty="0"/>
          </a:p>
          <a:p>
            <a:r>
              <a:rPr lang="en-US" dirty="0" smtClean="0"/>
              <a:t>      @</a:t>
            </a:r>
            <a:r>
              <a:rPr lang="en-US" dirty="0" err="1" smtClean="0"/>
              <a:t>StacyKStanford</a:t>
            </a:r>
            <a:endParaRPr lang="en-US" dirty="0" smtClean="0"/>
          </a:p>
          <a:p>
            <a:r>
              <a:rPr lang="en-US" dirty="0" smtClean="0"/>
              <a:t>@UHPP</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802" y="2633514"/>
            <a:ext cx="364909" cy="259029"/>
          </a:xfrm>
          <a:prstGeom prst="rect">
            <a:avLst/>
          </a:prstGeom>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802" y="3064588"/>
            <a:ext cx="364909" cy="25902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387" y="3975047"/>
            <a:ext cx="364909" cy="259029"/>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8296" y="4447278"/>
            <a:ext cx="364909" cy="259029"/>
          </a:xfrm>
          <a:prstGeom prst="rect">
            <a:avLst/>
          </a:prstGeom>
        </p:spPr>
      </p:pic>
    </p:spTree>
    <p:extLst>
      <p:ext uri="{BB962C8B-B14F-4D97-AF65-F5344CB8AC3E}">
        <p14:creationId xmlns:p14="http://schemas.microsoft.com/office/powerpoint/2010/main" val="3750195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AB79-3E6D-EC46-8715-9F2E3C02FF0A}"/>
              </a:ext>
            </a:extLst>
          </p:cNvPr>
          <p:cNvSpPr>
            <a:spLocks noGrp="1"/>
          </p:cNvSpPr>
          <p:nvPr>
            <p:ph type="body" sz="quarter" idx="12"/>
          </p:nvPr>
        </p:nvSpPr>
        <p:spPr>
          <a:xfrm>
            <a:off x="0" y="1902903"/>
            <a:ext cx="9144000" cy="3962320"/>
          </a:xfrm>
        </p:spPr>
        <p:txBody>
          <a:bodyPr/>
          <a:lstStyle/>
          <a:p>
            <a:r>
              <a:rPr lang="en-US" dirty="0" smtClean="0"/>
              <a:t>Thank you for coming!</a:t>
            </a:r>
          </a:p>
          <a:p>
            <a:r>
              <a:rPr lang="en-US" dirty="0" smtClean="0"/>
              <a:t>Any questions? Want to keep in touch?</a:t>
            </a:r>
          </a:p>
          <a:p>
            <a:r>
              <a:rPr lang="en-US" dirty="0" smtClean="0"/>
              <a:t>LHolland@FamiliesUSA.org</a:t>
            </a:r>
          </a:p>
          <a:p>
            <a:r>
              <a:rPr lang="en-US" dirty="0" smtClean="0"/>
              <a:t>202-626-0640</a:t>
            </a:r>
          </a:p>
          <a:p>
            <a:endParaRPr lang="en-US" dirty="0" smtClean="0"/>
          </a:p>
          <a:p>
            <a:r>
              <a:rPr lang="en-US" dirty="0" smtClean="0"/>
              <a:t>      @</a:t>
            </a:r>
            <a:r>
              <a:rPr lang="en-US" dirty="0" err="1" smtClean="0"/>
              <a:t>CommsMediaPR</a:t>
            </a:r>
            <a:endParaRPr lang="en-US" dirty="0" smtClean="0"/>
          </a:p>
          <a:p>
            <a:r>
              <a:rPr lang="en-US" dirty="0" smtClean="0"/>
              <a:t>         @</a:t>
            </a:r>
            <a:r>
              <a:rPr lang="en-US" dirty="0" err="1" smtClean="0"/>
              <a:t>FamiliesUSA</a:t>
            </a:r>
            <a:endParaRPr lang="en-US" dirty="0" smtClean="0"/>
          </a:p>
          <a:p>
            <a:r>
              <a:rPr lang="en-US" dirty="0" smtClean="0"/>
              <a:t>      Families USA</a:t>
            </a:r>
          </a:p>
          <a:p>
            <a:r>
              <a:rPr lang="en-US" dirty="0" smtClean="0"/>
              <a:t>      Families USA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3111" y="4292496"/>
            <a:ext cx="364909" cy="25902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705" y="5149306"/>
            <a:ext cx="238010" cy="2380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164" y="5556692"/>
            <a:ext cx="312974" cy="308531"/>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020" y="4720901"/>
            <a:ext cx="364909" cy="259029"/>
          </a:xfrm>
          <a:prstGeom prst="rect">
            <a:avLst/>
          </a:prstGeom>
        </p:spPr>
      </p:pic>
    </p:spTree>
    <p:extLst>
      <p:ext uri="{BB962C8B-B14F-4D97-AF65-F5344CB8AC3E}">
        <p14:creationId xmlns:p14="http://schemas.microsoft.com/office/powerpoint/2010/main" val="2873871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536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439D-EB47-C345-BA10-7C2BBB0810F7}"/>
              </a:ext>
            </a:extLst>
          </p:cNvPr>
          <p:cNvSpPr>
            <a:spLocks noGrp="1"/>
          </p:cNvSpPr>
          <p:nvPr>
            <p:ph type="title"/>
          </p:nvPr>
        </p:nvSpPr>
        <p:spPr/>
        <p:txBody>
          <a:bodyPr/>
          <a:lstStyle/>
          <a:p>
            <a:r>
              <a:rPr lang="en-US" dirty="0" smtClean="0"/>
              <a:t>Pitching Overview</a:t>
            </a:r>
            <a:endParaRPr lang="en-US" dirty="0"/>
          </a:p>
        </p:txBody>
      </p:sp>
      <p:sp>
        <p:nvSpPr>
          <p:cNvPr id="5" name="Slide Number Placeholder 4">
            <a:extLst>
              <a:ext uri="{FF2B5EF4-FFF2-40B4-BE49-F238E27FC236}">
                <a16:creationId xmlns:a16="http://schemas.microsoft.com/office/drawing/2014/main" id="{49A37DA6-38E3-6F4D-B02D-B67CF83E439C}"/>
              </a:ext>
            </a:extLst>
          </p:cNvPr>
          <p:cNvSpPr>
            <a:spLocks noGrp="1"/>
          </p:cNvSpPr>
          <p:nvPr>
            <p:ph type="sldNum" sz="quarter" idx="12"/>
          </p:nvPr>
        </p:nvSpPr>
        <p:spPr/>
        <p:txBody>
          <a:bodyPr/>
          <a:lstStyle/>
          <a:p>
            <a:fld id="{AE919B77-9796-D34E-8D5A-4054B4AFF4B6}" type="slidenum">
              <a:rPr lang="en-US" smtClean="0"/>
              <a:pPr/>
              <a:t>4</a:t>
            </a:fld>
            <a:endParaRPr lang="en-US"/>
          </a:p>
        </p:txBody>
      </p:sp>
      <p:sp>
        <p:nvSpPr>
          <p:cNvPr id="3" name="Content Placeholder 2"/>
          <p:cNvSpPr>
            <a:spLocks noGrp="1"/>
          </p:cNvSpPr>
          <p:nvPr>
            <p:ph idx="1"/>
          </p:nvPr>
        </p:nvSpPr>
        <p:spPr>
          <a:xfrm>
            <a:off x="849086" y="1935516"/>
            <a:ext cx="7410429" cy="3833106"/>
          </a:xfrm>
        </p:spPr>
        <p:txBody>
          <a:bodyPr/>
          <a:lstStyle/>
          <a:p>
            <a:pPr algn="ctr">
              <a:lnSpc>
                <a:spcPct val="150000"/>
              </a:lnSpc>
            </a:pPr>
            <a:r>
              <a:rPr lang="en-US" dirty="0" smtClean="0"/>
              <a:t>A media pitch is a brief letter, email or phone call offering a news story to a journalist or editor at a newspaper, magazine, radio or television show. The aim of the pitch it so create interest in the story and to find out if the contact is willing to use it. Journalists receive many pitches and therefore respect those that are relevant and newsworthy. A successful media pitch helps small businesses gain publicity for their company and builds good relations with the media for future coverage.</a:t>
            </a:r>
            <a:endParaRPr lang="en-US" dirty="0"/>
          </a:p>
        </p:txBody>
      </p:sp>
      <p:sp>
        <p:nvSpPr>
          <p:cNvPr id="6" name="Footer Placeholder 3"/>
          <p:cNvSpPr>
            <a:spLocks noGrp="1"/>
          </p:cNvSpPr>
          <p:nvPr>
            <p:ph type="ftr" sz="quarter" idx="11"/>
          </p:nvPr>
        </p:nvSpPr>
        <p:spPr>
          <a:xfrm>
            <a:off x="474133" y="6356350"/>
            <a:ext cx="5629628" cy="365125"/>
          </a:xfrm>
        </p:spPr>
        <p:txBody>
          <a:bodyPr/>
          <a:lstStyle/>
          <a:p>
            <a:pPr algn="l"/>
            <a:r>
              <a:rPr lang="en-US" dirty="0"/>
              <a:t>Linton, I. (2017, November 21). How to Make a Media Pitch. Retrieved from https://smallbusiness.chron.com/make-media-pitch-54785.html</a:t>
            </a:r>
          </a:p>
        </p:txBody>
      </p:sp>
    </p:spTree>
    <p:extLst>
      <p:ext uri="{BB962C8B-B14F-4D97-AF65-F5344CB8AC3E}">
        <p14:creationId xmlns:p14="http://schemas.microsoft.com/office/powerpoint/2010/main" val="2271872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B17D-9290-F546-8C77-AFCD6C3D8384}"/>
              </a:ext>
            </a:extLst>
          </p:cNvPr>
          <p:cNvSpPr>
            <a:spLocks noGrp="1"/>
          </p:cNvSpPr>
          <p:nvPr>
            <p:ph type="title"/>
          </p:nvPr>
        </p:nvSpPr>
        <p:spPr/>
        <p:txBody>
          <a:bodyPr/>
          <a:lstStyle/>
          <a:p>
            <a:r>
              <a:rPr lang="en-US" dirty="0" smtClean="0"/>
              <a:t>State of the Media Report</a:t>
            </a:r>
            <a:endParaRPr lang="en-US" dirty="0"/>
          </a:p>
        </p:txBody>
      </p:sp>
      <p:sp>
        <p:nvSpPr>
          <p:cNvPr id="5" name="Slide Number Placeholder 4">
            <a:extLst>
              <a:ext uri="{FF2B5EF4-FFF2-40B4-BE49-F238E27FC236}">
                <a16:creationId xmlns:a16="http://schemas.microsoft.com/office/drawing/2014/main" id="{8C3D121B-FACD-6B47-BC86-A6E734C4E2F1}"/>
              </a:ext>
            </a:extLst>
          </p:cNvPr>
          <p:cNvSpPr>
            <a:spLocks noGrp="1"/>
          </p:cNvSpPr>
          <p:nvPr>
            <p:ph type="sldNum" sz="quarter" idx="12"/>
          </p:nvPr>
        </p:nvSpPr>
        <p:spPr/>
        <p:txBody>
          <a:bodyPr/>
          <a:lstStyle/>
          <a:p>
            <a:fld id="{AE919B77-9796-D34E-8D5A-4054B4AFF4B6}" type="slidenum">
              <a:rPr lang="en-US" smtClean="0"/>
              <a:pPr/>
              <a:t>5</a:t>
            </a:fld>
            <a:endParaRPr lang="en-US"/>
          </a:p>
        </p:txBody>
      </p:sp>
      <p:pic>
        <p:nvPicPr>
          <p:cNvPr id="6" name="Picture 5"/>
          <p:cNvPicPr/>
          <p:nvPr/>
        </p:nvPicPr>
        <p:blipFill>
          <a:blip r:embed="rId2"/>
          <a:stretch>
            <a:fillRect/>
          </a:stretch>
        </p:blipFill>
        <p:spPr>
          <a:xfrm>
            <a:off x="1024890" y="1371600"/>
            <a:ext cx="7094220" cy="4114800"/>
          </a:xfrm>
          <a:prstGeom prst="rect">
            <a:avLst/>
          </a:prstGeom>
        </p:spPr>
      </p:pic>
    </p:spTree>
    <p:extLst>
      <p:ext uri="{BB962C8B-B14F-4D97-AF65-F5344CB8AC3E}">
        <p14:creationId xmlns:p14="http://schemas.microsoft.com/office/powerpoint/2010/main" val="4248186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A3A1F-7C93-E148-B284-14872734FDA6}"/>
              </a:ext>
            </a:extLst>
          </p:cNvPr>
          <p:cNvSpPr>
            <a:spLocks noGrp="1"/>
          </p:cNvSpPr>
          <p:nvPr>
            <p:ph type="title"/>
          </p:nvPr>
        </p:nvSpPr>
        <p:spPr/>
        <p:txBody>
          <a:bodyPr/>
          <a:lstStyle/>
          <a:p>
            <a:r>
              <a:rPr lang="en-US" dirty="0" smtClean="0"/>
              <a:t>State of the Media Report</a:t>
            </a:r>
            <a:endParaRPr lang="en-US" dirty="0"/>
          </a:p>
        </p:txBody>
      </p:sp>
      <p:sp>
        <p:nvSpPr>
          <p:cNvPr id="5" name="Slide Number Placeholder 4">
            <a:extLst>
              <a:ext uri="{FF2B5EF4-FFF2-40B4-BE49-F238E27FC236}">
                <a16:creationId xmlns:a16="http://schemas.microsoft.com/office/drawing/2014/main" id="{8AE5D7BD-9EDB-2E44-8379-4785712A215B}"/>
              </a:ext>
            </a:extLst>
          </p:cNvPr>
          <p:cNvSpPr>
            <a:spLocks noGrp="1"/>
          </p:cNvSpPr>
          <p:nvPr>
            <p:ph type="sldNum" sz="quarter" idx="12"/>
          </p:nvPr>
        </p:nvSpPr>
        <p:spPr/>
        <p:txBody>
          <a:bodyPr/>
          <a:lstStyle/>
          <a:p>
            <a:fld id="{AE919B77-9796-D34E-8D5A-4054B4AFF4B6}" type="slidenum">
              <a:rPr lang="en-US" smtClean="0"/>
              <a:pPr/>
              <a:t>6</a:t>
            </a:fld>
            <a:endParaRPr lang="en-US"/>
          </a:p>
        </p:txBody>
      </p:sp>
      <p:pic>
        <p:nvPicPr>
          <p:cNvPr id="7" name="Picture 6"/>
          <p:cNvPicPr/>
          <p:nvPr/>
        </p:nvPicPr>
        <p:blipFill rotWithShape="1">
          <a:blip r:embed="rId2"/>
          <a:srcRect l="571" t="1255" r="875" b="1132"/>
          <a:stretch/>
        </p:blipFill>
        <p:spPr>
          <a:xfrm>
            <a:off x="0" y="1240971"/>
            <a:ext cx="9143999" cy="4572000"/>
          </a:xfrm>
          <a:prstGeom prst="rect">
            <a:avLst/>
          </a:prstGeom>
        </p:spPr>
      </p:pic>
    </p:spTree>
    <p:extLst>
      <p:ext uri="{BB962C8B-B14F-4D97-AF65-F5344CB8AC3E}">
        <p14:creationId xmlns:p14="http://schemas.microsoft.com/office/powerpoint/2010/main" val="3559183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EA4A-ABBF-A042-BDDE-E1FD8C0AE023}"/>
              </a:ext>
            </a:extLst>
          </p:cNvPr>
          <p:cNvSpPr>
            <a:spLocks noGrp="1"/>
          </p:cNvSpPr>
          <p:nvPr>
            <p:ph type="title"/>
          </p:nvPr>
        </p:nvSpPr>
        <p:spPr/>
        <p:txBody>
          <a:bodyPr/>
          <a:lstStyle/>
          <a:p>
            <a:r>
              <a:rPr lang="en-US" dirty="0" smtClean="0"/>
              <a:t>State of the Media Report</a:t>
            </a:r>
            <a:endParaRPr lang="en-US" dirty="0"/>
          </a:p>
        </p:txBody>
      </p:sp>
      <p:sp>
        <p:nvSpPr>
          <p:cNvPr id="5" name="Slide Number Placeholder 4">
            <a:extLst>
              <a:ext uri="{FF2B5EF4-FFF2-40B4-BE49-F238E27FC236}">
                <a16:creationId xmlns:a16="http://schemas.microsoft.com/office/drawing/2014/main" id="{9EC542EC-20D7-B440-AED6-0C9ACF511066}"/>
              </a:ext>
            </a:extLst>
          </p:cNvPr>
          <p:cNvSpPr>
            <a:spLocks noGrp="1"/>
          </p:cNvSpPr>
          <p:nvPr>
            <p:ph type="sldNum" sz="quarter" idx="12"/>
          </p:nvPr>
        </p:nvSpPr>
        <p:spPr/>
        <p:txBody>
          <a:bodyPr/>
          <a:lstStyle/>
          <a:p>
            <a:fld id="{AE919B77-9796-D34E-8D5A-4054B4AFF4B6}" type="slidenum">
              <a:rPr lang="en-US" smtClean="0"/>
              <a:pPr/>
              <a:t>7</a:t>
            </a:fld>
            <a:endParaRPr lang="en-US"/>
          </a:p>
        </p:txBody>
      </p:sp>
      <p:pic>
        <p:nvPicPr>
          <p:cNvPr id="6" name="Picture 5"/>
          <p:cNvPicPr/>
          <p:nvPr/>
        </p:nvPicPr>
        <p:blipFill rotWithShape="1">
          <a:blip r:embed="rId2"/>
          <a:srcRect t="74556" r="25714"/>
          <a:stretch/>
        </p:blipFill>
        <p:spPr>
          <a:xfrm>
            <a:off x="0" y="2539166"/>
            <a:ext cx="9144000" cy="1612513"/>
          </a:xfrm>
          <a:prstGeom prst="rect">
            <a:avLst/>
          </a:prstGeom>
        </p:spPr>
      </p:pic>
    </p:spTree>
    <p:extLst>
      <p:ext uri="{BB962C8B-B14F-4D97-AF65-F5344CB8AC3E}">
        <p14:creationId xmlns:p14="http://schemas.microsoft.com/office/powerpoint/2010/main" val="596563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Pitching Manual</a:t>
            </a:r>
            <a:endParaRPr lang="en-US" dirty="0"/>
          </a:p>
        </p:txBody>
      </p:sp>
      <p:sp>
        <p:nvSpPr>
          <p:cNvPr id="5" name="Slide Number Placeholder 4"/>
          <p:cNvSpPr>
            <a:spLocks noGrp="1"/>
          </p:cNvSpPr>
          <p:nvPr>
            <p:ph type="sldNum" sz="quarter" idx="12"/>
          </p:nvPr>
        </p:nvSpPr>
        <p:spPr/>
        <p:txBody>
          <a:bodyPr/>
          <a:lstStyle/>
          <a:p>
            <a:fld id="{AE919B77-9796-D34E-8D5A-4054B4AFF4B6}" type="slidenum">
              <a:rPr lang="en-US" smtClean="0"/>
              <a:pPr/>
              <a:t>8</a:t>
            </a:fld>
            <a:endParaRPr lang="en-US"/>
          </a:p>
        </p:txBody>
      </p:sp>
      <p:pic>
        <p:nvPicPr>
          <p:cNvPr id="10" name="Picture 9"/>
          <p:cNvPicPr/>
          <p:nvPr/>
        </p:nvPicPr>
        <p:blipFill>
          <a:blip r:embed="rId2"/>
          <a:stretch>
            <a:fillRect/>
          </a:stretch>
        </p:blipFill>
        <p:spPr>
          <a:xfrm>
            <a:off x="1600200" y="1117717"/>
            <a:ext cx="5943600" cy="2891790"/>
          </a:xfrm>
          <a:prstGeom prst="rect">
            <a:avLst/>
          </a:prstGeom>
        </p:spPr>
      </p:pic>
      <p:pic>
        <p:nvPicPr>
          <p:cNvPr id="11" name="Picture 10"/>
          <p:cNvPicPr/>
          <p:nvPr/>
        </p:nvPicPr>
        <p:blipFill rotWithShape="1">
          <a:blip r:embed="rId3"/>
          <a:srcRect l="3338" r="6742"/>
          <a:stretch/>
        </p:blipFill>
        <p:spPr>
          <a:xfrm>
            <a:off x="0" y="4208507"/>
            <a:ext cx="9144000" cy="1600642"/>
          </a:xfrm>
          <a:prstGeom prst="rect">
            <a:avLst/>
          </a:prstGeom>
        </p:spPr>
      </p:pic>
    </p:spTree>
    <p:extLst>
      <p:ext uri="{BB962C8B-B14F-4D97-AF65-F5344CB8AC3E}">
        <p14:creationId xmlns:p14="http://schemas.microsoft.com/office/powerpoint/2010/main" val="3326680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B17D-9290-F546-8C77-AFCD6C3D8384}"/>
              </a:ext>
            </a:extLst>
          </p:cNvPr>
          <p:cNvSpPr>
            <a:spLocks noGrp="1"/>
          </p:cNvSpPr>
          <p:nvPr>
            <p:ph type="title"/>
          </p:nvPr>
        </p:nvSpPr>
        <p:spPr/>
        <p:txBody>
          <a:bodyPr/>
          <a:lstStyle/>
          <a:p>
            <a:r>
              <a:rPr lang="en-US" dirty="0" smtClean="0"/>
              <a:t>How Not to Pitch</a:t>
            </a:r>
            <a:endParaRPr lang="en-US" dirty="0"/>
          </a:p>
        </p:txBody>
      </p:sp>
      <p:sp>
        <p:nvSpPr>
          <p:cNvPr id="5" name="Slide Number Placeholder 4">
            <a:extLst>
              <a:ext uri="{FF2B5EF4-FFF2-40B4-BE49-F238E27FC236}">
                <a16:creationId xmlns:a16="http://schemas.microsoft.com/office/drawing/2014/main" id="{8C3D121B-FACD-6B47-BC86-A6E734C4E2F1}"/>
              </a:ext>
            </a:extLst>
          </p:cNvPr>
          <p:cNvSpPr>
            <a:spLocks noGrp="1"/>
          </p:cNvSpPr>
          <p:nvPr>
            <p:ph type="sldNum" sz="quarter" idx="12"/>
          </p:nvPr>
        </p:nvSpPr>
        <p:spPr/>
        <p:txBody>
          <a:bodyPr/>
          <a:lstStyle/>
          <a:p>
            <a:fld id="{AE919B77-9796-D34E-8D5A-4054B4AFF4B6}" type="slidenum">
              <a:rPr lang="en-US" smtClean="0"/>
              <a:pPr/>
              <a:t>9</a:t>
            </a:fld>
            <a:endParaRPr lang="en-US"/>
          </a:p>
        </p:txBody>
      </p:sp>
      <p:pic>
        <p:nvPicPr>
          <p:cNvPr id="8" name="KNa99Fq2QUI"/>
          <p:cNvPicPr>
            <a:picLocks noRot="1" noChangeAspect="1"/>
          </p:cNvPicPr>
          <p:nvPr>
            <a:videoFile r:link="rId1"/>
          </p:nvPr>
        </p:nvPicPr>
        <p:blipFill>
          <a:blip r:embed="rId3"/>
          <a:stretch>
            <a:fillRect/>
          </a:stretch>
        </p:blipFill>
        <p:spPr>
          <a:xfrm>
            <a:off x="1057776" y="1572622"/>
            <a:ext cx="7073941" cy="3979092"/>
          </a:xfrm>
          <a:prstGeom prst="rect">
            <a:avLst/>
          </a:prstGeom>
        </p:spPr>
      </p:pic>
    </p:spTree>
    <p:extLst>
      <p:ext uri="{BB962C8B-B14F-4D97-AF65-F5344CB8AC3E}">
        <p14:creationId xmlns:p14="http://schemas.microsoft.com/office/powerpoint/2010/main" val="1461897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FUSA Powerpoin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954D83F1-7B5C-1A40-A887-586CB34DB496}" vid="{D7B860BA-2B8E-5844-99E3-0953ED5427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FUSA Powerpoint Template</Template>
  <TotalTime>933</TotalTime>
  <Words>742</Words>
  <Application>Microsoft Office PowerPoint</Application>
  <PresentationFormat>On-screen Show (4:3)</PresentationFormat>
  <Paragraphs>103</Paragraphs>
  <Slides>33</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MS PGothic</vt:lpstr>
      <vt:lpstr>Arial</vt:lpstr>
      <vt:lpstr>Calibri</vt:lpstr>
      <vt:lpstr>Calibri Light</vt:lpstr>
      <vt:lpstr>Courier New</vt:lpstr>
      <vt:lpstr>Meta OT</vt:lpstr>
      <vt:lpstr>FUSA Powerpoint Template</vt:lpstr>
      <vt:lpstr>PowerPoint Presentation</vt:lpstr>
      <vt:lpstr>PowerPoint Presentation</vt:lpstr>
      <vt:lpstr>PowerPoint Presentation</vt:lpstr>
      <vt:lpstr>Pitching Overview</vt:lpstr>
      <vt:lpstr>State of the Media Report</vt:lpstr>
      <vt:lpstr>State of the Media Report</vt:lpstr>
      <vt:lpstr>State of the Media Report</vt:lpstr>
      <vt:lpstr>Media Pitching Manual</vt:lpstr>
      <vt:lpstr>How Not to Pitch</vt:lpstr>
      <vt:lpstr>PowerPoint Presentation</vt:lpstr>
      <vt:lpstr>Ariel Cohen, Inside Health Policy</vt:lpstr>
      <vt:lpstr>Ariel Cohen, Inside Health Policy</vt:lpstr>
      <vt:lpstr>Ariel Cohen, Inside Health Policy</vt:lpstr>
      <vt:lpstr>Ariel Cohen, Inside Health Policy</vt:lpstr>
      <vt:lpstr>PowerPoint Presentation</vt:lpstr>
      <vt:lpstr>Stacy Stanford, Utah Health Policy Project</vt:lpstr>
      <vt:lpstr>Stacy Stanford, Utah Health Policy Project</vt:lpstr>
      <vt:lpstr>Stacy Stanford, Utah Health Policy Project</vt:lpstr>
      <vt:lpstr>Stacy Stanford, Utah Health Policy Project</vt:lpstr>
      <vt:lpstr>Stacy Stanford, Utah Health Policy Project</vt:lpstr>
      <vt:lpstr>PowerPoint Presentation</vt:lpstr>
      <vt:lpstr>Utah Health Policy Project  is a non-profit, non-partisan organization advancing sustainable health care solutions for underserved Utahns, through better access,  education,  and public policy</vt:lpstr>
      <vt:lpstr>Stacy Stanford</vt:lpstr>
      <vt:lpstr>What is the story?</vt:lpstr>
      <vt:lpstr>Why should people care? </vt:lpstr>
      <vt:lpstr>What it if it’s … more complicated than that?</vt:lpstr>
      <vt:lpstr>How does the story come to you?</vt:lpstr>
      <vt:lpstr>Conclusion –  keys to landing a pitch:</vt:lpstr>
      <vt:lpstr>PowerPoint Presentation</vt:lpstr>
      <vt:lpstr>Stacy Stanford, Utah Health Policy Project</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Nichole Edralin</dc:creator>
  <cp:keywords/>
  <dc:description/>
  <cp:lastModifiedBy>Adina Marx</cp:lastModifiedBy>
  <cp:revision>82</cp:revision>
  <cp:lastPrinted>2017-06-08T15:42:30Z</cp:lastPrinted>
  <dcterms:created xsi:type="dcterms:W3CDTF">2018-05-04T17:55:31Z</dcterms:created>
  <dcterms:modified xsi:type="dcterms:W3CDTF">2020-01-17T21:00:48Z</dcterms:modified>
  <cp:category/>
</cp:coreProperties>
</file>