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698" r:id="rId2"/>
    <p:sldId id="271" r:id="rId3"/>
    <p:sldId id="396" r:id="rId4"/>
    <p:sldId id="682" r:id="rId5"/>
    <p:sldId id="699" r:id="rId6"/>
    <p:sldId id="684" r:id="rId7"/>
    <p:sldId id="339" r:id="rId8"/>
    <p:sldId id="709" r:id="rId9"/>
    <p:sldId id="688" r:id="rId10"/>
    <p:sldId id="260" r:id="rId11"/>
    <p:sldId id="272" r:id="rId12"/>
    <p:sldId id="702" r:id="rId13"/>
    <p:sldId id="670" r:id="rId14"/>
    <p:sldId id="671" r:id="rId15"/>
    <p:sldId id="703" r:id="rId16"/>
    <p:sldId id="362" r:id="rId17"/>
    <p:sldId id="655" r:id="rId18"/>
    <p:sldId id="352" r:id="rId19"/>
    <p:sldId id="704" r:id="rId20"/>
    <p:sldId id="689" r:id="rId21"/>
    <p:sldId id="705" r:id="rId22"/>
    <p:sldId id="706" r:id="rId23"/>
    <p:sldId id="695" r:id="rId24"/>
    <p:sldId id="708" r:id="rId25"/>
    <p:sldId id="6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817" autoAdjust="0"/>
  </p:normalViewPr>
  <p:slideViewPr>
    <p:cSldViewPr snapToGrid="0">
      <p:cViewPr varScale="1">
        <p:scale>
          <a:sx n="63" d="100"/>
          <a:sy n="63" d="100"/>
        </p:scale>
        <p:origin x="80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5A934-4790-43CF-A363-5CEED0893E1B}"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0ABF4780-F602-4171-A0CC-761EAF311D10}">
      <dgm:prSet phldrT="[Text]" custT="1"/>
      <dgm:spPr/>
      <dgm:t>
        <a:bodyPr/>
        <a:lstStyle/>
        <a:p>
          <a:r>
            <a:rPr lang="en-US" sz="2800" dirty="0">
              <a:solidFill>
                <a:schemeClr val="tx1"/>
              </a:solidFill>
              <a:latin typeface="Arial" panose="020B0604020202020204" pitchFamily="34" charset="0"/>
              <a:cs typeface="Arial" panose="020B0604020202020204" pitchFamily="34" charset="0"/>
            </a:rPr>
            <a:t>Department of Homeland Security</a:t>
          </a:r>
        </a:p>
      </dgm:t>
    </dgm:pt>
    <dgm:pt modelId="{012CF0B4-D9D6-4F0C-B241-5BF31B559C3B}" type="parTrans" cxnId="{85C409B6-55CA-440C-87BA-607E25C6270B}">
      <dgm:prSet/>
      <dgm:spPr/>
      <dgm:t>
        <a:bodyPr/>
        <a:lstStyle/>
        <a:p>
          <a:endParaRPr lang="en-US"/>
        </a:p>
      </dgm:t>
    </dgm:pt>
    <dgm:pt modelId="{03982989-A374-44CB-BAFF-A83254CEE48D}" type="sibTrans" cxnId="{85C409B6-55CA-440C-87BA-607E25C6270B}">
      <dgm:prSet/>
      <dgm:spPr/>
      <dgm:t>
        <a:bodyPr/>
        <a:lstStyle/>
        <a:p>
          <a:endParaRPr lang="en-US"/>
        </a:p>
      </dgm:t>
    </dgm:pt>
    <dgm:pt modelId="{AC0DEDE1-B72C-47F8-84A5-C6D7EAED527C}">
      <dgm:prSet phldrT="[Text]" custT="1"/>
      <dgm:spPr/>
      <dgm:t>
        <a:bodyPr/>
        <a:lstStyle/>
        <a:p>
          <a:r>
            <a:rPr lang="en-US" sz="2800" dirty="0">
              <a:latin typeface="Arial" panose="020B0604020202020204" pitchFamily="34" charset="0"/>
              <a:cs typeface="Arial" panose="020B0604020202020204" pitchFamily="34" charset="0"/>
            </a:rPr>
            <a:t>Final Rule Published</a:t>
          </a:r>
        </a:p>
      </dgm:t>
    </dgm:pt>
    <dgm:pt modelId="{B525C433-FAF6-4226-87EB-4DC1D7471A3B}" type="parTrans" cxnId="{8393D14A-9EF3-4060-8F3B-013FBBFAF0C3}">
      <dgm:prSet/>
      <dgm:spPr/>
      <dgm:t>
        <a:bodyPr/>
        <a:lstStyle/>
        <a:p>
          <a:endParaRPr lang="en-US"/>
        </a:p>
      </dgm:t>
    </dgm:pt>
    <dgm:pt modelId="{15D2F877-8DB8-4302-BECA-3C46E42A3062}" type="sibTrans" cxnId="{8393D14A-9EF3-4060-8F3B-013FBBFAF0C3}">
      <dgm:prSet/>
      <dgm:spPr/>
      <dgm:t>
        <a:bodyPr/>
        <a:lstStyle/>
        <a:p>
          <a:endParaRPr lang="en-US"/>
        </a:p>
      </dgm:t>
    </dgm:pt>
    <dgm:pt modelId="{567F672A-10D0-4FA1-BC29-A59EA180F1CB}">
      <dgm:prSet phldrT="[Text]" custT="1"/>
      <dgm:spPr/>
      <dgm:t>
        <a:bodyPr/>
        <a:lstStyle/>
        <a:p>
          <a:r>
            <a:rPr lang="en-US" sz="2800" dirty="0">
              <a:latin typeface="Arial" panose="020B0604020202020204" pitchFamily="34" charset="0"/>
              <a:cs typeface="Arial" panose="020B0604020202020204" pitchFamily="34" charset="0"/>
            </a:rPr>
            <a:t>Blocked by the courts</a:t>
          </a:r>
        </a:p>
      </dgm:t>
    </dgm:pt>
    <dgm:pt modelId="{2E4E3FD4-11E5-4C95-BA52-51454FCEADE0}" type="parTrans" cxnId="{BAD53331-0CF5-4A57-850F-C91E1BF94CB1}">
      <dgm:prSet/>
      <dgm:spPr/>
      <dgm:t>
        <a:bodyPr/>
        <a:lstStyle/>
        <a:p>
          <a:endParaRPr lang="en-US"/>
        </a:p>
      </dgm:t>
    </dgm:pt>
    <dgm:pt modelId="{3A9DF614-5E8B-4DAB-A470-FBCD1C4745C6}" type="sibTrans" cxnId="{BAD53331-0CF5-4A57-850F-C91E1BF94CB1}">
      <dgm:prSet/>
      <dgm:spPr/>
      <dgm:t>
        <a:bodyPr/>
        <a:lstStyle/>
        <a:p>
          <a:endParaRPr lang="en-US"/>
        </a:p>
      </dgm:t>
    </dgm:pt>
    <dgm:pt modelId="{B2DBACF9-323A-4CE7-9D06-589F30B25CC3}">
      <dgm:prSet phldrT="[Text]" custT="1"/>
      <dgm:spPr/>
      <dgm:t>
        <a:bodyPr/>
        <a:lstStyle/>
        <a:p>
          <a:r>
            <a:rPr lang="en-US" sz="2800" dirty="0">
              <a:solidFill>
                <a:schemeClr val="tx1"/>
              </a:solidFill>
              <a:latin typeface="Arial" panose="020B0604020202020204" pitchFamily="34" charset="0"/>
              <a:cs typeface="Arial" panose="020B0604020202020204" pitchFamily="34" charset="0"/>
            </a:rPr>
            <a:t>State Department</a:t>
          </a:r>
        </a:p>
      </dgm:t>
    </dgm:pt>
    <dgm:pt modelId="{05A0C64A-D9C0-4D29-87C8-C7945E94CC8F}" type="parTrans" cxnId="{B82A54E5-CEE0-4A4B-AC97-0D5670984231}">
      <dgm:prSet/>
      <dgm:spPr/>
      <dgm:t>
        <a:bodyPr/>
        <a:lstStyle/>
        <a:p>
          <a:endParaRPr lang="en-US"/>
        </a:p>
      </dgm:t>
    </dgm:pt>
    <dgm:pt modelId="{70E9E646-CBE5-4871-ACB7-FEC7995B2FDF}" type="sibTrans" cxnId="{B82A54E5-CEE0-4A4B-AC97-0D5670984231}">
      <dgm:prSet/>
      <dgm:spPr/>
      <dgm:t>
        <a:bodyPr/>
        <a:lstStyle/>
        <a:p>
          <a:endParaRPr lang="en-US"/>
        </a:p>
      </dgm:t>
    </dgm:pt>
    <dgm:pt modelId="{0AC3F67C-7E12-4293-A290-968D0DEBA5FC}">
      <dgm:prSet phldrT="[Text]" custT="1"/>
      <dgm:spPr/>
      <dgm:t>
        <a:bodyPr/>
        <a:lstStyle/>
        <a:p>
          <a:r>
            <a:rPr lang="en-US" sz="2800" dirty="0">
              <a:latin typeface="Arial" panose="020B0604020202020204" pitchFamily="34" charset="0"/>
              <a:cs typeface="Arial" panose="020B0604020202020204" pitchFamily="34" charset="0"/>
            </a:rPr>
            <a:t>Interim Final Rule Published</a:t>
          </a:r>
        </a:p>
      </dgm:t>
    </dgm:pt>
    <dgm:pt modelId="{3BA4A6C8-0F50-42E3-A4C8-69080E13BE42}" type="parTrans" cxnId="{D509C9D7-C93D-47AA-931D-D0B82D0CEC55}">
      <dgm:prSet/>
      <dgm:spPr/>
      <dgm:t>
        <a:bodyPr/>
        <a:lstStyle/>
        <a:p>
          <a:endParaRPr lang="en-US"/>
        </a:p>
      </dgm:t>
    </dgm:pt>
    <dgm:pt modelId="{101A427A-D6F6-43E8-9743-C26EE6C8EA40}" type="sibTrans" cxnId="{D509C9D7-C93D-47AA-931D-D0B82D0CEC55}">
      <dgm:prSet/>
      <dgm:spPr/>
      <dgm:t>
        <a:bodyPr/>
        <a:lstStyle/>
        <a:p>
          <a:endParaRPr lang="en-US"/>
        </a:p>
      </dgm:t>
    </dgm:pt>
    <dgm:pt modelId="{5CFABF16-4327-4D72-B0C4-214A329BE8AD}">
      <dgm:prSet phldrT="[Text]" custT="1"/>
      <dgm:spPr/>
      <dgm:t>
        <a:bodyPr/>
        <a:lstStyle/>
        <a:p>
          <a:r>
            <a:rPr lang="en-US" sz="2800" dirty="0">
              <a:latin typeface="Arial" panose="020B0604020202020204" pitchFamily="34" charset="0"/>
              <a:cs typeface="Arial" panose="020B0604020202020204" pitchFamily="34" charset="0"/>
            </a:rPr>
            <a:t>Put on hold by agency</a:t>
          </a:r>
        </a:p>
      </dgm:t>
    </dgm:pt>
    <dgm:pt modelId="{BD6ABA65-C550-49A5-8598-793FFBB89B88}" type="parTrans" cxnId="{AD47AD99-1F50-4D84-B830-E33DF3DC19C1}">
      <dgm:prSet/>
      <dgm:spPr/>
      <dgm:t>
        <a:bodyPr/>
        <a:lstStyle/>
        <a:p>
          <a:endParaRPr lang="en-US"/>
        </a:p>
      </dgm:t>
    </dgm:pt>
    <dgm:pt modelId="{D3B9B8F0-D907-4C21-B5B8-F1B9042BDFDA}" type="sibTrans" cxnId="{AD47AD99-1F50-4D84-B830-E33DF3DC19C1}">
      <dgm:prSet/>
      <dgm:spPr/>
      <dgm:t>
        <a:bodyPr/>
        <a:lstStyle/>
        <a:p>
          <a:endParaRPr lang="en-US"/>
        </a:p>
      </dgm:t>
    </dgm:pt>
    <dgm:pt modelId="{42A32C97-1346-4411-83EE-DFDB7832185B}">
      <dgm:prSet phldrT="[Text]" custT="1"/>
      <dgm:spPr>
        <a:solidFill>
          <a:schemeClr val="accent2">
            <a:lumMod val="75000"/>
          </a:schemeClr>
        </a:solidFill>
      </dgm:spPr>
      <dgm:t>
        <a:bodyPr/>
        <a:lstStyle/>
        <a:p>
          <a:r>
            <a:rPr lang="en-US" sz="2800" dirty="0">
              <a:solidFill>
                <a:schemeClr val="tx1"/>
              </a:solidFill>
              <a:latin typeface="Arial" panose="020B0604020202020204" pitchFamily="34" charset="0"/>
              <a:cs typeface="Arial" panose="020B0604020202020204" pitchFamily="34" charset="0"/>
            </a:rPr>
            <a:t>Department of Justice</a:t>
          </a:r>
        </a:p>
      </dgm:t>
    </dgm:pt>
    <dgm:pt modelId="{2180B86B-2638-494F-A7EA-DD0B7DBA23B2}" type="parTrans" cxnId="{0A989466-CFBD-4F58-B298-FCB52792C01C}">
      <dgm:prSet/>
      <dgm:spPr/>
      <dgm:t>
        <a:bodyPr/>
        <a:lstStyle/>
        <a:p>
          <a:endParaRPr lang="en-US"/>
        </a:p>
      </dgm:t>
    </dgm:pt>
    <dgm:pt modelId="{690EB7FA-3CD4-40A2-82BF-73E76097F579}" type="sibTrans" cxnId="{0A989466-CFBD-4F58-B298-FCB52792C01C}">
      <dgm:prSet/>
      <dgm:spPr/>
      <dgm:t>
        <a:bodyPr/>
        <a:lstStyle/>
        <a:p>
          <a:endParaRPr lang="en-US"/>
        </a:p>
      </dgm:t>
    </dgm:pt>
    <dgm:pt modelId="{51814D1B-8896-4D4F-A570-F8A32679467F}">
      <dgm:prSet phldrT="[Text]" custT="1"/>
      <dgm:spPr/>
      <dgm:t>
        <a:bodyPr/>
        <a:lstStyle/>
        <a:p>
          <a:r>
            <a:rPr lang="en-US" sz="2800" dirty="0">
              <a:latin typeface="Arial" panose="020B0604020202020204" pitchFamily="34" charset="0"/>
              <a:cs typeface="Arial" panose="020B0604020202020204" pitchFamily="34" charset="0"/>
            </a:rPr>
            <a:t>Not yet published</a:t>
          </a:r>
        </a:p>
      </dgm:t>
    </dgm:pt>
    <dgm:pt modelId="{A00D2182-69E4-4151-941F-8D8E4DD127F6}" type="parTrans" cxnId="{BFF40970-A258-4337-BF3F-2EEEAF579AE0}">
      <dgm:prSet/>
      <dgm:spPr/>
      <dgm:t>
        <a:bodyPr/>
        <a:lstStyle/>
        <a:p>
          <a:endParaRPr lang="en-US"/>
        </a:p>
      </dgm:t>
    </dgm:pt>
    <dgm:pt modelId="{9527E47E-BD50-4D4C-8148-DB115A0E5DB1}" type="sibTrans" cxnId="{BFF40970-A258-4337-BF3F-2EEEAF579AE0}">
      <dgm:prSet/>
      <dgm:spPr/>
      <dgm:t>
        <a:bodyPr/>
        <a:lstStyle/>
        <a:p>
          <a:endParaRPr lang="en-US"/>
        </a:p>
      </dgm:t>
    </dgm:pt>
    <dgm:pt modelId="{AA0FADC8-BDFB-4089-BE2D-4A0EF9B47144}">
      <dgm:prSet phldrT="[Text]" custT="1"/>
      <dgm:spPr/>
      <dgm:t>
        <a:bodyPr/>
        <a:lstStyle/>
        <a:p>
          <a:r>
            <a:rPr lang="en-US" sz="2800" dirty="0">
              <a:latin typeface="Arial" panose="020B0604020202020204" pitchFamily="34" charset="0"/>
              <a:cs typeface="Arial" panose="020B0604020202020204" pitchFamily="34" charset="0"/>
            </a:rPr>
            <a:t>Affects people who have become public charges in the U.S.</a:t>
          </a:r>
        </a:p>
      </dgm:t>
    </dgm:pt>
    <dgm:pt modelId="{D500FAAC-F514-4FF4-B615-2C52EFF7D9E3}" type="parTrans" cxnId="{5893D27E-D5CF-4BAF-888C-F1B8A062CD58}">
      <dgm:prSet/>
      <dgm:spPr/>
      <dgm:t>
        <a:bodyPr/>
        <a:lstStyle/>
        <a:p>
          <a:endParaRPr lang="en-US"/>
        </a:p>
      </dgm:t>
    </dgm:pt>
    <dgm:pt modelId="{487B314A-463C-4361-8A8E-69CFAD56E958}" type="sibTrans" cxnId="{5893D27E-D5CF-4BAF-888C-F1B8A062CD58}">
      <dgm:prSet/>
      <dgm:spPr/>
      <dgm:t>
        <a:bodyPr/>
        <a:lstStyle/>
        <a:p>
          <a:endParaRPr lang="en-US"/>
        </a:p>
      </dgm:t>
    </dgm:pt>
    <dgm:pt modelId="{65288698-F396-4E7A-BAD6-A605BA6090AA}">
      <dgm:prSet phldrT="[Text]" custT="1"/>
      <dgm:spPr/>
      <dgm:t>
        <a:bodyPr/>
        <a:lstStyle/>
        <a:p>
          <a:r>
            <a:rPr lang="en-US" sz="2800" dirty="0">
              <a:latin typeface="Arial" panose="020B0604020202020204" pitchFamily="34" charset="0"/>
              <a:cs typeface="Arial" panose="020B0604020202020204" pitchFamily="34" charset="0"/>
            </a:rPr>
            <a:t>Affects people applying for LPR status in the U.S. </a:t>
          </a:r>
        </a:p>
      </dgm:t>
    </dgm:pt>
    <dgm:pt modelId="{E95313CB-0F78-4D26-9092-C8BA63ED443F}" type="parTrans" cxnId="{8C241C47-FAF0-4662-A389-20B27066A908}">
      <dgm:prSet/>
      <dgm:spPr/>
      <dgm:t>
        <a:bodyPr/>
        <a:lstStyle/>
        <a:p>
          <a:endParaRPr lang="en-US"/>
        </a:p>
      </dgm:t>
    </dgm:pt>
    <dgm:pt modelId="{7B4C2B09-092D-4D4E-A679-9C41391E561B}" type="sibTrans" cxnId="{8C241C47-FAF0-4662-A389-20B27066A908}">
      <dgm:prSet/>
      <dgm:spPr/>
      <dgm:t>
        <a:bodyPr/>
        <a:lstStyle/>
        <a:p>
          <a:endParaRPr lang="en-US"/>
        </a:p>
      </dgm:t>
    </dgm:pt>
    <dgm:pt modelId="{910482A1-77A6-4E35-A2DE-0B47F7A99DB3}">
      <dgm:prSet phldrT="[Text]" custT="1"/>
      <dgm:spPr/>
      <dgm:t>
        <a:bodyPr/>
        <a:lstStyle/>
        <a:p>
          <a:r>
            <a:rPr lang="en-US" sz="2800" dirty="0">
              <a:latin typeface="Arial" panose="020B0604020202020204" pitchFamily="34" charset="0"/>
              <a:cs typeface="Arial" panose="020B0604020202020204" pitchFamily="34" charset="0"/>
            </a:rPr>
            <a:t>Affects people applying for visas or LPR status outside the U.S.</a:t>
          </a:r>
        </a:p>
      </dgm:t>
    </dgm:pt>
    <dgm:pt modelId="{2F8F3552-BBC4-49CF-88C9-2E89DB1CB0FB}" type="parTrans" cxnId="{26B4A0CC-321F-4C7F-80BC-D99BDEA517BB}">
      <dgm:prSet/>
      <dgm:spPr/>
      <dgm:t>
        <a:bodyPr/>
        <a:lstStyle/>
        <a:p>
          <a:endParaRPr lang="en-US"/>
        </a:p>
      </dgm:t>
    </dgm:pt>
    <dgm:pt modelId="{82C39B1E-B389-4822-B3FE-E522128B6528}" type="sibTrans" cxnId="{26B4A0CC-321F-4C7F-80BC-D99BDEA517BB}">
      <dgm:prSet/>
      <dgm:spPr/>
      <dgm:t>
        <a:bodyPr/>
        <a:lstStyle/>
        <a:p>
          <a:endParaRPr lang="en-US"/>
        </a:p>
      </dgm:t>
    </dgm:pt>
    <dgm:pt modelId="{FABF0A38-0508-4536-B39D-81687EB5E404}" type="pres">
      <dgm:prSet presAssocID="{B9E5A934-4790-43CF-A363-5CEED0893E1B}" presName="linear" presStyleCnt="0">
        <dgm:presLayoutVars>
          <dgm:dir/>
          <dgm:animLvl val="lvl"/>
          <dgm:resizeHandles val="exact"/>
        </dgm:presLayoutVars>
      </dgm:prSet>
      <dgm:spPr/>
    </dgm:pt>
    <dgm:pt modelId="{5FD3917B-40D3-4F1C-B016-6BED37EF3358}" type="pres">
      <dgm:prSet presAssocID="{0ABF4780-F602-4171-A0CC-761EAF311D10}" presName="parentLin" presStyleCnt="0"/>
      <dgm:spPr/>
    </dgm:pt>
    <dgm:pt modelId="{8CC9FEFB-69B7-42BB-AF20-68048035A5BB}" type="pres">
      <dgm:prSet presAssocID="{0ABF4780-F602-4171-A0CC-761EAF311D10}" presName="parentLeftMargin" presStyleLbl="node1" presStyleIdx="0" presStyleCnt="3"/>
      <dgm:spPr/>
    </dgm:pt>
    <dgm:pt modelId="{FCB37C05-C383-4DCD-BD83-E6D0A18B9802}" type="pres">
      <dgm:prSet presAssocID="{0ABF4780-F602-4171-A0CC-761EAF311D10}" presName="parentText" presStyleLbl="node1" presStyleIdx="0" presStyleCnt="3">
        <dgm:presLayoutVars>
          <dgm:chMax val="0"/>
          <dgm:bulletEnabled val="1"/>
        </dgm:presLayoutVars>
      </dgm:prSet>
      <dgm:spPr/>
    </dgm:pt>
    <dgm:pt modelId="{A755BA4B-CE1F-45A6-AA76-0ABAE8AD0C12}" type="pres">
      <dgm:prSet presAssocID="{0ABF4780-F602-4171-A0CC-761EAF311D10}" presName="negativeSpace" presStyleCnt="0"/>
      <dgm:spPr/>
    </dgm:pt>
    <dgm:pt modelId="{AA244134-98C5-4102-8AB1-B316DC71C606}" type="pres">
      <dgm:prSet presAssocID="{0ABF4780-F602-4171-A0CC-761EAF311D10}" presName="childText" presStyleLbl="conFgAcc1" presStyleIdx="0" presStyleCnt="3">
        <dgm:presLayoutVars>
          <dgm:bulletEnabled val="1"/>
        </dgm:presLayoutVars>
      </dgm:prSet>
      <dgm:spPr/>
    </dgm:pt>
    <dgm:pt modelId="{1950D5C9-BF41-473E-B5E8-31DBE25C354B}" type="pres">
      <dgm:prSet presAssocID="{03982989-A374-44CB-BAFF-A83254CEE48D}" presName="spaceBetweenRectangles" presStyleCnt="0"/>
      <dgm:spPr/>
    </dgm:pt>
    <dgm:pt modelId="{1C64BCA7-572D-46AF-90C7-FCDDCDE68477}" type="pres">
      <dgm:prSet presAssocID="{B2DBACF9-323A-4CE7-9D06-589F30B25CC3}" presName="parentLin" presStyleCnt="0"/>
      <dgm:spPr/>
    </dgm:pt>
    <dgm:pt modelId="{21DFBA50-0CC6-4027-9975-069760BBCB31}" type="pres">
      <dgm:prSet presAssocID="{B2DBACF9-323A-4CE7-9D06-589F30B25CC3}" presName="parentLeftMargin" presStyleLbl="node1" presStyleIdx="0" presStyleCnt="3"/>
      <dgm:spPr/>
    </dgm:pt>
    <dgm:pt modelId="{7266FDFF-39FB-4E76-8E45-CAD5554E9A66}" type="pres">
      <dgm:prSet presAssocID="{B2DBACF9-323A-4CE7-9D06-589F30B25CC3}" presName="parentText" presStyleLbl="node1" presStyleIdx="1" presStyleCnt="3">
        <dgm:presLayoutVars>
          <dgm:chMax val="0"/>
          <dgm:bulletEnabled val="1"/>
        </dgm:presLayoutVars>
      </dgm:prSet>
      <dgm:spPr/>
    </dgm:pt>
    <dgm:pt modelId="{2F0A8456-0C8A-45CA-9450-C3676AF072EC}" type="pres">
      <dgm:prSet presAssocID="{B2DBACF9-323A-4CE7-9D06-589F30B25CC3}" presName="negativeSpace" presStyleCnt="0"/>
      <dgm:spPr/>
    </dgm:pt>
    <dgm:pt modelId="{59812B1A-B95A-426E-BD19-9E9FE167C5D1}" type="pres">
      <dgm:prSet presAssocID="{B2DBACF9-323A-4CE7-9D06-589F30B25CC3}" presName="childText" presStyleLbl="conFgAcc1" presStyleIdx="1" presStyleCnt="3">
        <dgm:presLayoutVars>
          <dgm:bulletEnabled val="1"/>
        </dgm:presLayoutVars>
      </dgm:prSet>
      <dgm:spPr/>
    </dgm:pt>
    <dgm:pt modelId="{62382D66-30E2-452E-AF2F-88ABF3F60324}" type="pres">
      <dgm:prSet presAssocID="{70E9E646-CBE5-4871-ACB7-FEC7995B2FDF}" presName="spaceBetweenRectangles" presStyleCnt="0"/>
      <dgm:spPr/>
    </dgm:pt>
    <dgm:pt modelId="{0DB9C9C1-1464-4A50-9C53-28ABE4517328}" type="pres">
      <dgm:prSet presAssocID="{42A32C97-1346-4411-83EE-DFDB7832185B}" presName="parentLin" presStyleCnt="0"/>
      <dgm:spPr/>
    </dgm:pt>
    <dgm:pt modelId="{238274FD-BADC-4863-A13A-26794FF2C4B7}" type="pres">
      <dgm:prSet presAssocID="{42A32C97-1346-4411-83EE-DFDB7832185B}" presName="parentLeftMargin" presStyleLbl="node1" presStyleIdx="1" presStyleCnt="3"/>
      <dgm:spPr/>
    </dgm:pt>
    <dgm:pt modelId="{00842CD3-E528-429B-B0B0-7D5B62597758}" type="pres">
      <dgm:prSet presAssocID="{42A32C97-1346-4411-83EE-DFDB7832185B}" presName="parentText" presStyleLbl="node1" presStyleIdx="2" presStyleCnt="3">
        <dgm:presLayoutVars>
          <dgm:chMax val="0"/>
          <dgm:bulletEnabled val="1"/>
        </dgm:presLayoutVars>
      </dgm:prSet>
      <dgm:spPr/>
    </dgm:pt>
    <dgm:pt modelId="{8A13C603-9A90-4461-A574-6F37CBB3F798}" type="pres">
      <dgm:prSet presAssocID="{42A32C97-1346-4411-83EE-DFDB7832185B}" presName="negativeSpace" presStyleCnt="0"/>
      <dgm:spPr/>
    </dgm:pt>
    <dgm:pt modelId="{AB04E550-2868-4DB6-ACB8-83DCF7D7CD65}" type="pres">
      <dgm:prSet presAssocID="{42A32C97-1346-4411-83EE-DFDB7832185B}" presName="childText" presStyleLbl="conFgAcc1" presStyleIdx="2" presStyleCnt="3">
        <dgm:presLayoutVars>
          <dgm:bulletEnabled val="1"/>
        </dgm:presLayoutVars>
      </dgm:prSet>
      <dgm:spPr/>
    </dgm:pt>
  </dgm:ptLst>
  <dgm:cxnLst>
    <dgm:cxn modelId="{D0039901-F408-4ED3-AA25-7F5B4318AB24}" type="presOf" srcId="{B2DBACF9-323A-4CE7-9D06-589F30B25CC3}" destId="{7266FDFF-39FB-4E76-8E45-CAD5554E9A66}" srcOrd="1" destOrd="0" presId="urn:microsoft.com/office/officeart/2005/8/layout/list1"/>
    <dgm:cxn modelId="{BA4A350E-F724-4A23-84CB-55BBB1B9B1EA}" type="presOf" srcId="{B9E5A934-4790-43CF-A363-5CEED0893E1B}" destId="{FABF0A38-0508-4536-B39D-81687EB5E404}" srcOrd="0" destOrd="0" presId="urn:microsoft.com/office/officeart/2005/8/layout/list1"/>
    <dgm:cxn modelId="{7B4B7710-B916-4A6E-8ED1-084A327770FC}" type="presOf" srcId="{42A32C97-1346-4411-83EE-DFDB7832185B}" destId="{238274FD-BADC-4863-A13A-26794FF2C4B7}" srcOrd="0" destOrd="0" presId="urn:microsoft.com/office/officeart/2005/8/layout/list1"/>
    <dgm:cxn modelId="{D57CF616-7264-4F4D-8504-321DA99BD5B1}" type="presOf" srcId="{51814D1B-8896-4D4F-A570-F8A32679467F}" destId="{AB04E550-2868-4DB6-ACB8-83DCF7D7CD65}" srcOrd="0" destOrd="0" presId="urn:microsoft.com/office/officeart/2005/8/layout/list1"/>
    <dgm:cxn modelId="{0E29D219-4D36-4167-B32E-C67EDDCB32CD}" type="presOf" srcId="{AC0DEDE1-B72C-47F8-84A5-C6D7EAED527C}" destId="{AA244134-98C5-4102-8AB1-B316DC71C606}" srcOrd="0" destOrd="0" presId="urn:microsoft.com/office/officeart/2005/8/layout/list1"/>
    <dgm:cxn modelId="{BAD53331-0CF5-4A57-850F-C91E1BF94CB1}" srcId="{0ABF4780-F602-4171-A0CC-761EAF311D10}" destId="{567F672A-10D0-4FA1-BC29-A59EA180F1CB}" srcOrd="1" destOrd="0" parTransId="{2E4E3FD4-11E5-4C95-BA52-51454FCEADE0}" sibTransId="{3A9DF614-5E8B-4DAB-A470-FBCD1C4745C6}"/>
    <dgm:cxn modelId="{0A989466-CFBD-4F58-B298-FCB52792C01C}" srcId="{B9E5A934-4790-43CF-A363-5CEED0893E1B}" destId="{42A32C97-1346-4411-83EE-DFDB7832185B}" srcOrd="2" destOrd="0" parTransId="{2180B86B-2638-494F-A7EA-DD0B7DBA23B2}" sibTransId="{690EB7FA-3CD4-40A2-82BF-73E76097F579}"/>
    <dgm:cxn modelId="{8C241C47-FAF0-4662-A389-20B27066A908}" srcId="{0ABF4780-F602-4171-A0CC-761EAF311D10}" destId="{65288698-F396-4E7A-BAD6-A605BA6090AA}" srcOrd="2" destOrd="0" parTransId="{E95313CB-0F78-4D26-9092-C8BA63ED443F}" sibTransId="{7B4C2B09-092D-4D4E-A679-9C41391E561B}"/>
    <dgm:cxn modelId="{8393D14A-9EF3-4060-8F3B-013FBBFAF0C3}" srcId="{0ABF4780-F602-4171-A0CC-761EAF311D10}" destId="{AC0DEDE1-B72C-47F8-84A5-C6D7EAED527C}" srcOrd="0" destOrd="0" parTransId="{B525C433-FAF6-4226-87EB-4DC1D7471A3B}" sibTransId="{15D2F877-8DB8-4302-BECA-3C46E42A3062}"/>
    <dgm:cxn modelId="{489EA54F-DCDB-40DC-80B3-DCDB03C67B7B}" type="presOf" srcId="{AA0FADC8-BDFB-4089-BE2D-4A0EF9B47144}" destId="{AB04E550-2868-4DB6-ACB8-83DCF7D7CD65}" srcOrd="0" destOrd="1" presId="urn:microsoft.com/office/officeart/2005/8/layout/list1"/>
    <dgm:cxn modelId="{BFF40970-A258-4337-BF3F-2EEEAF579AE0}" srcId="{42A32C97-1346-4411-83EE-DFDB7832185B}" destId="{51814D1B-8896-4D4F-A570-F8A32679467F}" srcOrd="0" destOrd="0" parTransId="{A00D2182-69E4-4151-941F-8D8E4DD127F6}" sibTransId="{9527E47E-BD50-4D4C-8148-DB115A0E5DB1}"/>
    <dgm:cxn modelId="{5893D27E-D5CF-4BAF-888C-F1B8A062CD58}" srcId="{42A32C97-1346-4411-83EE-DFDB7832185B}" destId="{AA0FADC8-BDFB-4089-BE2D-4A0EF9B47144}" srcOrd="1" destOrd="0" parTransId="{D500FAAC-F514-4FF4-B615-2C52EFF7D9E3}" sibTransId="{487B314A-463C-4361-8A8E-69CFAD56E958}"/>
    <dgm:cxn modelId="{37E7608A-F1E9-4AE8-A1D9-5C37BB7B4CFA}" type="presOf" srcId="{65288698-F396-4E7A-BAD6-A605BA6090AA}" destId="{AA244134-98C5-4102-8AB1-B316DC71C606}" srcOrd="0" destOrd="2" presId="urn:microsoft.com/office/officeart/2005/8/layout/list1"/>
    <dgm:cxn modelId="{21216B95-426B-4BA1-8A1A-40551044FB1F}" type="presOf" srcId="{0ABF4780-F602-4171-A0CC-761EAF311D10}" destId="{FCB37C05-C383-4DCD-BD83-E6D0A18B9802}" srcOrd="1" destOrd="0" presId="urn:microsoft.com/office/officeart/2005/8/layout/list1"/>
    <dgm:cxn modelId="{828DA897-EC34-4BBB-AB9D-543A4A9F1194}" type="presOf" srcId="{0ABF4780-F602-4171-A0CC-761EAF311D10}" destId="{8CC9FEFB-69B7-42BB-AF20-68048035A5BB}" srcOrd="0" destOrd="0" presId="urn:microsoft.com/office/officeart/2005/8/layout/list1"/>
    <dgm:cxn modelId="{AD47AD99-1F50-4D84-B830-E33DF3DC19C1}" srcId="{B2DBACF9-323A-4CE7-9D06-589F30B25CC3}" destId="{5CFABF16-4327-4D72-B0C4-214A329BE8AD}" srcOrd="1" destOrd="0" parTransId="{BD6ABA65-C550-49A5-8598-793FFBB89B88}" sibTransId="{D3B9B8F0-D907-4C21-B5B8-F1B9042BDFDA}"/>
    <dgm:cxn modelId="{1BC308AC-FE64-4349-8302-9656BF6E0B2C}" type="presOf" srcId="{5CFABF16-4327-4D72-B0C4-214A329BE8AD}" destId="{59812B1A-B95A-426E-BD19-9E9FE167C5D1}" srcOrd="0" destOrd="1" presId="urn:microsoft.com/office/officeart/2005/8/layout/list1"/>
    <dgm:cxn modelId="{63CBD5B4-E7B1-41DF-9032-21C28172EFCB}" type="presOf" srcId="{0AC3F67C-7E12-4293-A290-968D0DEBA5FC}" destId="{59812B1A-B95A-426E-BD19-9E9FE167C5D1}" srcOrd="0" destOrd="0" presId="urn:microsoft.com/office/officeart/2005/8/layout/list1"/>
    <dgm:cxn modelId="{85C409B6-55CA-440C-87BA-607E25C6270B}" srcId="{B9E5A934-4790-43CF-A363-5CEED0893E1B}" destId="{0ABF4780-F602-4171-A0CC-761EAF311D10}" srcOrd="0" destOrd="0" parTransId="{012CF0B4-D9D6-4F0C-B241-5BF31B559C3B}" sibTransId="{03982989-A374-44CB-BAFF-A83254CEE48D}"/>
    <dgm:cxn modelId="{4FB758C3-34C1-4BBC-AE03-EE6BCB19FDBB}" type="presOf" srcId="{910482A1-77A6-4E35-A2DE-0B47F7A99DB3}" destId="{59812B1A-B95A-426E-BD19-9E9FE167C5D1}" srcOrd="0" destOrd="2" presId="urn:microsoft.com/office/officeart/2005/8/layout/list1"/>
    <dgm:cxn modelId="{26B4A0CC-321F-4C7F-80BC-D99BDEA517BB}" srcId="{B2DBACF9-323A-4CE7-9D06-589F30B25CC3}" destId="{910482A1-77A6-4E35-A2DE-0B47F7A99DB3}" srcOrd="2" destOrd="0" parTransId="{2F8F3552-BBC4-49CF-88C9-2E89DB1CB0FB}" sibTransId="{82C39B1E-B389-4822-B3FE-E522128B6528}"/>
    <dgm:cxn modelId="{E7DACDD5-6814-4E4D-BD87-793592088BFA}" type="presOf" srcId="{42A32C97-1346-4411-83EE-DFDB7832185B}" destId="{00842CD3-E528-429B-B0B0-7D5B62597758}" srcOrd="1" destOrd="0" presId="urn:microsoft.com/office/officeart/2005/8/layout/list1"/>
    <dgm:cxn modelId="{D509C9D7-C93D-47AA-931D-D0B82D0CEC55}" srcId="{B2DBACF9-323A-4CE7-9D06-589F30B25CC3}" destId="{0AC3F67C-7E12-4293-A290-968D0DEBA5FC}" srcOrd="0" destOrd="0" parTransId="{3BA4A6C8-0F50-42E3-A4C8-69080E13BE42}" sibTransId="{101A427A-D6F6-43E8-9743-C26EE6C8EA40}"/>
    <dgm:cxn modelId="{B82A54E5-CEE0-4A4B-AC97-0D5670984231}" srcId="{B9E5A934-4790-43CF-A363-5CEED0893E1B}" destId="{B2DBACF9-323A-4CE7-9D06-589F30B25CC3}" srcOrd="1" destOrd="0" parTransId="{05A0C64A-D9C0-4D29-87C8-C7945E94CC8F}" sibTransId="{70E9E646-CBE5-4871-ACB7-FEC7995B2FDF}"/>
    <dgm:cxn modelId="{2AF5C7F3-2239-4D74-8316-12A392316E97}" type="presOf" srcId="{567F672A-10D0-4FA1-BC29-A59EA180F1CB}" destId="{AA244134-98C5-4102-8AB1-B316DC71C606}" srcOrd="0" destOrd="1" presId="urn:microsoft.com/office/officeart/2005/8/layout/list1"/>
    <dgm:cxn modelId="{7CD979FD-72A3-441F-92D4-40F8026EF14A}" type="presOf" srcId="{B2DBACF9-323A-4CE7-9D06-589F30B25CC3}" destId="{21DFBA50-0CC6-4027-9975-069760BBCB31}" srcOrd="0" destOrd="0" presId="urn:microsoft.com/office/officeart/2005/8/layout/list1"/>
    <dgm:cxn modelId="{FCDA9DE3-BD5A-4FF6-9FB8-6A56C1948781}" type="presParOf" srcId="{FABF0A38-0508-4536-B39D-81687EB5E404}" destId="{5FD3917B-40D3-4F1C-B016-6BED37EF3358}" srcOrd="0" destOrd="0" presId="urn:microsoft.com/office/officeart/2005/8/layout/list1"/>
    <dgm:cxn modelId="{6D1E1C2C-8068-4C31-8E11-1EB1A9637E65}" type="presParOf" srcId="{5FD3917B-40D3-4F1C-B016-6BED37EF3358}" destId="{8CC9FEFB-69B7-42BB-AF20-68048035A5BB}" srcOrd="0" destOrd="0" presId="urn:microsoft.com/office/officeart/2005/8/layout/list1"/>
    <dgm:cxn modelId="{C543CEB9-CFC1-4A61-9CF5-23DF47E01F59}" type="presParOf" srcId="{5FD3917B-40D3-4F1C-B016-6BED37EF3358}" destId="{FCB37C05-C383-4DCD-BD83-E6D0A18B9802}" srcOrd="1" destOrd="0" presId="urn:microsoft.com/office/officeart/2005/8/layout/list1"/>
    <dgm:cxn modelId="{33A31328-2E7F-4A74-80CE-E8995CCAD266}" type="presParOf" srcId="{FABF0A38-0508-4536-B39D-81687EB5E404}" destId="{A755BA4B-CE1F-45A6-AA76-0ABAE8AD0C12}" srcOrd="1" destOrd="0" presId="urn:microsoft.com/office/officeart/2005/8/layout/list1"/>
    <dgm:cxn modelId="{5A0FFB08-EABD-4B04-8DC0-CA63A87053A4}" type="presParOf" srcId="{FABF0A38-0508-4536-B39D-81687EB5E404}" destId="{AA244134-98C5-4102-8AB1-B316DC71C606}" srcOrd="2" destOrd="0" presId="urn:microsoft.com/office/officeart/2005/8/layout/list1"/>
    <dgm:cxn modelId="{2A30FBEE-CF16-4B91-887F-4F9567532CBD}" type="presParOf" srcId="{FABF0A38-0508-4536-B39D-81687EB5E404}" destId="{1950D5C9-BF41-473E-B5E8-31DBE25C354B}" srcOrd="3" destOrd="0" presId="urn:microsoft.com/office/officeart/2005/8/layout/list1"/>
    <dgm:cxn modelId="{F30DA2E2-4984-415F-9C1E-C43E6F767DE7}" type="presParOf" srcId="{FABF0A38-0508-4536-B39D-81687EB5E404}" destId="{1C64BCA7-572D-46AF-90C7-FCDDCDE68477}" srcOrd="4" destOrd="0" presId="urn:microsoft.com/office/officeart/2005/8/layout/list1"/>
    <dgm:cxn modelId="{BA3E6E0A-15CF-4038-B53E-A2C61259A141}" type="presParOf" srcId="{1C64BCA7-572D-46AF-90C7-FCDDCDE68477}" destId="{21DFBA50-0CC6-4027-9975-069760BBCB31}" srcOrd="0" destOrd="0" presId="urn:microsoft.com/office/officeart/2005/8/layout/list1"/>
    <dgm:cxn modelId="{23DE6002-202F-4E0B-8FED-14DB7ACC320E}" type="presParOf" srcId="{1C64BCA7-572D-46AF-90C7-FCDDCDE68477}" destId="{7266FDFF-39FB-4E76-8E45-CAD5554E9A66}" srcOrd="1" destOrd="0" presId="urn:microsoft.com/office/officeart/2005/8/layout/list1"/>
    <dgm:cxn modelId="{EBF974EB-32C8-4FD7-B4A8-084A5E54DD36}" type="presParOf" srcId="{FABF0A38-0508-4536-B39D-81687EB5E404}" destId="{2F0A8456-0C8A-45CA-9450-C3676AF072EC}" srcOrd="5" destOrd="0" presId="urn:microsoft.com/office/officeart/2005/8/layout/list1"/>
    <dgm:cxn modelId="{FAEE67E8-D17C-4324-95EA-FF1CF654E645}" type="presParOf" srcId="{FABF0A38-0508-4536-B39D-81687EB5E404}" destId="{59812B1A-B95A-426E-BD19-9E9FE167C5D1}" srcOrd="6" destOrd="0" presId="urn:microsoft.com/office/officeart/2005/8/layout/list1"/>
    <dgm:cxn modelId="{0D351E71-3AFC-433C-8165-6CCEACA6E082}" type="presParOf" srcId="{FABF0A38-0508-4536-B39D-81687EB5E404}" destId="{62382D66-30E2-452E-AF2F-88ABF3F60324}" srcOrd="7" destOrd="0" presId="urn:microsoft.com/office/officeart/2005/8/layout/list1"/>
    <dgm:cxn modelId="{7DA8FC9C-C0A1-482F-BCBD-9EC813E88F9E}" type="presParOf" srcId="{FABF0A38-0508-4536-B39D-81687EB5E404}" destId="{0DB9C9C1-1464-4A50-9C53-28ABE4517328}" srcOrd="8" destOrd="0" presId="urn:microsoft.com/office/officeart/2005/8/layout/list1"/>
    <dgm:cxn modelId="{9E0CD775-4FD4-46FF-BD79-6CD3A98853A5}" type="presParOf" srcId="{0DB9C9C1-1464-4A50-9C53-28ABE4517328}" destId="{238274FD-BADC-4863-A13A-26794FF2C4B7}" srcOrd="0" destOrd="0" presId="urn:microsoft.com/office/officeart/2005/8/layout/list1"/>
    <dgm:cxn modelId="{BD3967E1-5D0D-4681-A908-F8B47C8C7130}" type="presParOf" srcId="{0DB9C9C1-1464-4A50-9C53-28ABE4517328}" destId="{00842CD3-E528-429B-B0B0-7D5B62597758}" srcOrd="1" destOrd="0" presId="urn:microsoft.com/office/officeart/2005/8/layout/list1"/>
    <dgm:cxn modelId="{0FE1E8CE-AD61-40E9-8E6A-F25605F4F65D}" type="presParOf" srcId="{FABF0A38-0508-4536-B39D-81687EB5E404}" destId="{8A13C603-9A90-4461-A574-6F37CBB3F798}" srcOrd="9" destOrd="0" presId="urn:microsoft.com/office/officeart/2005/8/layout/list1"/>
    <dgm:cxn modelId="{1A9A60E4-D884-4F4A-A8AF-5110F650C125}" type="presParOf" srcId="{FABF0A38-0508-4536-B39D-81687EB5E404}" destId="{AB04E550-2868-4DB6-ACB8-83DCF7D7CD6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B10C81-D5EE-4E55-9758-749215978DF9}"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AE46E41D-93D3-48DE-A141-822C340C8D71}">
      <dgm:prSet phldrT="[Text]"/>
      <dgm:spPr/>
      <dgm:t>
        <a:bodyPr/>
        <a:lstStyle/>
        <a:p>
          <a:r>
            <a:rPr lang="en-US" dirty="0"/>
            <a:t>Organize your network</a:t>
          </a:r>
        </a:p>
      </dgm:t>
    </dgm:pt>
    <dgm:pt modelId="{A7E70C4E-3A90-496E-AE9E-4347142185C4}" type="parTrans" cxnId="{9D118FB4-AD27-41D0-A66D-917B1CE25505}">
      <dgm:prSet/>
      <dgm:spPr/>
      <dgm:t>
        <a:bodyPr/>
        <a:lstStyle/>
        <a:p>
          <a:endParaRPr lang="en-US"/>
        </a:p>
      </dgm:t>
    </dgm:pt>
    <dgm:pt modelId="{A5F83FE1-1E4D-4798-ACDA-AE0BADDA4154}" type="sibTrans" cxnId="{9D118FB4-AD27-41D0-A66D-917B1CE25505}">
      <dgm:prSet/>
      <dgm:spPr/>
      <dgm:t>
        <a:bodyPr/>
        <a:lstStyle/>
        <a:p>
          <a:endParaRPr lang="en-US"/>
        </a:p>
      </dgm:t>
    </dgm:pt>
    <dgm:pt modelId="{636F7210-1E59-46BD-B0BD-E3C903C0A988}">
      <dgm:prSet phldrT="[Text]" custT="1"/>
      <dgm:spPr/>
      <dgm:t>
        <a:bodyPr/>
        <a:lstStyle/>
        <a:p>
          <a:r>
            <a:rPr lang="en-US" sz="2800" dirty="0">
              <a:latin typeface="Calibri" panose="020F0502020204030204" pitchFamily="34" charset="0"/>
              <a:cs typeface="Calibri" panose="020F0502020204030204" pitchFamily="34" charset="0"/>
            </a:rPr>
            <a:t>NILC and CLASP formed the Protecting Immigrant Families Campaign in 2017. The Campaign now has over 400 active member organizations.</a:t>
          </a:r>
        </a:p>
      </dgm:t>
    </dgm:pt>
    <dgm:pt modelId="{BF9B6F7F-33BA-43A4-B860-96F1E13209A8}" type="parTrans" cxnId="{2461124D-CB6E-4EDB-A1A2-9BCB48DB967B}">
      <dgm:prSet/>
      <dgm:spPr/>
      <dgm:t>
        <a:bodyPr/>
        <a:lstStyle/>
        <a:p>
          <a:endParaRPr lang="en-US"/>
        </a:p>
      </dgm:t>
    </dgm:pt>
    <dgm:pt modelId="{14105350-7E39-4FD2-B623-AEF903E89AA9}" type="sibTrans" cxnId="{2461124D-CB6E-4EDB-A1A2-9BCB48DB967B}">
      <dgm:prSet/>
      <dgm:spPr/>
      <dgm:t>
        <a:bodyPr/>
        <a:lstStyle/>
        <a:p>
          <a:endParaRPr lang="en-US"/>
        </a:p>
      </dgm:t>
    </dgm:pt>
    <dgm:pt modelId="{377F8B14-6A38-4183-BBFE-2F0E3CC6AFE9}">
      <dgm:prSet phldrT="[Text]"/>
      <dgm:spPr/>
      <dgm:t>
        <a:bodyPr/>
        <a:lstStyle/>
        <a:p>
          <a:r>
            <a:rPr lang="en-US" dirty="0"/>
            <a:t>OMB strategy</a:t>
          </a:r>
        </a:p>
      </dgm:t>
    </dgm:pt>
    <dgm:pt modelId="{B6AFB591-AC30-4940-A2CE-CE7148645374}" type="parTrans" cxnId="{D598ABBA-75D3-42EA-8276-811F078E8178}">
      <dgm:prSet/>
      <dgm:spPr/>
      <dgm:t>
        <a:bodyPr/>
        <a:lstStyle/>
        <a:p>
          <a:endParaRPr lang="en-US"/>
        </a:p>
      </dgm:t>
    </dgm:pt>
    <dgm:pt modelId="{03B34E67-5FCF-46CC-91B4-6EE06CB6F3CF}" type="sibTrans" cxnId="{D598ABBA-75D3-42EA-8276-811F078E8178}">
      <dgm:prSet/>
      <dgm:spPr/>
      <dgm:t>
        <a:bodyPr/>
        <a:lstStyle/>
        <a:p>
          <a:endParaRPr lang="en-US"/>
        </a:p>
      </dgm:t>
    </dgm:pt>
    <dgm:pt modelId="{16A37960-A65B-4720-AFF0-108DC744749E}">
      <dgm:prSet phldrT="[Text]" custT="1"/>
      <dgm:spPr/>
      <dgm:t>
        <a:bodyPr/>
        <a:lstStyle/>
        <a:p>
          <a:r>
            <a:rPr lang="en-US" sz="2800" dirty="0">
              <a:latin typeface="Calibri" panose="020F0502020204030204" pitchFamily="34" charset="0"/>
              <a:cs typeface="Calibri" panose="020F0502020204030204" pitchFamily="34" charset="0"/>
            </a:rPr>
            <a:t>We created resources for state and local officials and service providers to meet with OMB about the rule’s economic impact, which delayed its publication</a:t>
          </a:r>
        </a:p>
      </dgm:t>
    </dgm:pt>
    <dgm:pt modelId="{CFEF1169-357A-4E72-956B-DD92208AED9D}" type="parTrans" cxnId="{61F5A3B7-4EB4-4845-BE10-E2A6FA596147}">
      <dgm:prSet/>
      <dgm:spPr/>
      <dgm:t>
        <a:bodyPr/>
        <a:lstStyle/>
        <a:p>
          <a:endParaRPr lang="en-US"/>
        </a:p>
      </dgm:t>
    </dgm:pt>
    <dgm:pt modelId="{AE7210FA-1C1E-4FF9-9CC5-C0498D56452B}" type="sibTrans" cxnId="{61F5A3B7-4EB4-4845-BE10-E2A6FA596147}">
      <dgm:prSet/>
      <dgm:spPr/>
      <dgm:t>
        <a:bodyPr/>
        <a:lstStyle/>
        <a:p>
          <a:endParaRPr lang="en-US"/>
        </a:p>
      </dgm:t>
    </dgm:pt>
    <dgm:pt modelId="{65A871CD-B090-4347-BBD4-D14B32FAE7DA}">
      <dgm:prSet phldrT="[Text]"/>
      <dgm:spPr/>
      <dgm:t>
        <a:bodyPr/>
        <a:lstStyle/>
        <a:p>
          <a:r>
            <a:rPr lang="en-US" dirty="0"/>
            <a:t>Comment Period</a:t>
          </a:r>
        </a:p>
      </dgm:t>
    </dgm:pt>
    <dgm:pt modelId="{2F14512A-673A-4FC8-B752-7DCF4861919D}" type="parTrans" cxnId="{13A0572B-1EDA-4770-86A5-99BB3CFDBF8C}">
      <dgm:prSet/>
      <dgm:spPr/>
      <dgm:t>
        <a:bodyPr/>
        <a:lstStyle/>
        <a:p>
          <a:endParaRPr lang="en-US"/>
        </a:p>
      </dgm:t>
    </dgm:pt>
    <dgm:pt modelId="{53B8877A-5B23-44FE-AF95-12E33F693DA0}" type="sibTrans" cxnId="{13A0572B-1EDA-4770-86A5-99BB3CFDBF8C}">
      <dgm:prSet/>
      <dgm:spPr/>
      <dgm:t>
        <a:bodyPr/>
        <a:lstStyle/>
        <a:p>
          <a:endParaRPr lang="en-US"/>
        </a:p>
      </dgm:t>
    </dgm:pt>
    <dgm:pt modelId="{903D71C8-56C1-4FD2-8DD5-D94B4E702CA9}">
      <dgm:prSet phldrT="[Text]" custT="1"/>
      <dgm:spPr/>
      <dgm:t>
        <a:bodyPr/>
        <a:lstStyle/>
        <a:p>
          <a:r>
            <a:rPr lang="en-US" sz="2800" dirty="0">
              <a:latin typeface="Calibri" panose="020F0502020204030204" pitchFamily="34" charset="0"/>
              <a:cs typeface="Calibri" panose="020F0502020204030204" pitchFamily="34" charset="0"/>
            </a:rPr>
            <a:t>We created research-informed template comments and encouraged others to comment.  Over 260,000 comments were submitted, creating an administrative record for litigation</a:t>
          </a:r>
        </a:p>
      </dgm:t>
    </dgm:pt>
    <dgm:pt modelId="{1523D791-485F-4FB4-959F-EB37BC7A01BC}" type="parTrans" cxnId="{17AF71BA-3959-4161-B1EA-E9CF6E3D52CC}">
      <dgm:prSet/>
      <dgm:spPr/>
      <dgm:t>
        <a:bodyPr/>
        <a:lstStyle/>
        <a:p>
          <a:endParaRPr lang="en-US"/>
        </a:p>
      </dgm:t>
    </dgm:pt>
    <dgm:pt modelId="{DF36AC41-41A6-44B8-8842-7A3CDF5983EC}" type="sibTrans" cxnId="{17AF71BA-3959-4161-B1EA-E9CF6E3D52CC}">
      <dgm:prSet/>
      <dgm:spPr/>
      <dgm:t>
        <a:bodyPr/>
        <a:lstStyle/>
        <a:p>
          <a:endParaRPr lang="en-US"/>
        </a:p>
      </dgm:t>
    </dgm:pt>
    <dgm:pt modelId="{5012ECA6-6BFA-4287-BF91-5D9A4ED9BD95}">
      <dgm:prSet phldrT="[Text]"/>
      <dgm:spPr/>
      <dgm:t>
        <a:bodyPr/>
        <a:lstStyle/>
        <a:p>
          <a:r>
            <a:rPr lang="en-US" dirty="0"/>
            <a:t>Participate in Litigation</a:t>
          </a:r>
        </a:p>
      </dgm:t>
    </dgm:pt>
    <dgm:pt modelId="{88013088-6773-4046-B882-63414A7AC6D1}" type="parTrans" cxnId="{E761F20F-EF59-427E-BB71-F6680864715C}">
      <dgm:prSet/>
      <dgm:spPr/>
      <dgm:t>
        <a:bodyPr/>
        <a:lstStyle/>
        <a:p>
          <a:endParaRPr lang="en-US"/>
        </a:p>
      </dgm:t>
    </dgm:pt>
    <dgm:pt modelId="{63F8BB73-C6D0-4BA1-9C75-3C4BA3A26B07}" type="sibTrans" cxnId="{E761F20F-EF59-427E-BB71-F6680864715C}">
      <dgm:prSet/>
      <dgm:spPr/>
      <dgm:t>
        <a:bodyPr/>
        <a:lstStyle/>
        <a:p>
          <a:endParaRPr lang="en-US"/>
        </a:p>
      </dgm:t>
    </dgm:pt>
    <dgm:pt modelId="{64BD9B5B-FFC1-4653-B5E6-F38AB4EBAFA5}">
      <dgm:prSet phldrT="[Text]" custT="1"/>
      <dgm:spPr/>
      <dgm:t>
        <a:bodyPr/>
        <a:lstStyle/>
        <a:p>
          <a:r>
            <a:rPr lang="en-US" sz="2800" dirty="0">
              <a:latin typeface="Calibri" panose="020F0502020204030204" pitchFamily="34" charset="0"/>
              <a:cs typeface="Calibri" panose="020F0502020204030204" pitchFamily="34" charset="0"/>
            </a:rPr>
            <a:t>Not just for lawyers!  Your organization can be a plaintiff, write an amicus brief or tell your story to the press</a:t>
          </a:r>
        </a:p>
      </dgm:t>
    </dgm:pt>
    <dgm:pt modelId="{765E272C-7C35-4129-ADD5-F0E9BEB25F44}" type="parTrans" cxnId="{EC38E605-FAD2-44F2-A9EC-CC41B5B36F3F}">
      <dgm:prSet/>
      <dgm:spPr/>
      <dgm:t>
        <a:bodyPr/>
        <a:lstStyle/>
        <a:p>
          <a:endParaRPr lang="en-US"/>
        </a:p>
      </dgm:t>
    </dgm:pt>
    <dgm:pt modelId="{CC6A6C7E-4981-42FE-A2D6-B78CA1C66B1D}" type="sibTrans" cxnId="{EC38E605-FAD2-44F2-A9EC-CC41B5B36F3F}">
      <dgm:prSet/>
      <dgm:spPr/>
      <dgm:t>
        <a:bodyPr/>
        <a:lstStyle/>
        <a:p>
          <a:endParaRPr lang="en-US"/>
        </a:p>
      </dgm:t>
    </dgm:pt>
    <dgm:pt modelId="{8612C552-A705-49A5-AA25-365F5A4A641D}" type="pres">
      <dgm:prSet presAssocID="{5EB10C81-D5EE-4E55-9758-749215978DF9}" presName="Name0" presStyleCnt="0">
        <dgm:presLayoutVars>
          <dgm:dir/>
          <dgm:animLvl val="lvl"/>
          <dgm:resizeHandles val="exact"/>
        </dgm:presLayoutVars>
      </dgm:prSet>
      <dgm:spPr/>
    </dgm:pt>
    <dgm:pt modelId="{15542B81-C7DE-455B-BBA0-4CA47A16E0D3}" type="pres">
      <dgm:prSet presAssocID="{AE46E41D-93D3-48DE-A141-822C340C8D71}" presName="linNode" presStyleCnt="0"/>
      <dgm:spPr/>
    </dgm:pt>
    <dgm:pt modelId="{9FF75046-BD08-44A4-B1E7-B30DBA92BF63}" type="pres">
      <dgm:prSet presAssocID="{AE46E41D-93D3-48DE-A141-822C340C8D71}" presName="parentText" presStyleLbl="alignNode1" presStyleIdx="0" presStyleCnt="4">
        <dgm:presLayoutVars>
          <dgm:chMax val="1"/>
          <dgm:bulletEnabled/>
        </dgm:presLayoutVars>
      </dgm:prSet>
      <dgm:spPr/>
    </dgm:pt>
    <dgm:pt modelId="{B6025DE8-BCC3-4B02-8DDA-1B1411CFC9D6}" type="pres">
      <dgm:prSet presAssocID="{AE46E41D-93D3-48DE-A141-822C340C8D71}" presName="descendantText" presStyleLbl="alignAccFollowNode1" presStyleIdx="0" presStyleCnt="4">
        <dgm:presLayoutVars>
          <dgm:bulletEnabled/>
        </dgm:presLayoutVars>
      </dgm:prSet>
      <dgm:spPr/>
    </dgm:pt>
    <dgm:pt modelId="{1F735F33-186E-4B29-B291-9C74C9F7CCA9}" type="pres">
      <dgm:prSet presAssocID="{A5F83FE1-1E4D-4798-ACDA-AE0BADDA4154}" presName="sp" presStyleCnt="0"/>
      <dgm:spPr/>
    </dgm:pt>
    <dgm:pt modelId="{1024F69E-6999-4632-9AF0-79B67D591C3E}" type="pres">
      <dgm:prSet presAssocID="{377F8B14-6A38-4183-BBFE-2F0E3CC6AFE9}" presName="linNode" presStyleCnt="0"/>
      <dgm:spPr/>
    </dgm:pt>
    <dgm:pt modelId="{F3FB7746-1B37-40AF-834A-956BDA82917B}" type="pres">
      <dgm:prSet presAssocID="{377F8B14-6A38-4183-BBFE-2F0E3CC6AFE9}" presName="parentText" presStyleLbl="alignNode1" presStyleIdx="1" presStyleCnt="4">
        <dgm:presLayoutVars>
          <dgm:chMax val="1"/>
          <dgm:bulletEnabled/>
        </dgm:presLayoutVars>
      </dgm:prSet>
      <dgm:spPr/>
    </dgm:pt>
    <dgm:pt modelId="{64631771-00E0-4E8B-86A8-A7D1DFA513EC}" type="pres">
      <dgm:prSet presAssocID="{377F8B14-6A38-4183-BBFE-2F0E3CC6AFE9}" presName="descendantText" presStyleLbl="alignAccFollowNode1" presStyleIdx="1" presStyleCnt="4">
        <dgm:presLayoutVars>
          <dgm:bulletEnabled/>
        </dgm:presLayoutVars>
      </dgm:prSet>
      <dgm:spPr/>
    </dgm:pt>
    <dgm:pt modelId="{BB69BC49-AB4A-4572-B352-24340054FFEB}" type="pres">
      <dgm:prSet presAssocID="{03B34E67-5FCF-46CC-91B4-6EE06CB6F3CF}" presName="sp" presStyleCnt="0"/>
      <dgm:spPr/>
    </dgm:pt>
    <dgm:pt modelId="{A9A287CD-7673-4016-AB52-CB9F3FAFE8A5}" type="pres">
      <dgm:prSet presAssocID="{65A871CD-B090-4347-BBD4-D14B32FAE7DA}" presName="linNode" presStyleCnt="0"/>
      <dgm:spPr/>
    </dgm:pt>
    <dgm:pt modelId="{8417AAA6-732D-4DE3-A5E8-C942FE7867BF}" type="pres">
      <dgm:prSet presAssocID="{65A871CD-B090-4347-BBD4-D14B32FAE7DA}" presName="parentText" presStyleLbl="alignNode1" presStyleIdx="2" presStyleCnt="4">
        <dgm:presLayoutVars>
          <dgm:chMax val="1"/>
          <dgm:bulletEnabled/>
        </dgm:presLayoutVars>
      </dgm:prSet>
      <dgm:spPr/>
    </dgm:pt>
    <dgm:pt modelId="{DAB62ECE-BB48-4CB0-9F2E-48EDC51D3DDA}" type="pres">
      <dgm:prSet presAssocID="{65A871CD-B090-4347-BBD4-D14B32FAE7DA}" presName="descendantText" presStyleLbl="alignAccFollowNode1" presStyleIdx="2" presStyleCnt="4">
        <dgm:presLayoutVars>
          <dgm:bulletEnabled/>
        </dgm:presLayoutVars>
      </dgm:prSet>
      <dgm:spPr/>
    </dgm:pt>
    <dgm:pt modelId="{216592A1-5C57-4A95-B4CF-91A81D88B769}" type="pres">
      <dgm:prSet presAssocID="{53B8877A-5B23-44FE-AF95-12E33F693DA0}" presName="sp" presStyleCnt="0"/>
      <dgm:spPr/>
    </dgm:pt>
    <dgm:pt modelId="{41B3E374-B7E6-4B9C-8D46-57BD1A6A87FB}" type="pres">
      <dgm:prSet presAssocID="{5012ECA6-6BFA-4287-BF91-5D9A4ED9BD95}" presName="linNode" presStyleCnt="0"/>
      <dgm:spPr/>
    </dgm:pt>
    <dgm:pt modelId="{A5332B4C-EE0F-4B3D-8F84-109A4B518659}" type="pres">
      <dgm:prSet presAssocID="{5012ECA6-6BFA-4287-BF91-5D9A4ED9BD95}" presName="parentText" presStyleLbl="alignNode1" presStyleIdx="3" presStyleCnt="4">
        <dgm:presLayoutVars>
          <dgm:chMax val="1"/>
          <dgm:bulletEnabled/>
        </dgm:presLayoutVars>
      </dgm:prSet>
      <dgm:spPr/>
    </dgm:pt>
    <dgm:pt modelId="{32CE7A2E-E234-4612-BED0-E5420D55DB00}" type="pres">
      <dgm:prSet presAssocID="{5012ECA6-6BFA-4287-BF91-5D9A4ED9BD95}" presName="descendantText" presStyleLbl="alignAccFollowNode1" presStyleIdx="3" presStyleCnt="4">
        <dgm:presLayoutVars>
          <dgm:bulletEnabled/>
        </dgm:presLayoutVars>
      </dgm:prSet>
      <dgm:spPr/>
    </dgm:pt>
  </dgm:ptLst>
  <dgm:cxnLst>
    <dgm:cxn modelId="{EC38E605-FAD2-44F2-A9EC-CC41B5B36F3F}" srcId="{5012ECA6-6BFA-4287-BF91-5D9A4ED9BD95}" destId="{64BD9B5B-FFC1-4653-B5E6-F38AB4EBAFA5}" srcOrd="0" destOrd="0" parTransId="{765E272C-7C35-4129-ADD5-F0E9BEB25F44}" sibTransId="{CC6A6C7E-4981-42FE-A2D6-B78CA1C66B1D}"/>
    <dgm:cxn modelId="{E761F20F-EF59-427E-BB71-F6680864715C}" srcId="{5EB10C81-D5EE-4E55-9758-749215978DF9}" destId="{5012ECA6-6BFA-4287-BF91-5D9A4ED9BD95}" srcOrd="3" destOrd="0" parTransId="{88013088-6773-4046-B882-63414A7AC6D1}" sibTransId="{63F8BB73-C6D0-4BA1-9C75-3C4BA3A26B07}"/>
    <dgm:cxn modelId="{6C61D321-3C6E-432F-8071-2E23C0282198}" type="presOf" srcId="{64BD9B5B-FFC1-4653-B5E6-F38AB4EBAFA5}" destId="{32CE7A2E-E234-4612-BED0-E5420D55DB00}" srcOrd="0" destOrd="0" presId="urn:microsoft.com/office/officeart/2016/7/layout/VerticalSolidActionList"/>
    <dgm:cxn modelId="{13A0572B-1EDA-4770-86A5-99BB3CFDBF8C}" srcId="{5EB10C81-D5EE-4E55-9758-749215978DF9}" destId="{65A871CD-B090-4347-BBD4-D14B32FAE7DA}" srcOrd="2" destOrd="0" parTransId="{2F14512A-673A-4FC8-B752-7DCF4861919D}" sibTransId="{53B8877A-5B23-44FE-AF95-12E33F693DA0}"/>
    <dgm:cxn modelId="{5B51735C-860A-437D-A3C9-554C3E4EB90C}" type="presOf" srcId="{65A871CD-B090-4347-BBD4-D14B32FAE7DA}" destId="{8417AAA6-732D-4DE3-A5E8-C942FE7867BF}" srcOrd="0" destOrd="0" presId="urn:microsoft.com/office/officeart/2016/7/layout/VerticalSolidActionList"/>
    <dgm:cxn modelId="{6CDDBB5C-3EF7-4375-BB77-31726FBE234D}" type="presOf" srcId="{903D71C8-56C1-4FD2-8DD5-D94B4E702CA9}" destId="{DAB62ECE-BB48-4CB0-9F2E-48EDC51D3DDA}" srcOrd="0" destOrd="0" presId="urn:microsoft.com/office/officeart/2016/7/layout/VerticalSolidActionList"/>
    <dgm:cxn modelId="{2461124D-CB6E-4EDB-A1A2-9BCB48DB967B}" srcId="{AE46E41D-93D3-48DE-A141-822C340C8D71}" destId="{636F7210-1E59-46BD-B0BD-E3C903C0A988}" srcOrd="0" destOrd="0" parTransId="{BF9B6F7F-33BA-43A4-B860-96F1E13209A8}" sibTransId="{14105350-7E39-4FD2-B623-AEF903E89AA9}"/>
    <dgm:cxn modelId="{A1195851-9EEE-4255-9D2D-879B3F446F16}" type="presOf" srcId="{AE46E41D-93D3-48DE-A141-822C340C8D71}" destId="{9FF75046-BD08-44A4-B1E7-B30DBA92BF63}" srcOrd="0" destOrd="0" presId="urn:microsoft.com/office/officeart/2016/7/layout/VerticalSolidActionList"/>
    <dgm:cxn modelId="{69216382-AAD3-4445-947E-089A3AE1952E}" type="presOf" srcId="{5EB10C81-D5EE-4E55-9758-749215978DF9}" destId="{8612C552-A705-49A5-AA25-365F5A4A641D}" srcOrd="0" destOrd="0" presId="urn:microsoft.com/office/officeart/2016/7/layout/VerticalSolidActionList"/>
    <dgm:cxn modelId="{9D118FB4-AD27-41D0-A66D-917B1CE25505}" srcId="{5EB10C81-D5EE-4E55-9758-749215978DF9}" destId="{AE46E41D-93D3-48DE-A141-822C340C8D71}" srcOrd="0" destOrd="0" parTransId="{A7E70C4E-3A90-496E-AE9E-4347142185C4}" sibTransId="{A5F83FE1-1E4D-4798-ACDA-AE0BADDA4154}"/>
    <dgm:cxn modelId="{61F5A3B7-4EB4-4845-BE10-E2A6FA596147}" srcId="{377F8B14-6A38-4183-BBFE-2F0E3CC6AFE9}" destId="{16A37960-A65B-4720-AFF0-108DC744749E}" srcOrd="0" destOrd="0" parTransId="{CFEF1169-357A-4E72-956B-DD92208AED9D}" sibTransId="{AE7210FA-1C1E-4FF9-9CC5-C0498D56452B}"/>
    <dgm:cxn modelId="{17AF71BA-3959-4161-B1EA-E9CF6E3D52CC}" srcId="{65A871CD-B090-4347-BBD4-D14B32FAE7DA}" destId="{903D71C8-56C1-4FD2-8DD5-D94B4E702CA9}" srcOrd="0" destOrd="0" parTransId="{1523D791-485F-4FB4-959F-EB37BC7A01BC}" sibTransId="{DF36AC41-41A6-44B8-8842-7A3CDF5983EC}"/>
    <dgm:cxn modelId="{D598ABBA-75D3-42EA-8276-811F078E8178}" srcId="{5EB10C81-D5EE-4E55-9758-749215978DF9}" destId="{377F8B14-6A38-4183-BBFE-2F0E3CC6AFE9}" srcOrd="1" destOrd="0" parTransId="{B6AFB591-AC30-4940-A2CE-CE7148645374}" sibTransId="{03B34E67-5FCF-46CC-91B4-6EE06CB6F3CF}"/>
    <dgm:cxn modelId="{77A61EC0-F08A-44D7-A459-515E2FA8BF0B}" type="presOf" srcId="{377F8B14-6A38-4183-BBFE-2F0E3CC6AFE9}" destId="{F3FB7746-1B37-40AF-834A-956BDA82917B}" srcOrd="0" destOrd="0" presId="urn:microsoft.com/office/officeart/2016/7/layout/VerticalSolidActionList"/>
    <dgm:cxn modelId="{33D447E3-8627-412F-B782-D714F747AFE5}" type="presOf" srcId="{636F7210-1E59-46BD-B0BD-E3C903C0A988}" destId="{B6025DE8-BCC3-4B02-8DDA-1B1411CFC9D6}" srcOrd="0" destOrd="0" presId="urn:microsoft.com/office/officeart/2016/7/layout/VerticalSolidActionList"/>
    <dgm:cxn modelId="{7A1731EC-94B0-489A-9FC0-D0BEA53EBC71}" type="presOf" srcId="{16A37960-A65B-4720-AFF0-108DC744749E}" destId="{64631771-00E0-4E8B-86A8-A7D1DFA513EC}" srcOrd="0" destOrd="0" presId="urn:microsoft.com/office/officeart/2016/7/layout/VerticalSolidActionList"/>
    <dgm:cxn modelId="{46EAE7EF-A094-4186-8524-DBCFBA976623}" type="presOf" srcId="{5012ECA6-6BFA-4287-BF91-5D9A4ED9BD95}" destId="{A5332B4C-EE0F-4B3D-8F84-109A4B518659}" srcOrd="0" destOrd="0" presId="urn:microsoft.com/office/officeart/2016/7/layout/VerticalSolidActionList"/>
    <dgm:cxn modelId="{BBF38F68-4505-4B5F-B4B6-910413ACD8DB}" type="presParOf" srcId="{8612C552-A705-49A5-AA25-365F5A4A641D}" destId="{15542B81-C7DE-455B-BBA0-4CA47A16E0D3}" srcOrd="0" destOrd="0" presId="urn:microsoft.com/office/officeart/2016/7/layout/VerticalSolidActionList"/>
    <dgm:cxn modelId="{6501CD87-5806-4893-974C-4DC587ACD803}" type="presParOf" srcId="{15542B81-C7DE-455B-BBA0-4CA47A16E0D3}" destId="{9FF75046-BD08-44A4-B1E7-B30DBA92BF63}" srcOrd="0" destOrd="0" presId="urn:microsoft.com/office/officeart/2016/7/layout/VerticalSolidActionList"/>
    <dgm:cxn modelId="{79499DBB-20CA-44DB-B316-DCDDDE5C1DF1}" type="presParOf" srcId="{15542B81-C7DE-455B-BBA0-4CA47A16E0D3}" destId="{B6025DE8-BCC3-4B02-8DDA-1B1411CFC9D6}" srcOrd="1" destOrd="0" presId="urn:microsoft.com/office/officeart/2016/7/layout/VerticalSolidActionList"/>
    <dgm:cxn modelId="{59294278-1F09-4C58-A629-968640770C40}" type="presParOf" srcId="{8612C552-A705-49A5-AA25-365F5A4A641D}" destId="{1F735F33-186E-4B29-B291-9C74C9F7CCA9}" srcOrd="1" destOrd="0" presId="urn:microsoft.com/office/officeart/2016/7/layout/VerticalSolidActionList"/>
    <dgm:cxn modelId="{BD34968A-59B0-4AD0-9146-A2762EF6BEA7}" type="presParOf" srcId="{8612C552-A705-49A5-AA25-365F5A4A641D}" destId="{1024F69E-6999-4632-9AF0-79B67D591C3E}" srcOrd="2" destOrd="0" presId="urn:microsoft.com/office/officeart/2016/7/layout/VerticalSolidActionList"/>
    <dgm:cxn modelId="{E35FE63F-CCBC-4D21-A70E-63842C2B2BE9}" type="presParOf" srcId="{1024F69E-6999-4632-9AF0-79B67D591C3E}" destId="{F3FB7746-1B37-40AF-834A-956BDA82917B}" srcOrd="0" destOrd="0" presId="urn:microsoft.com/office/officeart/2016/7/layout/VerticalSolidActionList"/>
    <dgm:cxn modelId="{5ED1B4FD-0B88-4CCB-95ED-6FB6F0E3344E}" type="presParOf" srcId="{1024F69E-6999-4632-9AF0-79B67D591C3E}" destId="{64631771-00E0-4E8B-86A8-A7D1DFA513EC}" srcOrd="1" destOrd="0" presId="urn:microsoft.com/office/officeart/2016/7/layout/VerticalSolidActionList"/>
    <dgm:cxn modelId="{85D5B9EE-F084-45C0-91F7-F68F6CB704DF}" type="presParOf" srcId="{8612C552-A705-49A5-AA25-365F5A4A641D}" destId="{BB69BC49-AB4A-4572-B352-24340054FFEB}" srcOrd="3" destOrd="0" presId="urn:microsoft.com/office/officeart/2016/7/layout/VerticalSolidActionList"/>
    <dgm:cxn modelId="{2C422148-186D-45F5-958D-C5DB0AC62ABC}" type="presParOf" srcId="{8612C552-A705-49A5-AA25-365F5A4A641D}" destId="{A9A287CD-7673-4016-AB52-CB9F3FAFE8A5}" srcOrd="4" destOrd="0" presId="urn:microsoft.com/office/officeart/2016/7/layout/VerticalSolidActionList"/>
    <dgm:cxn modelId="{04B752D9-31FC-43DA-9257-8BDA73F52F2A}" type="presParOf" srcId="{A9A287CD-7673-4016-AB52-CB9F3FAFE8A5}" destId="{8417AAA6-732D-4DE3-A5E8-C942FE7867BF}" srcOrd="0" destOrd="0" presId="urn:microsoft.com/office/officeart/2016/7/layout/VerticalSolidActionList"/>
    <dgm:cxn modelId="{217CA599-EB06-4EC7-B9DD-54D696A3023A}" type="presParOf" srcId="{A9A287CD-7673-4016-AB52-CB9F3FAFE8A5}" destId="{DAB62ECE-BB48-4CB0-9F2E-48EDC51D3DDA}" srcOrd="1" destOrd="0" presId="urn:microsoft.com/office/officeart/2016/7/layout/VerticalSolidActionList"/>
    <dgm:cxn modelId="{E00EDF02-3B68-4BC4-8546-60F55C9970BF}" type="presParOf" srcId="{8612C552-A705-49A5-AA25-365F5A4A641D}" destId="{216592A1-5C57-4A95-B4CF-91A81D88B769}" srcOrd="5" destOrd="0" presId="urn:microsoft.com/office/officeart/2016/7/layout/VerticalSolidActionList"/>
    <dgm:cxn modelId="{2468F4AE-E175-44BE-A5C7-3ABD55949C9B}" type="presParOf" srcId="{8612C552-A705-49A5-AA25-365F5A4A641D}" destId="{41B3E374-B7E6-4B9C-8D46-57BD1A6A87FB}" srcOrd="6" destOrd="0" presId="urn:microsoft.com/office/officeart/2016/7/layout/VerticalSolidActionList"/>
    <dgm:cxn modelId="{A20F1879-3D14-4E8C-BFAB-891F665EA02A}" type="presParOf" srcId="{41B3E374-B7E6-4B9C-8D46-57BD1A6A87FB}" destId="{A5332B4C-EE0F-4B3D-8F84-109A4B518659}" srcOrd="0" destOrd="0" presId="urn:microsoft.com/office/officeart/2016/7/layout/VerticalSolidActionList"/>
    <dgm:cxn modelId="{F5C0750A-E68C-407C-9A53-AE13333D7FE6}" type="presParOf" srcId="{41B3E374-B7E6-4B9C-8D46-57BD1A6A87FB}" destId="{32CE7A2E-E234-4612-BED0-E5420D55DB0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44134-98C5-4102-8AB1-B316DC71C606}">
      <dsp:nvSpPr>
        <dsp:cNvPr id="0" name=""/>
        <dsp:cNvSpPr/>
      </dsp:nvSpPr>
      <dsp:spPr>
        <a:xfrm>
          <a:off x="0" y="290360"/>
          <a:ext cx="11074900" cy="17640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535" tIns="333248" rIns="859535"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Final Rule Published</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Blocked by the courts</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Affects people applying for LPR status in the U.S. </a:t>
          </a:r>
        </a:p>
      </dsp:txBody>
      <dsp:txXfrm>
        <a:off x="0" y="290360"/>
        <a:ext cx="11074900" cy="1764000"/>
      </dsp:txXfrm>
    </dsp:sp>
    <dsp:sp modelId="{FCB37C05-C383-4DCD-BD83-E6D0A18B9802}">
      <dsp:nvSpPr>
        <dsp:cNvPr id="0" name=""/>
        <dsp:cNvSpPr/>
      </dsp:nvSpPr>
      <dsp:spPr>
        <a:xfrm>
          <a:off x="553745" y="54200"/>
          <a:ext cx="7752430" cy="472320"/>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3023" tIns="0" rIns="293023"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Department of Homeland Security</a:t>
          </a:r>
        </a:p>
      </dsp:txBody>
      <dsp:txXfrm>
        <a:off x="576802" y="77257"/>
        <a:ext cx="7706316" cy="426206"/>
      </dsp:txXfrm>
    </dsp:sp>
    <dsp:sp modelId="{59812B1A-B95A-426E-BD19-9E9FE167C5D1}">
      <dsp:nvSpPr>
        <dsp:cNvPr id="0" name=""/>
        <dsp:cNvSpPr/>
      </dsp:nvSpPr>
      <dsp:spPr>
        <a:xfrm>
          <a:off x="0" y="2376920"/>
          <a:ext cx="11074900" cy="216720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535" tIns="333248" rIns="859535"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Interim Final Rule Published</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Put on hold by agency</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Affects people applying for visas or LPR status outside the U.S.</a:t>
          </a:r>
        </a:p>
      </dsp:txBody>
      <dsp:txXfrm>
        <a:off x="0" y="2376920"/>
        <a:ext cx="11074900" cy="2167200"/>
      </dsp:txXfrm>
    </dsp:sp>
    <dsp:sp modelId="{7266FDFF-39FB-4E76-8E45-CAD5554E9A66}">
      <dsp:nvSpPr>
        <dsp:cNvPr id="0" name=""/>
        <dsp:cNvSpPr/>
      </dsp:nvSpPr>
      <dsp:spPr>
        <a:xfrm>
          <a:off x="553745" y="2140760"/>
          <a:ext cx="7752430" cy="472320"/>
        </a:xfrm>
        <a:prstGeom prst="roundRect">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3023" tIns="0" rIns="293023"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State Department</a:t>
          </a:r>
        </a:p>
      </dsp:txBody>
      <dsp:txXfrm>
        <a:off x="576802" y="2163817"/>
        <a:ext cx="7706316" cy="426206"/>
      </dsp:txXfrm>
    </dsp:sp>
    <dsp:sp modelId="{AB04E550-2868-4DB6-ACB8-83DCF7D7CD65}">
      <dsp:nvSpPr>
        <dsp:cNvPr id="0" name=""/>
        <dsp:cNvSpPr/>
      </dsp:nvSpPr>
      <dsp:spPr>
        <a:xfrm>
          <a:off x="0" y="4866680"/>
          <a:ext cx="11074900" cy="1713600"/>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9535" tIns="333248" rIns="859535"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Not yet published</a:t>
          </a:r>
        </a:p>
        <a:p>
          <a:pPr marL="285750" lvl="1" indent="-285750" algn="l" defTabSz="1244600">
            <a:lnSpc>
              <a:spcPct val="90000"/>
            </a:lnSpc>
            <a:spcBef>
              <a:spcPct val="0"/>
            </a:spcBef>
            <a:spcAft>
              <a:spcPct val="15000"/>
            </a:spcAft>
            <a:buChar char="•"/>
          </a:pPr>
          <a:r>
            <a:rPr lang="en-US" sz="2800" kern="1200" dirty="0">
              <a:latin typeface="Arial" panose="020B0604020202020204" pitchFamily="34" charset="0"/>
              <a:cs typeface="Arial" panose="020B0604020202020204" pitchFamily="34" charset="0"/>
            </a:rPr>
            <a:t>Affects people who have become public charges in the U.S.</a:t>
          </a:r>
        </a:p>
      </dsp:txBody>
      <dsp:txXfrm>
        <a:off x="0" y="4866680"/>
        <a:ext cx="11074900" cy="1713600"/>
      </dsp:txXfrm>
    </dsp:sp>
    <dsp:sp modelId="{00842CD3-E528-429B-B0B0-7D5B62597758}">
      <dsp:nvSpPr>
        <dsp:cNvPr id="0" name=""/>
        <dsp:cNvSpPr/>
      </dsp:nvSpPr>
      <dsp:spPr>
        <a:xfrm>
          <a:off x="553745" y="4630520"/>
          <a:ext cx="7752430" cy="472320"/>
        </a:xfrm>
        <a:prstGeom prst="roundRect">
          <a:avLst/>
        </a:prstGeom>
        <a:solidFill>
          <a:schemeClr val="accent2">
            <a:lumMod val="75000"/>
          </a:schemeClr>
        </a:soli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93023" tIns="0" rIns="293023"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latin typeface="Arial" panose="020B0604020202020204" pitchFamily="34" charset="0"/>
              <a:cs typeface="Arial" panose="020B0604020202020204" pitchFamily="34" charset="0"/>
            </a:rPr>
            <a:t>Department of Justice</a:t>
          </a:r>
        </a:p>
      </dsp:txBody>
      <dsp:txXfrm>
        <a:off x="576802" y="4653577"/>
        <a:ext cx="770631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25DE8-BCC3-4B02-8DDA-1B1411CFC9D6}">
      <dsp:nvSpPr>
        <dsp:cNvPr id="0" name=""/>
        <dsp:cNvSpPr/>
      </dsp:nvSpPr>
      <dsp:spPr>
        <a:xfrm>
          <a:off x="2420112" y="3033"/>
          <a:ext cx="9680448" cy="1571312"/>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828" tIns="399113" rIns="187828" bIns="39911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NILC and CLASP formed the Protecting Immigrant Families Campaign in 2017. The Campaign now has over 400 active member organizations.</a:t>
          </a:r>
        </a:p>
      </dsp:txBody>
      <dsp:txXfrm>
        <a:off x="2420112" y="3033"/>
        <a:ext cx="9680448" cy="1571312"/>
      </dsp:txXfrm>
    </dsp:sp>
    <dsp:sp modelId="{9FF75046-BD08-44A4-B1E7-B30DBA92BF63}">
      <dsp:nvSpPr>
        <dsp:cNvPr id="0" name=""/>
        <dsp:cNvSpPr/>
      </dsp:nvSpPr>
      <dsp:spPr>
        <a:xfrm>
          <a:off x="0" y="3033"/>
          <a:ext cx="2420112" cy="1571312"/>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64" tIns="155211" rIns="128064" bIns="155211" numCol="1" spcCol="1270" anchor="ctr" anchorCtr="0">
          <a:noAutofit/>
        </a:bodyPr>
        <a:lstStyle/>
        <a:p>
          <a:pPr marL="0" lvl="0" indent="0" algn="ctr" defTabSz="1244600">
            <a:lnSpc>
              <a:spcPct val="90000"/>
            </a:lnSpc>
            <a:spcBef>
              <a:spcPct val="0"/>
            </a:spcBef>
            <a:spcAft>
              <a:spcPct val="35000"/>
            </a:spcAft>
            <a:buNone/>
          </a:pPr>
          <a:r>
            <a:rPr lang="en-US" sz="2800" kern="1200" dirty="0"/>
            <a:t>Organize your network</a:t>
          </a:r>
        </a:p>
      </dsp:txBody>
      <dsp:txXfrm>
        <a:off x="0" y="3033"/>
        <a:ext cx="2420112" cy="1571312"/>
      </dsp:txXfrm>
    </dsp:sp>
    <dsp:sp modelId="{64631771-00E0-4E8B-86A8-A7D1DFA513EC}">
      <dsp:nvSpPr>
        <dsp:cNvPr id="0" name=""/>
        <dsp:cNvSpPr/>
      </dsp:nvSpPr>
      <dsp:spPr>
        <a:xfrm>
          <a:off x="2420112" y="1668625"/>
          <a:ext cx="9680448" cy="1571312"/>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828" tIns="399113" rIns="187828" bIns="39911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We created resources for state and local officials and service providers to meet with OMB about the rule’s economic impact, which delayed its publication</a:t>
          </a:r>
        </a:p>
      </dsp:txBody>
      <dsp:txXfrm>
        <a:off x="2420112" y="1668625"/>
        <a:ext cx="9680448" cy="1571312"/>
      </dsp:txXfrm>
    </dsp:sp>
    <dsp:sp modelId="{F3FB7746-1B37-40AF-834A-956BDA82917B}">
      <dsp:nvSpPr>
        <dsp:cNvPr id="0" name=""/>
        <dsp:cNvSpPr/>
      </dsp:nvSpPr>
      <dsp:spPr>
        <a:xfrm>
          <a:off x="0" y="1668625"/>
          <a:ext cx="2420112" cy="1571312"/>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64" tIns="155211" rIns="128064" bIns="155211" numCol="1" spcCol="1270" anchor="ctr" anchorCtr="0">
          <a:noAutofit/>
        </a:bodyPr>
        <a:lstStyle/>
        <a:p>
          <a:pPr marL="0" lvl="0" indent="0" algn="ctr" defTabSz="1244600">
            <a:lnSpc>
              <a:spcPct val="90000"/>
            </a:lnSpc>
            <a:spcBef>
              <a:spcPct val="0"/>
            </a:spcBef>
            <a:spcAft>
              <a:spcPct val="35000"/>
            </a:spcAft>
            <a:buNone/>
          </a:pPr>
          <a:r>
            <a:rPr lang="en-US" sz="2800" kern="1200" dirty="0"/>
            <a:t>OMB strategy</a:t>
          </a:r>
        </a:p>
      </dsp:txBody>
      <dsp:txXfrm>
        <a:off x="0" y="1668625"/>
        <a:ext cx="2420112" cy="1571312"/>
      </dsp:txXfrm>
    </dsp:sp>
    <dsp:sp modelId="{DAB62ECE-BB48-4CB0-9F2E-48EDC51D3DDA}">
      <dsp:nvSpPr>
        <dsp:cNvPr id="0" name=""/>
        <dsp:cNvSpPr/>
      </dsp:nvSpPr>
      <dsp:spPr>
        <a:xfrm>
          <a:off x="2420112" y="3334216"/>
          <a:ext cx="9680448" cy="1571312"/>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828" tIns="399113" rIns="187828" bIns="39911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We created research-informed template comments and encouraged others to comment.  Over 260,000 comments were submitted, creating an administrative record for litigation</a:t>
          </a:r>
        </a:p>
      </dsp:txBody>
      <dsp:txXfrm>
        <a:off x="2420112" y="3334216"/>
        <a:ext cx="9680448" cy="1571312"/>
      </dsp:txXfrm>
    </dsp:sp>
    <dsp:sp modelId="{8417AAA6-732D-4DE3-A5E8-C942FE7867BF}">
      <dsp:nvSpPr>
        <dsp:cNvPr id="0" name=""/>
        <dsp:cNvSpPr/>
      </dsp:nvSpPr>
      <dsp:spPr>
        <a:xfrm>
          <a:off x="0" y="3334216"/>
          <a:ext cx="2420112" cy="1571312"/>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64" tIns="155211" rIns="128064" bIns="155211" numCol="1" spcCol="1270" anchor="ctr" anchorCtr="0">
          <a:noAutofit/>
        </a:bodyPr>
        <a:lstStyle/>
        <a:p>
          <a:pPr marL="0" lvl="0" indent="0" algn="ctr" defTabSz="1244600">
            <a:lnSpc>
              <a:spcPct val="90000"/>
            </a:lnSpc>
            <a:spcBef>
              <a:spcPct val="0"/>
            </a:spcBef>
            <a:spcAft>
              <a:spcPct val="35000"/>
            </a:spcAft>
            <a:buNone/>
          </a:pPr>
          <a:r>
            <a:rPr lang="en-US" sz="2800" kern="1200" dirty="0"/>
            <a:t>Comment Period</a:t>
          </a:r>
        </a:p>
      </dsp:txBody>
      <dsp:txXfrm>
        <a:off x="0" y="3334216"/>
        <a:ext cx="2420112" cy="1571312"/>
      </dsp:txXfrm>
    </dsp:sp>
    <dsp:sp modelId="{32CE7A2E-E234-4612-BED0-E5420D55DB00}">
      <dsp:nvSpPr>
        <dsp:cNvPr id="0" name=""/>
        <dsp:cNvSpPr/>
      </dsp:nvSpPr>
      <dsp:spPr>
        <a:xfrm>
          <a:off x="2420112" y="4999808"/>
          <a:ext cx="9680448" cy="1571312"/>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7828" tIns="399113" rIns="187828" bIns="399113" numCol="1" spcCol="1270" anchor="ctr" anchorCtr="0">
          <a:noAutofit/>
        </a:bodyPr>
        <a:lstStyle/>
        <a:p>
          <a:pPr marL="0" lvl="0" indent="0" algn="l" defTabSz="1244600">
            <a:lnSpc>
              <a:spcPct val="90000"/>
            </a:lnSpc>
            <a:spcBef>
              <a:spcPct val="0"/>
            </a:spcBef>
            <a:spcAft>
              <a:spcPct val="35000"/>
            </a:spcAft>
            <a:buNone/>
          </a:pPr>
          <a:r>
            <a:rPr lang="en-US" sz="2800" kern="1200" dirty="0">
              <a:latin typeface="Calibri" panose="020F0502020204030204" pitchFamily="34" charset="0"/>
              <a:cs typeface="Calibri" panose="020F0502020204030204" pitchFamily="34" charset="0"/>
            </a:rPr>
            <a:t>Not just for lawyers!  Your organization can be a plaintiff, write an amicus brief or tell your story to the press</a:t>
          </a:r>
        </a:p>
      </dsp:txBody>
      <dsp:txXfrm>
        <a:off x="2420112" y="4999808"/>
        <a:ext cx="9680448" cy="1571312"/>
      </dsp:txXfrm>
    </dsp:sp>
    <dsp:sp modelId="{A5332B4C-EE0F-4B3D-8F84-109A4B518659}">
      <dsp:nvSpPr>
        <dsp:cNvPr id="0" name=""/>
        <dsp:cNvSpPr/>
      </dsp:nvSpPr>
      <dsp:spPr>
        <a:xfrm>
          <a:off x="0" y="4999808"/>
          <a:ext cx="2420112" cy="1571312"/>
        </a:xfrm>
        <a:prstGeom prst="rect">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64" tIns="155211" rIns="128064" bIns="155211" numCol="1" spcCol="1270" anchor="ctr" anchorCtr="0">
          <a:noAutofit/>
        </a:bodyPr>
        <a:lstStyle/>
        <a:p>
          <a:pPr marL="0" lvl="0" indent="0" algn="ctr" defTabSz="1244600">
            <a:lnSpc>
              <a:spcPct val="90000"/>
            </a:lnSpc>
            <a:spcBef>
              <a:spcPct val="0"/>
            </a:spcBef>
            <a:spcAft>
              <a:spcPct val="35000"/>
            </a:spcAft>
            <a:buNone/>
          </a:pPr>
          <a:r>
            <a:rPr lang="en-US" sz="2800" kern="1200" dirty="0"/>
            <a:t>Participate in Litigation</a:t>
          </a:r>
        </a:p>
      </dsp:txBody>
      <dsp:txXfrm>
        <a:off x="0" y="4999808"/>
        <a:ext cx="2420112" cy="15713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3BBCE-C378-4F3D-902A-9A00F36102CF}"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DEE29-3922-40FB-8F81-927D62001EE4}" type="slidenum">
              <a:rPr lang="en-US" smtClean="0"/>
              <a:t>‹#›</a:t>
            </a:fld>
            <a:endParaRPr lang="en-US"/>
          </a:p>
        </p:txBody>
      </p:sp>
    </p:spTree>
    <p:extLst>
      <p:ext uri="{BB962C8B-B14F-4D97-AF65-F5344CB8AC3E}">
        <p14:creationId xmlns:p14="http://schemas.microsoft.com/office/powerpoint/2010/main" val="1724768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F4C8D9-CAFF-44CF-A567-5082D97C4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05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5ebd1e4da2_0_3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5ebd1e4da2_0_3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
              <a:t>Gabrielle  - a person who is more likely than not to receive one or more of certain public  benefits for over 12 months in a 36 month period;</a:t>
            </a:r>
            <a:endParaRPr/>
          </a:p>
          <a:p>
            <a:pPr marL="0" lvl="0" indent="0" algn="l" rtl="0">
              <a:spcBef>
                <a:spcPts val="0"/>
              </a:spcBef>
              <a:spcAft>
                <a:spcPts val="0"/>
              </a:spcAft>
              <a:buNone/>
            </a:pPr>
            <a:r>
              <a:rPr lang="nl"/>
              <a:t>non-immigrants who have used the threshold amount of benefits could be denied extension or change in status (though generally won’t be eligible for the benefits, or exempt from the rule)</a:t>
            </a:r>
            <a:endParaRPr/>
          </a:p>
        </p:txBody>
      </p:sp>
      <p:sp>
        <p:nvSpPr>
          <p:cNvPr id="344" name="Google Shape;344;g5ebd1e4da2_0_3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an exhaustive list</a:t>
            </a:r>
          </a:p>
          <a:p>
            <a:r>
              <a:rPr lang="en-US" dirty="0"/>
              <a:t>Heavily weighted factors repeat these, add a heavily weighted positive if a person </a:t>
            </a:r>
          </a:p>
        </p:txBody>
      </p:sp>
      <p:sp>
        <p:nvSpPr>
          <p:cNvPr id="4" name="Slide Number Placeholder 3"/>
          <p:cNvSpPr>
            <a:spLocks noGrp="1"/>
          </p:cNvSpPr>
          <p:nvPr>
            <p:ph type="sldNum" sz="quarter" idx="5"/>
          </p:nvPr>
        </p:nvSpPr>
        <p:spPr/>
        <p:txBody>
          <a:bodyPr/>
          <a:lstStyle/>
          <a:p>
            <a:fld id="{2DFDEE29-3922-40FB-8F81-927D62001EE4}" type="slidenum">
              <a:rPr lang="en-US" smtClean="0"/>
              <a:t>15</a:t>
            </a:fld>
            <a:endParaRPr lang="en-US"/>
          </a:p>
        </p:txBody>
      </p:sp>
    </p:spTree>
    <p:extLst>
      <p:ext uri="{BB962C8B-B14F-4D97-AF65-F5344CB8AC3E}">
        <p14:creationId xmlns:p14="http://schemas.microsoft.com/office/powerpoint/2010/main" val="692789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received by or attributed to the person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090D6-4071-4258-9117-806C08FE24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651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Emergency defined by reference to emergency Medicaid but can be through full-scope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1090D6-4071-4258-9117-806C08FE24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226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retroactivity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8ECECD-8B2D-48ED-AF2F-B71A384615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517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there is a substantial likelihood of success on the merits of the case,</a:t>
            </a:r>
          </a:p>
          <a:p>
            <a:r>
              <a:rPr lang="en-US" dirty="0"/>
              <a:t>That they face a substantial threat of irreparable damage or injury if the injunction is not granted,</a:t>
            </a:r>
          </a:p>
          <a:p>
            <a:r>
              <a:rPr lang="en-US" dirty="0"/>
              <a:t>The threat is immediate,</a:t>
            </a:r>
          </a:p>
          <a:p>
            <a:r>
              <a:rPr lang="en-US" dirty="0"/>
              <a:t>That the balance of harms weighs in favor of the party seeking the preliminary injunction,</a:t>
            </a:r>
          </a:p>
          <a:p>
            <a:r>
              <a:rPr lang="en-US" dirty="0"/>
              <a:t>There is no other available remedy,</a:t>
            </a:r>
          </a:p>
          <a:p>
            <a:r>
              <a:rPr lang="en-US" dirty="0"/>
              <a:t>That the grant of an injunction would serve the public interest.</a:t>
            </a:r>
          </a:p>
        </p:txBody>
      </p:sp>
      <p:sp>
        <p:nvSpPr>
          <p:cNvPr id="4" name="Slide Number Placeholder 3"/>
          <p:cNvSpPr>
            <a:spLocks noGrp="1"/>
          </p:cNvSpPr>
          <p:nvPr>
            <p:ph type="sldNum" sz="quarter" idx="5"/>
          </p:nvPr>
        </p:nvSpPr>
        <p:spPr/>
        <p:txBody>
          <a:bodyPr/>
          <a:lstStyle/>
          <a:p>
            <a:fld id="{843BEB27-C414-447D-A484-E0595ABD6EAC}" type="slidenum">
              <a:rPr lang="en-US" smtClean="0"/>
              <a:t>21</a:t>
            </a:fld>
            <a:endParaRPr lang="en-US"/>
          </a:p>
        </p:txBody>
      </p:sp>
    </p:spTree>
    <p:extLst>
      <p:ext uri="{BB962C8B-B14F-4D97-AF65-F5344CB8AC3E}">
        <p14:creationId xmlns:p14="http://schemas.microsoft.com/office/powerpoint/2010/main" val="923587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retroactive, not necessarily immediate</a:t>
            </a:r>
          </a:p>
        </p:txBody>
      </p:sp>
      <p:sp>
        <p:nvSpPr>
          <p:cNvPr id="4" name="Slide Number Placeholder 3"/>
          <p:cNvSpPr>
            <a:spLocks noGrp="1"/>
          </p:cNvSpPr>
          <p:nvPr>
            <p:ph type="sldNum" sz="quarter" idx="5"/>
          </p:nvPr>
        </p:nvSpPr>
        <p:spPr/>
        <p:txBody>
          <a:bodyPr/>
          <a:lstStyle/>
          <a:p>
            <a:fld id="{2DFDEE29-3922-40FB-8F81-927D62001EE4}" type="slidenum">
              <a:rPr lang="en-US" smtClean="0"/>
              <a:t>22</a:t>
            </a:fld>
            <a:endParaRPr lang="en-US"/>
          </a:p>
        </p:txBody>
      </p:sp>
    </p:spTree>
    <p:extLst>
      <p:ext uri="{BB962C8B-B14F-4D97-AF65-F5344CB8AC3E}">
        <p14:creationId xmlns:p14="http://schemas.microsoft.com/office/powerpoint/2010/main" val="2286506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9th – CA, WA</a:t>
            </a:r>
          </a:p>
          <a:p>
            <a:r>
              <a:rPr lang="en-US" dirty="0"/>
              <a:t>4</a:t>
            </a:r>
            <a:r>
              <a:rPr lang="en-US" baseline="30000" dirty="0"/>
              <a:t>th</a:t>
            </a:r>
            <a:r>
              <a:rPr lang="en-US" dirty="0"/>
              <a:t> – MD</a:t>
            </a:r>
          </a:p>
          <a:p>
            <a:r>
              <a:rPr lang="en-US" dirty="0"/>
              <a:t>7</a:t>
            </a:r>
            <a:r>
              <a:rPr lang="en-US" baseline="30000" dirty="0"/>
              <a:t>th</a:t>
            </a:r>
            <a:r>
              <a:rPr lang="en-US" dirty="0"/>
              <a:t> Illinois</a:t>
            </a:r>
          </a:p>
          <a:p>
            <a:r>
              <a:rPr lang="en-US" dirty="0"/>
              <a:t>2</a:t>
            </a:r>
            <a:r>
              <a:rPr lang="en-US" baseline="30000" dirty="0"/>
              <a:t>nd</a:t>
            </a:r>
            <a:r>
              <a:rPr lang="en-US" dirty="0"/>
              <a:t> NY</a:t>
            </a:r>
          </a:p>
        </p:txBody>
      </p:sp>
      <p:sp>
        <p:nvSpPr>
          <p:cNvPr id="4" name="Slide Number Placeholder 3"/>
          <p:cNvSpPr>
            <a:spLocks noGrp="1"/>
          </p:cNvSpPr>
          <p:nvPr>
            <p:ph type="sldNum" sz="quarter" idx="5"/>
          </p:nvPr>
        </p:nvSpPr>
        <p:spPr/>
        <p:txBody>
          <a:bodyPr/>
          <a:lstStyle/>
          <a:p>
            <a:fld id="{843BEB27-C414-447D-A484-E0595ABD6EAC}" type="slidenum">
              <a:rPr lang="en-US" smtClean="0"/>
              <a:t>23</a:t>
            </a:fld>
            <a:endParaRPr lang="en-US"/>
          </a:p>
        </p:txBody>
      </p:sp>
    </p:spTree>
    <p:extLst>
      <p:ext uri="{BB962C8B-B14F-4D97-AF65-F5344CB8AC3E}">
        <p14:creationId xmlns:p14="http://schemas.microsoft.com/office/powerpoint/2010/main" val="248727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FDEE29-3922-40FB-8F81-927D62001EE4}" type="slidenum">
              <a:rPr lang="en-US" smtClean="0"/>
              <a:t>24</a:t>
            </a:fld>
            <a:endParaRPr lang="en-US"/>
          </a:p>
        </p:txBody>
      </p:sp>
    </p:spTree>
    <p:extLst>
      <p:ext uri="{BB962C8B-B14F-4D97-AF65-F5344CB8AC3E}">
        <p14:creationId xmlns:p14="http://schemas.microsoft.com/office/powerpoint/2010/main" val="248994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administration talks about enforcing the immigration laws but they have adopted a number of policies that impede or deter people who are in the legal immigration process to obtain status, to remain in status and even to get essential services like food and healthcare.  These attacks often focus on immigrants who are lower-income and POC. We call that the ‘Invisible Wall’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CD9EB9-7F2C-4D60-854E-B1ABE52D64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959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Refugees – last year 23,000, less than Canada (we have 10x the population)  FY2020: 18,000</a:t>
            </a:r>
          </a:p>
          <a:p>
            <a:r>
              <a:rPr lang="en-US" dirty="0"/>
              <a:t>MH mentioned proclamation yesterday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3BEB27-C414-447D-A484-E0595ABD6E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38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restriction</a:t>
            </a:r>
          </a:p>
          <a:p>
            <a:r>
              <a:rPr lang="en-US" dirty="0"/>
              <a:t>Travel insurance and short-term junk plans </a:t>
            </a:r>
          </a:p>
          <a:p>
            <a:r>
              <a:rPr lang="en-US" dirty="0"/>
              <a:t>Reasonably foreseeable medical expenses.</a:t>
            </a:r>
          </a:p>
        </p:txBody>
      </p:sp>
      <p:sp>
        <p:nvSpPr>
          <p:cNvPr id="4" name="Slide Number Placeholder 3"/>
          <p:cNvSpPr>
            <a:spLocks noGrp="1"/>
          </p:cNvSpPr>
          <p:nvPr>
            <p:ph type="sldNum" sz="quarter" idx="5"/>
          </p:nvPr>
        </p:nvSpPr>
        <p:spPr/>
        <p:txBody>
          <a:bodyPr/>
          <a:lstStyle/>
          <a:p>
            <a:fld id="{2DFDEE29-3922-40FB-8F81-927D62001EE4}" type="slidenum">
              <a:rPr lang="en-US" smtClean="0"/>
              <a:t>5</a:t>
            </a:fld>
            <a:endParaRPr lang="en-US"/>
          </a:p>
        </p:txBody>
      </p:sp>
    </p:spTree>
    <p:extLst>
      <p:ext uri="{BB962C8B-B14F-4D97-AF65-F5344CB8AC3E}">
        <p14:creationId xmlns:p14="http://schemas.microsoft.com/office/powerpoint/2010/main" val="2484827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DACA/TPS terminations enjoined. USCIS backlog up 29% since 2016. Rescission of deference to prior adjudications of eligibility for immigration benefits</a:t>
            </a:r>
          </a:p>
          <a:p>
            <a:endParaRPr lang="en-US" dirty="0"/>
          </a:p>
          <a:p>
            <a:r>
              <a:rPr lang="en-US" dirty="0"/>
              <a:t>WH memo – directed HHS and USDA to issue new guidance on when sponsor’s income could be counted as available to sponsored immigrants applying for Medicaid/CHIP &amp; SNAP and when sponsors could be pursued for repayment of benefits. HHS guidance directed states to count sponsor’s income on Medicaid/CHIP applications, with exceptions.  USDA guidance affirmed existing practices.  Both made clear that pursuing sponsors for repayment is optional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3BEB27-C414-447D-A484-E0595ABD6E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34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been hearing news reports about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8ECECD-8B2D-48ED-AF2F-B71A384615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407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Humanitarian immigrants are exempt</a:t>
            </a:r>
          </a:p>
        </p:txBody>
      </p:sp>
      <p:sp>
        <p:nvSpPr>
          <p:cNvPr id="4" name="Slide Number Placeholder 3"/>
          <p:cNvSpPr>
            <a:spLocks noGrp="1"/>
          </p:cNvSpPr>
          <p:nvPr>
            <p:ph type="sldNum" sz="quarter" idx="5"/>
          </p:nvPr>
        </p:nvSpPr>
        <p:spPr/>
        <p:txBody>
          <a:bodyPr/>
          <a:lstStyle/>
          <a:p>
            <a:fld id="{2DFDEE29-3922-40FB-8F81-927D62001EE4}" type="slidenum">
              <a:rPr lang="en-US" smtClean="0"/>
              <a:t>9</a:t>
            </a:fld>
            <a:endParaRPr lang="en-US"/>
          </a:p>
        </p:txBody>
      </p:sp>
    </p:spTree>
    <p:extLst>
      <p:ext uri="{BB962C8B-B14F-4D97-AF65-F5344CB8AC3E}">
        <p14:creationId xmlns:p14="http://schemas.microsoft.com/office/powerpoint/2010/main" val="1512329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nl" sz="1100"/>
              <a:t>GABRIELLE </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nl" sz="1100"/>
              <a:t>Boxes represent the totality of circumstances test as set forth in the law</a:t>
            </a:r>
            <a:endParaRPr sz="1100"/>
          </a:p>
          <a:p>
            <a:pPr marL="0" lvl="0" indent="0" algn="l" rtl="0">
              <a:lnSpc>
                <a:spcPct val="115000"/>
              </a:lnSpc>
              <a:spcBef>
                <a:spcPts val="0"/>
              </a:spcBef>
              <a:spcAft>
                <a:spcPts val="0"/>
              </a:spcAft>
              <a:buClr>
                <a:schemeClr val="dk1"/>
              </a:buClr>
              <a:buSzPts val="1100"/>
              <a:buFont typeface="Arial"/>
              <a:buNone/>
            </a:pPr>
            <a:endParaRPr sz="1100"/>
          </a:p>
          <a:p>
            <a:pPr marL="0" lvl="0" indent="0" algn="l" rtl="0">
              <a:lnSpc>
                <a:spcPct val="115000"/>
              </a:lnSpc>
              <a:spcBef>
                <a:spcPts val="0"/>
              </a:spcBef>
              <a:spcAft>
                <a:spcPts val="0"/>
              </a:spcAft>
              <a:buClr>
                <a:schemeClr val="dk1"/>
              </a:buClr>
              <a:buSzPts val="1100"/>
              <a:buFont typeface="Arial"/>
              <a:buNone/>
            </a:pPr>
            <a:r>
              <a:rPr lang="nl" sz="1100"/>
              <a:t>Now we’re going to spend some time quickly walking through the totality of circumstances test under the proposed rule. As I mentioned in my overview of the changes, the proposed rule adds new factors to this test which make it much harder for low income and working class families to pass, regardless of whether they have used public benefits. .</a:t>
            </a:r>
            <a:endParaRPr sz="1100" b="1"/>
          </a:p>
        </p:txBody>
      </p:sp>
      <p:sp>
        <p:nvSpPr>
          <p:cNvPr id="355" name="Google Shape;3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nl"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5ebd1e4da2_0_2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5ebd1e4da2_0_2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TOC adds specific income thresholds – 125%/250%, consideration whether health condition would be require expensive treatment or institutionalization or </a:t>
            </a:r>
            <a:endParaRPr dirty="0"/>
          </a:p>
        </p:txBody>
      </p:sp>
      <p:sp>
        <p:nvSpPr>
          <p:cNvPr id="378" name="Google Shape;378;g5ebd1e4da2_0_2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018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F637C27F-426D-4CC8-956E-BFAA8FA9F964}" type="datetime1">
              <a:rPr lang="en-US" smtClean="0"/>
              <a:t>1/16/2020</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
              </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5031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99E6644-AC1B-406C-8723-20B9E6039432}"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65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B5133B8-5A28-4639-8220-46CC450F43AA}"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0179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Arial" panose="020B0604020202020204" pitchFamily="34" charset="0"/>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6EF5651-0D8D-4688-B007-478235A7A38F}"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64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D2BC72-6F30-4A59-B397-0351E4CB76A8}"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9847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0EB5B4F-B646-4880-B6CB-2A01BE509645}" type="datetime1">
              <a:rPr lang="en-US" smtClean="0"/>
              <a:t>1/16/2020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5576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B72EED5-4258-4C09-A38F-6447A4EDA04D}" type="datetime1">
              <a:rPr lang="en-US" smtClean="0"/>
              <a:t>1/16/2020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6483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34F81B-26B7-41DF-BC8C-DC47BB77CC6A}"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80904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E48AC0-F610-4320-A5D2-66BC5F9CDD14}"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2029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with Pictures">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4290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02DDFF-4C51-4B4C-A06D-2C945D0D5953}"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77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D837DD-5972-4109-A8B0-683A845BCBBF}" type="datetime1">
              <a:rPr lang="en-US" smtClean="0"/>
              <a:t>1/16/2020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330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AC08D-B582-4F5F-8937-6D24DC8BF3B0}"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249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2E102B-AA75-4D04-A676-43E9C7CEF10E}" type="datetime1">
              <a:rPr lang="en-US" smtClean="0"/>
              <a:t>1/16/2020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181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4D73EC-35A4-4074-900F-BFE1963030E5}" type="datetime1">
              <a:rPr lang="en-US" smtClean="0"/>
              <a:t>1/16/2020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7285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19A34-C1E6-40C6-8C1D-99A99CF1F41E}" type="datetime1">
              <a:rPr lang="en-US" smtClean="0"/>
              <a:t>1/16/2020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2680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125746-21B4-4C3D-8108-D35A6499D0CC}"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4230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7BFA5F-DBB0-4A45-B81A-EAD47F2B987B}" type="datetime1">
              <a:rPr lang="en-US" smtClean="0"/>
              <a:t>1/16/2020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21420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20">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latin typeface="Arial" panose="020B0604020202020204" pitchFamily="34" charset="0"/>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latin typeface="Arial" panose="020B0604020202020204" pitchFamily="34" charset="0"/>
              </a:defRPr>
            </a:lvl1pPr>
          </a:lstStyle>
          <a:p>
            <a:fld id="{73FA4A47-9F07-4DFB-ACDD-45C2C0C07B67}" type="datetime1">
              <a:rPr lang="en-US" smtClean="0"/>
              <a:pPr/>
              <a:t>1/16/2020</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2579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457200" rtl="0" eaLnBrk="1" latinLnBrk="0" hangingPunct="1">
        <a:spcBef>
          <a:spcPct val="0"/>
        </a:spcBef>
        <a:buNone/>
        <a:defRPr sz="3600" b="0" i="0" kern="1200">
          <a:solidFill>
            <a:schemeClr val="bg2"/>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Arial" panose="020B0604020202020204" pitchFamily="34" charset="0"/>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Arial" panose="020B060402020202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Arial" panose="020B060402020202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Arial" panose="020B060402020202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Arial" panose="020B0604020202020204" pitchFamily="34" charset="0"/>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pxhere.com/en/photo/1551149" TargetMode="External"/><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www.aaihs.org/imagining-an-antiracist-america-in-the-wake-of-trumps-election/"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en.wikipedia.org/wiki/Palp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ronkitenewsonline.com/2014/08/some-schools-take-a-pass-on-program-to-give-free-meals-to-student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xhere.com/en/photo/192607" TargetMode="External"/><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United_States_courts_of_appeal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rotectingimmigrantfamilies.org/wp-content/uploads/2019/05/Keep-Getting-the-Help-You-Need-English.pdf" TargetMode="External"/><Relationship Id="rId2" Type="http://schemas.openxmlformats.org/officeDocument/2006/relationships/hyperlink" Target="https://protectingimmigrantfamilies.org/wp-content/uploads/2019/08/Lets-Talk-About-Public-Charge-Updated-August-2019.pdf" TargetMode="External"/><Relationship Id="rId1" Type="http://schemas.openxmlformats.org/officeDocument/2006/relationships/slideLayout" Target="../slideLayouts/slideLayout8.xml"/><Relationship Id="rId5" Type="http://schemas.openxmlformats.org/officeDocument/2006/relationships/hyperlink" Target="https://protectingimmigrantfamilies.org/community-education-resources/" TargetMode="External"/><Relationship Id="rId4" Type="http://schemas.openxmlformats.org/officeDocument/2006/relationships/hyperlink" Target="https://protectingimmigrantfamilies.org/wp-content/uploads/2019/08/PublicChargeFactSheet-Updated-August-201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lickr.com/photos/jonathanmcintosh/397589542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nilc.org/issues/health-care/health-insurance-proclamation-oct2019/" TargetMode="External"/><Relationship Id="rId5" Type="http://schemas.openxmlformats.org/officeDocument/2006/relationships/hyperlink" Target="https://creativecommons.org/licenses/by/3.0/" TargetMode="External"/><Relationship Id="rId4" Type="http://schemas.openxmlformats.org/officeDocument/2006/relationships/hyperlink" Target="http://openborders.info/blog/visa-versus-authorized-stay-cannot-renew-visa-in-united-stat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15EAE7-64FF-4C8B-AC62-D69E6EE2915B}"/>
              </a:ext>
            </a:extLst>
          </p:cNvPr>
          <p:cNvSpPr>
            <a:spLocks noGrp="1"/>
          </p:cNvSpPr>
          <p:nvPr>
            <p:ph type="title"/>
          </p:nvPr>
        </p:nvSpPr>
        <p:spPr/>
        <p:txBody>
          <a:bodyPr/>
          <a:lstStyle/>
          <a:p>
            <a:r>
              <a:rPr lang="en-US" dirty="0"/>
              <a:t>Fighting Back Against Attacks on Immigrants’ Health Care: </a:t>
            </a:r>
            <a:br>
              <a:rPr lang="en-US" dirty="0"/>
            </a:br>
            <a:r>
              <a:rPr lang="en-US" dirty="0"/>
              <a:t>a National Perspective</a:t>
            </a:r>
          </a:p>
        </p:txBody>
      </p:sp>
      <p:sp>
        <p:nvSpPr>
          <p:cNvPr id="6" name="Text Placeholder 5">
            <a:extLst>
              <a:ext uri="{FF2B5EF4-FFF2-40B4-BE49-F238E27FC236}">
                <a16:creationId xmlns:a16="http://schemas.microsoft.com/office/drawing/2014/main" id="{69487841-1610-42CC-8DFB-49E4CE2A76E0}"/>
              </a:ext>
            </a:extLst>
          </p:cNvPr>
          <p:cNvSpPr>
            <a:spLocks noGrp="1"/>
          </p:cNvSpPr>
          <p:nvPr>
            <p:ph type="body" idx="1"/>
          </p:nvPr>
        </p:nvSpPr>
        <p:spPr>
          <a:xfrm>
            <a:off x="1026160" y="4768972"/>
            <a:ext cx="8938085" cy="1530229"/>
          </a:xfrm>
        </p:spPr>
        <p:txBody>
          <a:bodyPr>
            <a:normAutofit fontScale="77500" lnSpcReduction="20000"/>
          </a:bodyPr>
          <a:lstStyle/>
          <a:p>
            <a:pPr>
              <a:spcBef>
                <a:spcPts val="600"/>
              </a:spcBef>
            </a:pPr>
            <a:endParaRPr lang="en-US" sz="2400" dirty="0"/>
          </a:p>
          <a:p>
            <a:pPr>
              <a:spcBef>
                <a:spcPts val="600"/>
              </a:spcBef>
            </a:pPr>
            <a:r>
              <a:rPr lang="en-US" sz="3400" dirty="0">
                <a:solidFill>
                  <a:schemeClr val="tx2">
                    <a:lumMod val="50000"/>
                  </a:schemeClr>
                </a:solidFill>
              </a:rPr>
              <a:t>Gabrielle Lessard</a:t>
            </a:r>
          </a:p>
          <a:p>
            <a:pPr>
              <a:spcBef>
                <a:spcPts val="600"/>
              </a:spcBef>
            </a:pPr>
            <a:r>
              <a:rPr lang="en-US" sz="3400" dirty="0">
                <a:solidFill>
                  <a:schemeClr val="tx2">
                    <a:lumMod val="50000"/>
                  </a:schemeClr>
                </a:solidFill>
              </a:rPr>
              <a:t>National Immigration Law Center</a:t>
            </a:r>
          </a:p>
          <a:p>
            <a:pPr>
              <a:spcBef>
                <a:spcPts val="600"/>
              </a:spcBef>
            </a:pPr>
            <a:r>
              <a:rPr lang="en-US" sz="3400" dirty="0">
                <a:solidFill>
                  <a:schemeClr val="tx2">
                    <a:lumMod val="50000"/>
                  </a:schemeClr>
                </a:solidFill>
              </a:rPr>
              <a:t>Lessard@nilc.org</a:t>
            </a:r>
          </a:p>
        </p:txBody>
      </p:sp>
      <p:sp>
        <p:nvSpPr>
          <p:cNvPr id="4" name="Slide Number Placeholder 3">
            <a:extLst>
              <a:ext uri="{FF2B5EF4-FFF2-40B4-BE49-F238E27FC236}">
                <a16:creationId xmlns:a16="http://schemas.microsoft.com/office/drawing/2014/main" id="{4A87F571-FE10-47E0-9397-9B761F0F84A0}"/>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7" name="Picture 6">
            <a:extLst>
              <a:ext uri="{FF2B5EF4-FFF2-40B4-BE49-F238E27FC236}">
                <a16:creationId xmlns:a16="http://schemas.microsoft.com/office/drawing/2014/main" id="{B4FC04EC-5312-4B44-91B8-7D9420773E3B}"/>
              </a:ext>
            </a:extLst>
          </p:cNvPr>
          <p:cNvPicPr>
            <a:picLocks noChangeAspect="1"/>
          </p:cNvPicPr>
          <p:nvPr/>
        </p:nvPicPr>
        <p:blipFill>
          <a:blip r:embed="rId2"/>
          <a:stretch>
            <a:fillRect/>
          </a:stretch>
        </p:blipFill>
        <p:spPr>
          <a:xfrm>
            <a:off x="9148475" y="4768972"/>
            <a:ext cx="2408129" cy="1530229"/>
          </a:xfrm>
          <a:prstGeom prst="rect">
            <a:avLst/>
          </a:prstGeom>
        </p:spPr>
      </p:pic>
    </p:spTree>
    <p:extLst>
      <p:ext uri="{BB962C8B-B14F-4D97-AF65-F5344CB8AC3E}">
        <p14:creationId xmlns:p14="http://schemas.microsoft.com/office/powerpoint/2010/main" val="408473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1FD8-02E7-413A-B117-A87FD6395E82}"/>
              </a:ext>
            </a:extLst>
          </p:cNvPr>
          <p:cNvSpPr>
            <a:spLocks noGrp="1"/>
          </p:cNvSpPr>
          <p:nvPr>
            <p:ph type="title"/>
          </p:nvPr>
        </p:nvSpPr>
        <p:spPr/>
        <p:txBody>
          <a:bodyPr/>
          <a:lstStyle/>
          <a:p>
            <a:r>
              <a:rPr lang="en-US" dirty="0"/>
              <a:t>Who  is Subject to Public Charge?</a:t>
            </a:r>
          </a:p>
        </p:txBody>
      </p:sp>
      <p:sp>
        <p:nvSpPr>
          <p:cNvPr id="3" name="Content Placeholder 2">
            <a:extLst>
              <a:ext uri="{FF2B5EF4-FFF2-40B4-BE49-F238E27FC236}">
                <a16:creationId xmlns:a16="http://schemas.microsoft.com/office/drawing/2014/main" id="{2DA7F110-34BD-4CE8-94E4-BF42D46B486D}"/>
              </a:ext>
            </a:extLst>
          </p:cNvPr>
          <p:cNvSpPr>
            <a:spLocks noGrp="1"/>
          </p:cNvSpPr>
          <p:nvPr>
            <p:ph idx="1"/>
          </p:nvPr>
        </p:nvSpPr>
        <p:spPr>
          <a:xfrm>
            <a:off x="1154954" y="2603500"/>
            <a:ext cx="10307703" cy="3416300"/>
          </a:xfrm>
        </p:spPr>
        <p:txBody>
          <a:bodyPr>
            <a:normAutofit/>
          </a:bodyPr>
          <a:lstStyle/>
          <a:p>
            <a:pPr marL="0" indent="0">
              <a:spcBef>
                <a:spcPts val="1200"/>
              </a:spcBef>
              <a:buNone/>
            </a:pPr>
            <a:r>
              <a:rPr lang="en-US" sz="2800" dirty="0"/>
              <a:t>Public charge primarily affects </a:t>
            </a:r>
            <a:r>
              <a:rPr lang="en-US" sz="2800" b="1" dirty="0"/>
              <a:t>family-based immigrants</a:t>
            </a:r>
          </a:p>
          <a:p>
            <a:pPr marL="0" indent="0">
              <a:spcBef>
                <a:spcPts val="1200"/>
              </a:spcBef>
              <a:buNone/>
            </a:pPr>
            <a:r>
              <a:rPr lang="en-US" sz="2800" dirty="0"/>
              <a:t>Many humanitarian immigrants are </a:t>
            </a:r>
            <a:r>
              <a:rPr lang="en-US" sz="2800" b="1" dirty="0"/>
              <a:t>exempt </a:t>
            </a:r>
            <a:r>
              <a:rPr lang="en-US" sz="2800" dirty="0"/>
              <a:t>from Public Charge inadmissibility, including:</a:t>
            </a:r>
          </a:p>
          <a:p>
            <a:pPr lvl="1">
              <a:spcBef>
                <a:spcPts val="600"/>
              </a:spcBef>
            </a:pPr>
            <a:r>
              <a:rPr lang="en-US" sz="2800" dirty="0"/>
              <a:t>Refugees and asylees</a:t>
            </a:r>
          </a:p>
          <a:p>
            <a:pPr lvl="1">
              <a:spcBef>
                <a:spcPts val="600"/>
              </a:spcBef>
            </a:pPr>
            <a:r>
              <a:rPr lang="en-US" sz="2800" dirty="0"/>
              <a:t>survivors of traf­ficking (T visa)/other serious crimes (U visa) </a:t>
            </a:r>
          </a:p>
          <a:p>
            <a:pPr lvl="1">
              <a:spcBef>
                <a:spcPts val="600"/>
              </a:spcBef>
            </a:pPr>
            <a:r>
              <a:rPr lang="en-US" sz="2800" dirty="0"/>
              <a:t>self-petitioners under the Violence Against Women Act</a:t>
            </a:r>
          </a:p>
          <a:p>
            <a:pPr marL="0" indent="0">
              <a:buNone/>
            </a:pPr>
            <a:endParaRPr lang="en-US" dirty="0"/>
          </a:p>
        </p:txBody>
      </p:sp>
      <p:sp>
        <p:nvSpPr>
          <p:cNvPr id="4" name="Slide Number Placeholder 3">
            <a:extLst>
              <a:ext uri="{FF2B5EF4-FFF2-40B4-BE49-F238E27FC236}">
                <a16:creationId xmlns:a16="http://schemas.microsoft.com/office/drawing/2014/main" id="{BB9869F8-AC87-4070-83E6-B0992DFF74A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5326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p:nvPr/>
        </p:nvSpPr>
        <p:spPr>
          <a:xfrm>
            <a:off x="5370965" y="2687956"/>
            <a:ext cx="2991900" cy="1043100"/>
          </a:xfrm>
          <a:prstGeom prst="rect">
            <a:avLst/>
          </a:prstGeom>
          <a:solidFill>
            <a:srgbClr val="F89C29"/>
          </a:solidFill>
          <a:ln>
            <a:noFill/>
          </a:ln>
        </p:spPr>
        <p:txBody>
          <a:bodyPr spcFirstLastPara="1" wrap="square" lIns="227925" tIns="87625" rIns="163575" bIns="876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300"/>
              <a:buFont typeface="Calibri"/>
              <a:buNone/>
              <a:tabLst/>
              <a:defRPr/>
            </a:pPr>
            <a:r>
              <a:rPr kumimoji="0" lang="nl" sz="2400" b="1" i="0" u="none" strike="noStrike" kern="1200" cap="none" spc="0" normalizeH="0" baseline="0" noProof="0">
                <a:ln>
                  <a:noFill/>
                </a:ln>
                <a:solidFill>
                  <a:prstClr val="white"/>
                </a:solidFill>
                <a:effectLst/>
                <a:uLnTx/>
                <a:uFillTx/>
                <a:latin typeface="Calibri"/>
                <a:ea typeface="Calibri"/>
                <a:cs typeface="Calibri"/>
                <a:sym typeface="Calibri"/>
              </a:rPr>
              <a:t>Age</a:t>
            </a:r>
            <a:endParaRPr kumimoji="0" sz="24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58" name="Google Shape;358;p55"/>
          <p:cNvSpPr txBox="1"/>
          <p:nvPr/>
        </p:nvSpPr>
        <p:spPr>
          <a:xfrm>
            <a:off x="5393166" y="3815512"/>
            <a:ext cx="2991900" cy="1043100"/>
          </a:xfrm>
          <a:prstGeom prst="rect">
            <a:avLst/>
          </a:prstGeom>
          <a:solidFill>
            <a:srgbClr val="4372C3"/>
          </a:solidFill>
          <a:ln>
            <a:noFill/>
          </a:ln>
        </p:spPr>
        <p:txBody>
          <a:bodyPr spcFirstLastPara="1" wrap="square" lIns="227925" tIns="87625" rIns="163575" bIns="876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300"/>
              <a:buFont typeface="Calibri"/>
              <a:buNone/>
              <a:tabLst/>
              <a:defRPr/>
            </a:pPr>
            <a:r>
              <a:rPr kumimoji="0" lang="nl" sz="2400" b="1" i="0" u="none" strike="noStrike" kern="1200" cap="none" spc="0" normalizeH="0" baseline="0" noProof="0">
                <a:ln>
                  <a:noFill/>
                </a:ln>
                <a:solidFill>
                  <a:prstClr val="white"/>
                </a:solidFill>
                <a:effectLst/>
                <a:uLnTx/>
                <a:uFillTx/>
                <a:latin typeface="Calibri"/>
                <a:ea typeface="Calibri"/>
                <a:cs typeface="Calibri"/>
                <a:sym typeface="Calibri"/>
              </a:rPr>
              <a:t>Health</a:t>
            </a:r>
            <a:endParaRPr kumimoji="0" sz="24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59" name="Google Shape;359;p55"/>
          <p:cNvSpPr txBox="1"/>
          <p:nvPr/>
        </p:nvSpPr>
        <p:spPr>
          <a:xfrm>
            <a:off x="5404902" y="4910038"/>
            <a:ext cx="2991900" cy="1043100"/>
          </a:xfrm>
          <a:prstGeom prst="rect">
            <a:avLst/>
          </a:prstGeom>
          <a:solidFill>
            <a:schemeClr val="accent2"/>
          </a:solidFill>
          <a:ln>
            <a:noFill/>
          </a:ln>
        </p:spPr>
        <p:txBody>
          <a:bodyPr spcFirstLastPara="1" wrap="square" lIns="227925" tIns="87625" rIns="163575" bIns="876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300"/>
              <a:buFont typeface="Calibri"/>
              <a:buNone/>
              <a:tabLst/>
              <a:defRPr/>
            </a:pPr>
            <a:r>
              <a:rPr kumimoji="0" lang="nl" sz="2400" b="1" i="0" u="none" strike="noStrike" kern="1200" cap="none" spc="0" normalizeH="0" baseline="0" noProof="0">
                <a:ln>
                  <a:noFill/>
                </a:ln>
                <a:solidFill>
                  <a:prstClr val="white"/>
                </a:solidFill>
                <a:effectLst/>
                <a:uLnTx/>
                <a:uFillTx/>
                <a:latin typeface="Calibri"/>
                <a:ea typeface="Calibri"/>
                <a:cs typeface="Calibri"/>
                <a:sym typeface="Calibri"/>
              </a:rPr>
              <a:t>Family Status</a:t>
            </a:r>
            <a:endParaRPr kumimoji="0" sz="24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0" name="Google Shape;360;p55"/>
          <p:cNvSpPr txBox="1"/>
          <p:nvPr/>
        </p:nvSpPr>
        <p:spPr>
          <a:xfrm>
            <a:off x="8396802" y="2672284"/>
            <a:ext cx="2991900" cy="1043100"/>
          </a:xfrm>
          <a:prstGeom prst="rect">
            <a:avLst/>
          </a:prstGeom>
          <a:solidFill>
            <a:schemeClr val="accent6"/>
          </a:solidFill>
          <a:ln>
            <a:noFill/>
          </a:ln>
        </p:spPr>
        <p:txBody>
          <a:bodyPr spcFirstLastPara="1" wrap="square" lIns="227925" tIns="87625" rIns="163575" bIns="876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300"/>
              <a:buFont typeface="Calibri"/>
              <a:buNone/>
              <a:tabLst/>
              <a:defRPr/>
            </a:pPr>
            <a:r>
              <a:rPr kumimoji="0" lang="nl" sz="2400" b="1" i="0" u="none" strike="noStrike" kern="1200" cap="none" spc="0" normalizeH="0" baseline="0" noProof="0">
                <a:ln>
                  <a:noFill/>
                </a:ln>
                <a:solidFill>
                  <a:prstClr val="white"/>
                </a:solidFill>
                <a:effectLst/>
                <a:uLnTx/>
                <a:uFillTx/>
                <a:latin typeface="Calibri"/>
                <a:ea typeface="Calibri"/>
                <a:cs typeface="Calibri"/>
                <a:sym typeface="Calibri"/>
              </a:rPr>
              <a:t>Income and </a:t>
            </a:r>
            <a:endParaRPr kumimoji="0" sz="2400" b="1" i="0" u="none" strike="noStrike" kern="1200" cap="none" spc="0" normalizeH="0" baseline="0" noProof="0">
              <a:ln>
                <a:noFill/>
              </a:ln>
              <a:solidFill>
                <a:prstClr val="white"/>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prstClr val="white"/>
              </a:buClr>
              <a:buSzPts val="2300"/>
              <a:buFont typeface="Calibri"/>
              <a:buNone/>
              <a:tabLst/>
              <a:defRPr/>
            </a:pPr>
            <a:r>
              <a:rPr kumimoji="0" lang="nl" sz="2400" b="1" i="0" u="none" strike="noStrike" kern="1200" cap="none" spc="0" normalizeH="0" baseline="0" noProof="0">
                <a:ln>
                  <a:noFill/>
                </a:ln>
                <a:solidFill>
                  <a:prstClr val="white"/>
                </a:solidFill>
                <a:effectLst/>
                <a:uLnTx/>
                <a:uFillTx/>
                <a:latin typeface="Calibri"/>
                <a:ea typeface="Calibri"/>
                <a:cs typeface="Calibri"/>
                <a:sym typeface="Calibri"/>
              </a:rPr>
              <a:t>Financial Status</a:t>
            </a:r>
            <a:endParaRPr kumimoji="0" sz="24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1" name="Google Shape;361;p55"/>
          <p:cNvSpPr txBox="1"/>
          <p:nvPr/>
        </p:nvSpPr>
        <p:spPr>
          <a:xfrm>
            <a:off x="8420417" y="3815512"/>
            <a:ext cx="2991900" cy="1043100"/>
          </a:xfrm>
          <a:prstGeom prst="rect">
            <a:avLst/>
          </a:prstGeom>
          <a:solidFill>
            <a:schemeClr val="accent4"/>
          </a:solidFill>
          <a:ln>
            <a:noFill/>
          </a:ln>
        </p:spPr>
        <p:txBody>
          <a:bodyPr spcFirstLastPara="1" wrap="square" lIns="227925" tIns="87625" rIns="163575" bIns="876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300"/>
              <a:buFont typeface="Calibri"/>
              <a:buNone/>
              <a:tabLst/>
              <a:defRPr/>
            </a:pPr>
            <a:r>
              <a:rPr kumimoji="0" lang="nl" sz="2400" b="1" i="0" u="none" strike="noStrike" kern="1200" cap="none" spc="0" normalizeH="0" baseline="0" noProof="0">
                <a:ln>
                  <a:noFill/>
                </a:ln>
                <a:solidFill>
                  <a:prstClr val="white"/>
                </a:solidFill>
                <a:effectLst/>
                <a:uLnTx/>
                <a:uFillTx/>
                <a:latin typeface="Calibri"/>
                <a:ea typeface="Calibri"/>
                <a:cs typeface="Calibri"/>
                <a:sym typeface="Calibri"/>
              </a:rPr>
              <a:t>Education and Skills</a:t>
            </a:r>
            <a:endParaRPr kumimoji="0" sz="24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2" name="Google Shape;362;p55"/>
          <p:cNvSpPr txBox="1"/>
          <p:nvPr/>
        </p:nvSpPr>
        <p:spPr>
          <a:xfrm>
            <a:off x="8420417" y="4902636"/>
            <a:ext cx="2991900" cy="1043100"/>
          </a:xfrm>
          <a:prstGeom prst="rect">
            <a:avLst/>
          </a:prstGeom>
          <a:solidFill>
            <a:srgbClr val="CCCCCC"/>
          </a:solidFill>
          <a:ln>
            <a:noFill/>
          </a:ln>
        </p:spPr>
        <p:txBody>
          <a:bodyPr spcFirstLastPara="1" wrap="square" lIns="227925" tIns="87625" rIns="163575" bIns="87625" anchor="ctr" anchorCtr="0">
            <a:noAutofit/>
          </a:bodyPr>
          <a:lstStyle/>
          <a:p>
            <a:pPr marL="0" marR="0" lvl="0" indent="0" algn="ctr" defTabSz="914400" rtl="0" eaLnBrk="1" fontAlgn="auto" latinLnBrk="0" hangingPunct="1">
              <a:lnSpc>
                <a:spcPct val="90000"/>
              </a:lnSpc>
              <a:spcBef>
                <a:spcPts val="0"/>
              </a:spcBef>
              <a:spcAft>
                <a:spcPts val="0"/>
              </a:spcAft>
              <a:buClr>
                <a:prstClr val="white"/>
              </a:buClr>
              <a:buSzPts val="2300"/>
              <a:buFont typeface="Calibri"/>
              <a:buNone/>
              <a:tabLst/>
              <a:defRPr/>
            </a:pPr>
            <a:r>
              <a:rPr kumimoji="0" lang="nl" sz="2400" b="1" i="0" u="none" strike="noStrike" kern="1200" cap="none" spc="0" normalizeH="0" baseline="0" noProof="0">
                <a:ln>
                  <a:noFill/>
                </a:ln>
                <a:solidFill>
                  <a:prstClr val="white"/>
                </a:solidFill>
                <a:effectLst/>
                <a:uLnTx/>
                <a:uFillTx/>
                <a:latin typeface="Calibri"/>
                <a:ea typeface="Calibri"/>
                <a:cs typeface="Calibri"/>
                <a:sym typeface="Calibri"/>
              </a:rPr>
              <a:t>Affidavit of Support</a:t>
            </a:r>
            <a:endParaRPr kumimoji="0" sz="2400" b="1"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3" name="Google Shape;363;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457200" marR="0" lvl="0" indent="457200" rtl="0">
              <a:lnSpc>
                <a:spcPct val="90000"/>
              </a:lnSpc>
              <a:spcBef>
                <a:spcPts val="0"/>
              </a:spcBef>
              <a:spcAft>
                <a:spcPts val="0"/>
              </a:spcAft>
              <a:buClr>
                <a:srgbClr val="0070C0"/>
              </a:buClr>
              <a:buSzPts val="4400"/>
              <a:buFont typeface="Calibri"/>
              <a:buNone/>
            </a:pPr>
            <a:r>
              <a:rPr lang="en-US" dirty="0">
                <a:solidFill>
                  <a:schemeClr val="bg1"/>
                </a:solidFill>
              </a:rPr>
              <a:t>Statutory </a:t>
            </a:r>
            <a:r>
              <a:rPr lang="nl" dirty="0">
                <a:solidFill>
                  <a:schemeClr val="bg1"/>
                </a:solidFill>
              </a:rPr>
              <a:t>Factors</a:t>
            </a:r>
            <a:endParaRPr dirty="0">
              <a:solidFill>
                <a:schemeClr val="bg1"/>
              </a:solidFill>
            </a:endParaRPr>
          </a:p>
        </p:txBody>
      </p:sp>
      <p:sp>
        <p:nvSpPr>
          <p:cNvPr id="4" name="Content Placeholder 3">
            <a:extLst>
              <a:ext uri="{FF2B5EF4-FFF2-40B4-BE49-F238E27FC236}">
                <a16:creationId xmlns:a16="http://schemas.microsoft.com/office/drawing/2014/main" id="{CFDF3193-626A-41BD-A850-B0D249F76F22}"/>
              </a:ext>
            </a:extLst>
          </p:cNvPr>
          <p:cNvSpPr>
            <a:spLocks noGrp="1"/>
          </p:cNvSpPr>
          <p:nvPr>
            <p:ph sz="half" idx="1"/>
          </p:nvPr>
        </p:nvSpPr>
        <p:spPr>
          <a:xfrm>
            <a:off x="803298" y="2603500"/>
            <a:ext cx="4442903" cy="3416301"/>
          </a:xfrm>
        </p:spPr>
        <p:txBody>
          <a:bodyPr>
            <a:normAutofit lnSpcReduction="10000"/>
          </a:bodyPr>
          <a:lstStyle/>
          <a:p>
            <a:pPr marL="0" indent="0">
              <a:buNone/>
            </a:pPr>
            <a:r>
              <a:rPr lang="en-US" sz="2800" dirty="0"/>
              <a:t>Federal Immigration law requires officials to consider a person’s ‘</a:t>
            </a:r>
            <a:r>
              <a:rPr lang="en-US" sz="2800" b="1" dirty="0"/>
              <a:t>totality of circumstances</a:t>
            </a:r>
            <a:r>
              <a:rPr lang="en-US" sz="2800" dirty="0"/>
              <a:t>’ in deciding whether they are likely to become a public charge in the future</a:t>
            </a:r>
          </a:p>
        </p:txBody>
      </p:sp>
      <p:sp>
        <p:nvSpPr>
          <p:cNvPr id="5" name="Content Placeholder 4">
            <a:extLst>
              <a:ext uri="{FF2B5EF4-FFF2-40B4-BE49-F238E27FC236}">
                <a16:creationId xmlns:a16="http://schemas.microsoft.com/office/drawing/2014/main" id="{B75B99AF-12CA-4250-9249-107E25DDE56E}"/>
              </a:ext>
            </a:extLst>
          </p:cNvPr>
          <p:cNvSpPr>
            <a:spLocks noGrp="1"/>
          </p:cNvSpPr>
          <p:nvPr>
            <p:ph sz="half" idx="2"/>
          </p:nvPr>
        </p:nvSpPr>
        <p:spPr/>
        <p:txBody>
          <a:bodyPr>
            <a:normAutofit lnSpcReduction="10000"/>
          </a:bodyP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253C3F-BE40-4ED3-97DC-A9C637DBF516}"/>
              </a:ext>
            </a:extLst>
          </p:cNvPr>
          <p:cNvSpPr>
            <a:spLocks noGrp="1"/>
          </p:cNvSpPr>
          <p:nvPr>
            <p:ph type="title"/>
          </p:nvPr>
        </p:nvSpPr>
        <p:spPr/>
        <p:txBody>
          <a:bodyPr/>
          <a:lstStyle/>
          <a:p>
            <a:r>
              <a:rPr lang="en-US" dirty="0"/>
              <a:t>What would the DHS rule change?</a:t>
            </a:r>
          </a:p>
        </p:txBody>
      </p:sp>
      <p:sp>
        <p:nvSpPr>
          <p:cNvPr id="4" name="Text Placeholder 3">
            <a:extLst>
              <a:ext uri="{FF2B5EF4-FFF2-40B4-BE49-F238E27FC236}">
                <a16:creationId xmlns:a16="http://schemas.microsoft.com/office/drawing/2014/main" id="{FA16C851-4BDD-40F7-B200-019DAFDB7836}"/>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6349638D-EB7D-4362-BE4F-9A88002D9AC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5">
            <a:extLst>
              <a:ext uri="{FF2B5EF4-FFF2-40B4-BE49-F238E27FC236}">
                <a16:creationId xmlns:a16="http://schemas.microsoft.com/office/drawing/2014/main" id="{619A1F5E-9871-433C-8177-AE17860DB3D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17099" y="1483360"/>
            <a:ext cx="5410200" cy="3606800"/>
          </a:xfrm>
          <a:prstGeom prst="rect">
            <a:avLst/>
          </a:prstGeom>
        </p:spPr>
      </p:pic>
    </p:spTree>
    <p:extLst>
      <p:ext uri="{BB962C8B-B14F-4D97-AF65-F5344CB8AC3E}">
        <p14:creationId xmlns:p14="http://schemas.microsoft.com/office/powerpoint/2010/main" val="2606958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5"/>
          <p:cNvSpPr txBox="1">
            <a:spLocks noGrp="1"/>
          </p:cNvSpPr>
          <p:nvPr>
            <p:ph type="title" idx="4294967295"/>
          </p:nvPr>
        </p:nvSpPr>
        <p:spPr>
          <a:xfrm>
            <a:off x="529400" y="365125"/>
            <a:ext cx="10062400" cy="1325563"/>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70C0"/>
              </a:buClr>
              <a:buSzPts val="4400"/>
              <a:buFont typeface="Calibri"/>
              <a:buNone/>
            </a:pPr>
            <a:r>
              <a:rPr lang="en-US" sz="4000" dirty="0">
                <a:solidFill>
                  <a:schemeClr val="tx1"/>
                </a:solidFill>
              </a:rPr>
              <a:t>DHS Public Charge Rule</a:t>
            </a:r>
            <a:endParaRPr sz="4000" dirty="0">
              <a:solidFill>
                <a:schemeClr val="tx1"/>
              </a:solidFill>
            </a:endParaRPr>
          </a:p>
        </p:txBody>
      </p:sp>
      <p:sp>
        <p:nvSpPr>
          <p:cNvPr id="381" name="Google Shape;381;p65"/>
          <p:cNvSpPr/>
          <p:nvPr/>
        </p:nvSpPr>
        <p:spPr>
          <a:xfrm>
            <a:off x="7545018" y="2148025"/>
            <a:ext cx="4117500" cy="1156200"/>
          </a:xfrm>
          <a:prstGeom prst="chevron">
            <a:avLst>
              <a:gd name="adj" fmla="val 50000"/>
            </a:avLst>
          </a:prstGeom>
          <a:solidFill>
            <a:srgbClr val="F89C29"/>
          </a:solid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a:ea typeface="Calibri"/>
                <a:cs typeface="Calibri"/>
                <a:sym typeface="Calibri"/>
              </a:rPr>
              <a:t>ADDITIONAL </a:t>
            </a:r>
            <a:endParaRPr kumimoji="0" sz="2400" b="1" i="0" u="none" strike="noStrike" kern="1200" cap="none" spc="0" normalizeH="0" baseline="0" noProof="0">
              <a:ln>
                <a:noFill/>
              </a:ln>
              <a:solidFill>
                <a:srgbClr val="FFFFFF"/>
              </a:solidFill>
              <a:effectLst/>
              <a:uLnTx/>
              <a:uFillTx/>
              <a:latin typeface="Calibri"/>
              <a:ea typeface="Calibri"/>
              <a:cs typeface="Calibri"/>
              <a:sym typeface="Calibr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a:ea typeface="Calibri"/>
                <a:cs typeface="Calibri"/>
                <a:sym typeface="Calibri"/>
              </a:rPr>
              <a:t>BENEFITS</a:t>
            </a:r>
            <a:endParaRPr kumimoji="0" sz="24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82" name="Google Shape;382;p65"/>
          <p:cNvSpPr txBox="1"/>
          <p:nvPr/>
        </p:nvSpPr>
        <p:spPr>
          <a:xfrm>
            <a:off x="7889200" y="3467850"/>
            <a:ext cx="3601800" cy="2069350"/>
          </a:xfrm>
          <a:prstGeom prst="rect">
            <a:avLst/>
          </a:prstGeom>
          <a:no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Additional public benefits programs could be considered by immigration officials.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83" name="Google Shape;383;p65"/>
          <p:cNvSpPr/>
          <p:nvPr/>
        </p:nvSpPr>
        <p:spPr>
          <a:xfrm>
            <a:off x="529400" y="2148395"/>
            <a:ext cx="4418100" cy="1156200"/>
          </a:xfrm>
          <a:prstGeom prst="homePlate">
            <a:avLst>
              <a:gd name="adj" fmla="val 50000"/>
            </a:avLst>
          </a:prstGeom>
          <a:solidFill>
            <a:srgbClr val="0070C0"/>
          </a:solid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a:ea typeface="Calibri"/>
                <a:cs typeface="Calibri"/>
                <a:sym typeface="Calibri"/>
              </a:rPr>
              <a:t>NEW DEFINITION</a:t>
            </a:r>
            <a:endParaRPr kumimoji="0" sz="24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84" name="Google Shape;384;p65"/>
          <p:cNvSpPr txBox="1"/>
          <p:nvPr/>
        </p:nvSpPr>
        <p:spPr>
          <a:xfrm>
            <a:off x="529400" y="3467975"/>
            <a:ext cx="3601800" cy="1449465"/>
          </a:xfrm>
          <a:prstGeom prst="rect">
            <a:avLst/>
          </a:prstGeom>
          <a:no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A dramatically different definition of public charge</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385" name="Google Shape;385;p65"/>
          <p:cNvSpPr/>
          <p:nvPr/>
        </p:nvSpPr>
        <p:spPr>
          <a:xfrm>
            <a:off x="4196703" y="2148025"/>
            <a:ext cx="4117500" cy="1156200"/>
          </a:xfrm>
          <a:prstGeom prst="chevron">
            <a:avLst>
              <a:gd name="adj" fmla="val 50000"/>
            </a:avLst>
          </a:prstGeom>
          <a:solidFill>
            <a:srgbClr val="57C4B3"/>
          </a:solid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alibri"/>
                <a:ea typeface="Calibri"/>
                <a:cs typeface="Calibri"/>
                <a:sym typeface="Calibri"/>
              </a:rPr>
              <a:t>  TOTALITY OF CIRCUMSTANCES</a:t>
            </a:r>
            <a:endParaRPr kumimoji="0" sz="24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386" name="Google Shape;386;p65"/>
          <p:cNvSpPr txBox="1"/>
          <p:nvPr/>
        </p:nvSpPr>
        <p:spPr>
          <a:xfrm>
            <a:off x="4209300" y="3533075"/>
            <a:ext cx="3543000" cy="2151300"/>
          </a:xfrm>
          <a:prstGeom prst="rect">
            <a:avLst/>
          </a:prstGeom>
          <a:noFill/>
          <a:ln>
            <a:noFill/>
          </a:ln>
        </p:spPr>
        <p:txBody>
          <a:bodyPr spcFirstLastPara="1" wrap="square" lIns="121900" tIns="121900" rIns="121900" bIns="1219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New weighted factors of the totality of circumstances test make it harder for low and moderate income people to pass</a:t>
            </a:r>
            <a:endParaRPr kumimoji="0" sz="24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75874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4"/>
          <p:cNvSpPr/>
          <p:nvPr/>
        </p:nvSpPr>
        <p:spPr>
          <a:xfrm>
            <a:off x="5830444" y="2633175"/>
            <a:ext cx="5527500" cy="3556500"/>
          </a:xfrm>
          <a:prstGeom prst="rect">
            <a:avLst/>
          </a:prstGeom>
          <a:solidFill>
            <a:srgbClr val="F3F3F3"/>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highlight>
                <a:srgbClr val="F3F3F3"/>
              </a:highlight>
              <a:uLnTx/>
              <a:uFillTx/>
              <a:latin typeface="Century Gothic" panose="020B0502020202020204"/>
              <a:ea typeface="+mn-ea"/>
              <a:cs typeface="+mn-cs"/>
            </a:endParaRPr>
          </a:p>
        </p:txBody>
      </p:sp>
      <p:sp>
        <p:nvSpPr>
          <p:cNvPr id="347" name="Google Shape;347;p54"/>
          <p:cNvSpPr txBox="1">
            <a:spLocks noGrp="1"/>
          </p:cNvSpPr>
          <p:nvPr>
            <p:ph type="title"/>
          </p:nvPr>
        </p:nvSpPr>
        <p:spPr>
          <a:xfrm>
            <a:off x="2550425" y="365125"/>
            <a:ext cx="8803500" cy="13257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Clr>
                <a:srgbClr val="0070C0"/>
              </a:buClr>
              <a:buSzPts val="4400"/>
              <a:buFont typeface="Calibri"/>
              <a:buNone/>
            </a:pPr>
            <a:br>
              <a:rPr lang="en-US" dirty="0"/>
            </a:br>
            <a:r>
              <a:rPr lang="en-US" dirty="0"/>
              <a:t>DHS</a:t>
            </a:r>
            <a:r>
              <a:rPr lang="nl" dirty="0"/>
              <a:t> Public Charge Rule: Definition</a:t>
            </a:r>
            <a:endParaRPr dirty="0"/>
          </a:p>
        </p:txBody>
      </p:sp>
      <p:sp>
        <p:nvSpPr>
          <p:cNvPr id="348" name="Google Shape;348;p54"/>
          <p:cNvSpPr txBox="1"/>
          <p:nvPr/>
        </p:nvSpPr>
        <p:spPr>
          <a:xfrm>
            <a:off x="839799" y="1833575"/>
            <a:ext cx="4741200" cy="823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7C4B3"/>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7C4B3"/>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800" b="1" i="0" u="none" strike="noStrike" kern="1200" cap="none" spc="0" normalizeH="0" baseline="0" noProof="0" dirty="0">
              <a:ln>
                <a:noFill/>
              </a:ln>
              <a:solidFill>
                <a:srgbClr val="57C4B3"/>
              </a:solidFill>
              <a:effectLst/>
              <a:uLnTx/>
              <a:uFillTx/>
              <a:latin typeface="Calibri"/>
              <a:ea typeface="Calibri"/>
              <a:cs typeface="Calibri"/>
              <a:sym typeface="Calibri"/>
            </a:endParaRPr>
          </a:p>
        </p:txBody>
      </p:sp>
      <p:sp>
        <p:nvSpPr>
          <p:cNvPr id="349" name="Google Shape;349;p54"/>
          <p:cNvSpPr txBox="1"/>
          <p:nvPr/>
        </p:nvSpPr>
        <p:spPr>
          <a:xfrm>
            <a:off x="763599" y="2800101"/>
            <a:ext cx="4922700" cy="3389574"/>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sz="2800" dirty="0">
                <a:solidFill>
                  <a:srgbClr val="000000"/>
                </a:solidFill>
                <a:latin typeface="Calibri"/>
                <a:ea typeface="Calibri"/>
                <a:cs typeface="Calibri"/>
                <a:sym typeface="Calibri"/>
              </a:rPr>
              <a:t>Current</a:t>
            </a:r>
            <a:r>
              <a:rPr kumimoji="0" lang="en-US" sz="2800" b="0" i="0" u="none" strike="noStrike" kern="1200" cap="none" spc="0" normalizeH="0" baseline="0" noProof="0" dirty="0">
                <a:ln>
                  <a:noFill/>
                </a:ln>
                <a:solidFill>
                  <a:srgbClr val="000000"/>
                </a:solidFill>
                <a:effectLst/>
                <a:uLnTx/>
                <a:uFillTx/>
                <a:latin typeface="Calibri"/>
                <a:ea typeface="Calibri"/>
                <a:cs typeface="Calibri"/>
                <a:sym typeface="Calibri"/>
              </a:rPr>
              <a:t> Definition</a:t>
            </a:r>
            <a:endParaRPr kumimoji="0" lang="nl" sz="28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nl" sz="28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nl" sz="2800" b="0" i="0" u="none" strike="noStrike" kern="1200" cap="none" spc="0" normalizeH="0" baseline="0" noProof="0" dirty="0">
                <a:ln>
                  <a:noFill/>
                </a:ln>
                <a:solidFill>
                  <a:srgbClr val="000000"/>
                </a:solidFill>
                <a:effectLst/>
                <a:uLnTx/>
                <a:uFillTx/>
                <a:latin typeface="Calibri"/>
                <a:ea typeface="Calibri"/>
                <a:cs typeface="Calibri"/>
                <a:sym typeface="Calibri"/>
              </a:rPr>
              <a:t>An immigrant “likely to become primarily dependent on the government for subsistence”</a:t>
            </a:r>
            <a:br>
              <a:rPr kumimoji="0" lang="nl" sz="2400" b="0" i="0" u="none" strike="noStrike" kern="1200" cap="none" spc="0" normalizeH="0" baseline="0" noProof="0" dirty="0">
                <a:ln>
                  <a:noFill/>
                </a:ln>
                <a:solidFill>
                  <a:srgbClr val="000000"/>
                </a:solidFill>
                <a:effectLst/>
                <a:uLnTx/>
                <a:uFillTx/>
                <a:latin typeface="Calibri"/>
                <a:ea typeface="Calibri"/>
                <a:cs typeface="Calibri"/>
                <a:sym typeface="Calibri"/>
              </a:rPr>
            </a:br>
            <a:br>
              <a:rPr kumimoji="0" lang="nl" sz="2400" b="0" i="0" u="none" strike="noStrike" kern="1200" cap="none" spc="0" normalizeH="0" baseline="0" noProof="0" dirty="0">
                <a:ln>
                  <a:noFill/>
                </a:ln>
                <a:solidFill>
                  <a:srgbClr val="000000"/>
                </a:solidFill>
                <a:effectLst/>
                <a:uLnTx/>
                <a:uFillTx/>
                <a:latin typeface="Calibri"/>
                <a:ea typeface="Calibri"/>
                <a:cs typeface="Calibri"/>
                <a:sym typeface="Calibri"/>
              </a:rPr>
            </a:br>
            <a:br>
              <a:rPr kumimoji="0" lang="nl" sz="2400" b="0" i="0" u="none" strike="noStrike" kern="1200" cap="none" spc="0" normalizeH="0" baseline="0" noProof="0" dirty="0">
                <a:ln>
                  <a:noFill/>
                </a:ln>
                <a:solidFill>
                  <a:srgbClr val="000000"/>
                </a:solidFill>
                <a:effectLst/>
                <a:uLnTx/>
                <a:uFillTx/>
                <a:latin typeface="Calibri"/>
                <a:ea typeface="Calibri"/>
                <a:cs typeface="Calibri"/>
                <a:sym typeface="Calibri"/>
              </a:rPr>
            </a:br>
            <a:endParaRPr kumimoji="0" sz="24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sz="2800" b="0" i="0" u="none" strike="noStrike" kern="120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sz="2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350" name="Google Shape;350;p54"/>
          <p:cNvSpPr txBox="1"/>
          <p:nvPr/>
        </p:nvSpPr>
        <p:spPr>
          <a:xfrm>
            <a:off x="6172325" y="1833563"/>
            <a:ext cx="5183100" cy="8238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sz="2800" b="1" i="0" u="none" strike="noStrike" kern="1200" cap="none" spc="0" normalizeH="0" baseline="0" noProof="0" dirty="0">
              <a:ln>
                <a:noFill/>
              </a:ln>
              <a:solidFill>
                <a:srgbClr val="57C4B3"/>
              </a:solidFill>
              <a:effectLst/>
              <a:uLnTx/>
              <a:uFillTx/>
              <a:latin typeface="Calibri"/>
              <a:ea typeface="Calibri"/>
              <a:cs typeface="Calibri"/>
              <a:sym typeface="Calibri"/>
            </a:endParaRPr>
          </a:p>
        </p:txBody>
      </p:sp>
      <p:sp>
        <p:nvSpPr>
          <p:cNvPr id="351" name="Google Shape;351;p54"/>
          <p:cNvSpPr txBox="1"/>
          <p:nvPr/>
        </p:nvSpPr>
        <p:spPr>
          <a:xfrm>
            <a:off x="5997700" y="2419125"/>
            <a:ext cx="5527500" cy="2630100"/>
          </a:xfrm>
          <a:prstGeom prst="rect">
            <a:avLst/>
          </a:prstGeom>
          <a:noFill/>
          <a:ln>
            <a:noFill/>
          </a:ln>
        </p:spPr>
        <p:txBody>
          <a:bodyPr spcFirstLastPara="1" wrap="square" lIns="365750" tIns="228600" rIns="365750" bIns="45700" anchor="t" anchorCtr="0">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Calibri"/>
                <a:cs typeface="Calibri"/>
                <a:sym typeface="Calibri"/>
              </a:rPr>
              <a:t>DHS Regulations</a:t>
            </a:r>
            <a:endParaRPr kumimoji="0" lang="nl" sz="28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nl" sz="2800" b="0" i="0" u="none" strike="noStrike" kern="1200" cap="none" spc="0" normalizeH="0" baseline="0" noProof="0" dirty="0">
                <a:ln>
                  <a:noFill/>
                </a:ln>
                <a:solidFill>
                  <a:prstClr val="black"/>
                </a:solidFill>
                <a:effectLst/>
                <a:uLnTx/>
                <a:uFillTx/>
                <a:latin typeface="Calibri"/>
                <a:ea typeface="Calibri"/>
                <a:cs typeface="Calibri"/>
                <a:sym typeface="Calibri"/>
              </a:rPr>
              <a:t>A person who “receives one or more public benefit… for more than 12 months in the aggregate within any 36-month period (such that, for instance, receipt of two benefits in one month counts as two months).”</a:t>
            </a:r>
            <a:endParaRPr kumimoji="0" sz="2800" b="1"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CA7F9-38E6-44EA-BC5C-F0BD88D2AF47}"/>
              </a:ext>
            </a:extLst>
          </p:cNvPr>
          <p:cNvSpPr>
            <a:spLocks noGrp="1"/>
          </p:cNvSpPr>
          <p:nvPr>
            <p:ph type="title"/>
          </p:nvPr>
        </p:nvSpPr>
        <p:spPr/>
        <p:txBody>
          <a:bodyPr/>
          <a:lstStyle/>
          <a:p>
            <a:r>
              <a:rPr lang="en-US" dirty="0"/>
              <a:t>Totality of Circumstances</a:t>
            </a:r>
          </a:p>
        </p:txBody>
      </p:sp>
      <p:sp>
        <p:nvSpPr>
          <p:cNvPr id="3" name="Content Placeholder 2">
            <a:extLst>
              <a:ext uri="{FF2B5EF4-FFF2-40B4-BE49-F238E27FC236}">
                <a16:creationId xmlns:a16="http://schemas.microsoft.com/office/drawing/2014/main" id="{8F3E48C4-8C59-40D2-8716-A7D1D333673D}"/>
              </a:ext>
            </a:extLst>
          </p:cNvPr>
          <p:cNvSpPr>
            <a:spLocks noGrp="1"/>
          </p:cNvSpPr>
          <p:nvPr>
            <p:ph idx="1"/>
          </p:nvPr>
        </p:nvSpPr>
        <p:spPr>
          <a:xfrm>
            <a:off x="1154954" y="2296160"/>
            <a:ext cx="10346166" cy="3723640"/>
          </a:xfrm>
        </p:spPr>
        <p:txBody>
          <a:bodyPr>
            <a:normAutofit fontScale="92500"/>
          </a:bodyPr>
          <a:lstStyle/>
          <a:p>
            <a:pPr marL="0" indent="0">
              <a:buNone/>
            </a:pPr>
            <a:r>
              <a:rPr lang="en-US" sz="2800" b="1" dirty="0"/>
              <a:t>Negative if:</a:t>
            </a:r>
          </a:p>
          <a:p>
            <a:r>
              <a:rPr lang="en-US" sz="2800" dirty="0"/>
              <a:t>You are younger than 18 or older than 62</a:t>
            </a:r>
          </a:p>
          <a:p>
            <a:r>
              <a:rPr lang="en-US" sz="2800" dirty="0"/>
              <a:t>Your income is below 125% of the federal Poverty Level </a:t>
            </a:r>
          </a:p>
          <a:p>
            <a:r>
              <a:rPr lang="en-US" sz="2800" dirty="0"/>
              <a:t>You have been diagnosed with a health condition that will require expensive treatment / could affect your ability to study or work</a:t>
            </a:r>
          </a:p>
          <a:p>
            <a:r>
              <a:rPr lang="en-US" sz="2800" dirty="0"/>
              <a:t>You have less than a high school education</a:t>
            </a:r>
          </a:p>
          <a:p>
            <a:r>
              <a:rPr lang="en-US" sz="2800" dirty="0"/>
              <a:t>You have limited proficiency in English</a:t>
            </a:r>
            <a:endParaRPr lang="en-US" dirty="0"/>
          </a:p>
        </p:txBody>
      </p:sp>
      <p:sp>
        <p:nvSpPr>
          <p:cNvPr id="4" name="Slide Number Placeholder 3">
            <a:extLst>
              <a:ext uri="{FF2B5EF4-FFF2-40B4-BE49-F238E27FC236}">
                <a16:creationId xmlns:a16="http://schemas.microsoft.com/office/drawing/2014/main" id="{48BAB649-54AF-49AC-8B45-B6627BFE7B39}"/>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741492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2" name="Group 26">
            <a:extLst>
              <a:ext uri="{FF2B5EF4-FFF2-40B4-BE49-F238E27FC236}">
                <a16:creationId xmlns:a16="http://schemas.microsoft.com/office/drawing/2014/main" id="{4E7DB7BD-DE1A-4B9B-ABED-713D20FC7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38C1ABCC-0C17-410C-8FFB-A1FAF7F3E2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Oval 28">
              <a:extLst>
                <a:ext uri="{FF2B5EF4-FFF2-40B4-BE49-F238E27FC236}">
                  <a16:creationId xmlns:a16="http://schemas.microsoft.com/office/drawing/2014/main" id="{18BB1984-8C70-427F-8C07-42BB70B5B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 name="Oval 29">
              <a:extLst>
                <a:ext uri="{FF2B5EF4-FFF2-40B4-BE49-F238E27FC236}">
                  <a16:creationId xmlns:a16="http://schemas.microsoft.com/office/drawing/2014/main" id="{15FBFFB4-8FE2-490E-B149-843645F9B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8FF157A5-E00A-463E-B8C1-540B28B0B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7912D45-865E-499D-82DD-0C5B0BB7F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5">
              <a:extLst>
                <a:ext uri="{FF2B5EF4-FFF2-40B4-BE49-F238E27FC236}">
                  <a16:creationId xmlns:a16="http://schemas.microsoft.com/office/drawing/2014/main" id="{99468C92-45E9-4ADF-BAEE-21642A4C6C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5639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4" name="Freeform 5">
              <a:extLst>
                <a:ext uri="{FF2B5EF4-FFF2-40B4-BE49-F238E27FC236}">
                  <a16:creationId xmlns:a16="http://schemas.microsoft.com/office/drawing/2014/main" id="{29392CE4-0B4D-4F6A-8BDE-437332989E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475080"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5" name="Freeform 5">
              <a:extLst>
                <a:ext uri="{FF2B5EF4-FFF2-40B4-BE49-F238E27FC236}">
                  <a16:creationId xmlns:a16="http://schemas.microsoft.com/office/drawing/2014/main" id="{F684B706-D543-43E5-9863-D1FC6B4F85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8F0E9AE-DBC7-438A-91B6-5632E4E46D9B}"/>
              </a:ext>
            </a:extLst>
          </p:cNvPr>
          <p:cNvSpPr>
            <a:spLocks noGrp="1"/>
          </p:cNvSpPr>
          <p:nvPr>
            <p:ph type="title"/>
          </p:nvPr>
        </p:nvSpPr>
        <p:spPr>
          <a:xfrm>
            <a:off x="639098" y="629265"/>
            <a:ext cx="6209299" cy="1622322"/>
          </a:xfrm>
        </p:spPr>
        <p:txBody>
          <a:bodyPr>
            <a:normAutofit/>
          </a:bodyPr>
          <a:lstStyle/>
          <a:p>
            <a:r>
              <a:rPr lang="en-US"/>
              <a:t>Which benefits are considered?</a:t>
            </a:r>
            <a:endParaRPr lang="en-US" dirty="0"/>
          </a:p>
        </p:txBody>
      </p:sp>
      <p:sp>
        <p:nvSpPr>
          <p:cNvPr id="3" name="Content Placeholder 2">
            <a:extLst>
              <a:ext uri="{FF2B5EF4-FFF2-40B4-BE49-F238E27FC236}">
                <a16:creationId xmlns:a16="http://schemas.microsoft.com/office/drawing/2014/main" id="{A48E01B4-BEEC-4096-89BD-85AE3CC00FC6}"/>
              </a:ext>
            </a:extLst>
          </p:cNvPr>
          <p:cNvSpPr>
            <a:spLocks noGrp="1"/>
          </p:cNvSpPr>
          <p:nvPr>
            <p:ph idx="1"/>
          </p:nvPr>
        </p:nvSpPr>
        <p:spPr>
          <a:xfrm>
            <a:off x="639098" y="2418735"/>
            <a:ext cx="6209299" cy="3811740"/>
          </a:xfrm>
        </p:spPr>
        <p:txBody>
          <a:bodyPr anchor="ctr">
            <a:normAutofit/>
          </a:bodyPr>
          <a:lstStyle/>
          <a:p>
            <a:pPr marL="0" indent="0">
              <a:buNone/>
            </a:pPr>
            <a:r>
              <a:rPr lang="en-US" sz="2800" dirty="0">
                <a:solidFill>
                  <a:schemeClr val="bg1"/>
                </a:solidFill>
              </a:rPr>
              <a:t>Federal, state, local or tribal </a:t>
            </a:r>
            <a:r>
              <a:rPr lang="en-US" sz="2800" b="1" dirty="0">
                <a:solidFill>
                  <a:schemeClr val="bg1"/>
                </a:solidFill>
              </a:rPr>
              <a:t>cash assistance </a:t>
            </a:r>
            <a:r>
              <a:rPr lang="en-US" sz="2800" dirty="0">
                <a:solidFill>
                  <a:schemeClr val="bg1"/>
                </a:solidFill>
              </a:rPr>
              <a:t>for income maintenance, and </a:t>
            </a:r>
          </a:p>
          <a:p>
            <a:pPr lvl="1"/>
            <a:r>
              <a:rPr lang="en-US" sz="2800" dirty="0">
                <a:solidFill>
                  <a:schemeClr val="bg1"/>
                </a:solidFill>
              </a:rPr>
              <a:t>Medicaid (with exceptions)</a:t>
            </a:r>
          </a:p>
          <a:p>
            <a:pPr lvl="1"/>
            <a:r>
              <a:rPr lang="en-US" sz="2800" dirty="0">
                <a:solidFill>
                  <a:schemeClr val="bg1"/>
                </a:solidFill>
              </a:rPr>
              <a:t>SNAP (Food Stamps)</a:t>
            </a:r>
          </a:p>
          <a:p>
            <a:pPr lvl="1"/>
            <a:r>
              <a:rPr lang="en-US" sz="2800" dirty="0">
                <a:solidFill>
                  <a:schemeClr val="bg1"/>
                </a:solidFill>
              </a:rPr>
              <a:t>Section 8 housing assistance</a:t>
            </a:r>
          </a:p>
          <a:p>
            <a:pPr lvl="1"/>
            <a:r>
              <a:rPr lang="en-US" sz="2800" dirty="0">
                <a:solidFill>
                  <a:schemeClr val="bg1"/>
                </a:solidFill>
              </a:rPr>
              <a:t>Public housing</a:t>
            </a:r>
          </a:p>
          <a:p>
            <a:endParaRPr lang="en-US" dirty="0">
              <a:solidFill>
                <a:schemeClr val="bg1"/>
              </a:solidFill>
            </a:endParaRPr>
          </a:p>
        </p:txBody>
      </p:sp>
      <p:pic>
        <p:nvPicPr>
          <p:cNvPr id="5" name="Picture 4">
            <a:extLst>
              <a:ext uri="{FF2B5EF4-FFF2-40B4-BE49-F238E27FC236}">
                <a16:creationId xmlns:a16="http://schemas.microsoft.com/office/drawing/2014/main" id="{1B6B3E41-77EC-421B-8B9F-5CA7D7CAB3A6}"/>
              </a:ext>
            </a:extLst>
          </p:cNvPr>
          <p:cNvPicPr>
            <a:picLocks noChangeAspect="1"/>
          </p:cNvPicPr>
          <p:nvPr/>
        </p:nvPicPr>
        <p:blipFill>
          <a:blip r:embed="rId4"/>
          <a:stretch>
            <a:fillRect/>
          </a:stretch>
        </p:blipFill>
        <p:spPr>
          <a:xfrm>
            <a:off x="7541342" y="648801"/>
            <a:ext cx="4002201" cy="5577978"/>
          </a:xfrm>
          <a:prstGeom prst="rect">
            <a:avLst/>
          </a:prstGeom>
        </p:spPr>
      </p:pic>
      <p:sp>
        <p:nvSpPr>
          <p:cNvPr id="37" name="Rectangle 36">
            <a:extLst>
              <a:ext uri="{FF2B5EF4-FFF2-40B4-BE49-F238E27FC236}">
                <a16:creationId xmlns:a16="http://schemas.microsoft.com/office/drawing/2014/main" id="{C2389038-1ADC-4D42-8C96-7433ADCAE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C02D89D3-0252-454E-8DC3-596EA5F6A83D}"/>
              </a:ext>
            </a:extLst>
          </p:cNvPr>
          <p:cNvSpPr>
            <a:spLocks noGrp="1"/>
          </p:cNvSpPr>
          <p:nvPr>
            <p:ph type="sldNum" sz="quarter" idx="12"/>
          </p:nvPr>
        </p:nvSpPr>
        <p:spPr>
          <a:xfrm>
            <a:off x="10352540" y="295729"/>
            <a:ext cx="838199" cy="767687"/>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D57F1E4F-1CFF-5643-939E-217C01CDF565}" type="slidenum">
              <a:rPr kumimoji="0" lang="en-US" b="0" i="0" u="none" strike="noStrike" kern="1200" cap="none" spc="0" normalizeH="0" baseline="0" noProof="0" smtClean="0">
                <a:ln>
                  <a:noFill/>
                </a:ln>
                <a:effectLst/>
                <a:uLnTx/>
                <a:uFillTx/>
                <a:latin typeface="Arial" panose="020B0604020202020204" pitchFamily="34" charset="0"/>
                <a:ea typeface="+mn-ea"/>
                <a:cs typeface="+mn-cs"/>
              </a:rPr>
              <a:pPr marL="0" marR="0" lvl="0" indent="0" defTabSz="914400" rtl="0" eaLnBrk="1" fontAlgn="auto" latinLnBrk="0" hangingPunct="1">
                <a:spcBef>
                  <a:spcPts val="0"/>
                </a:spcBef>
                <a:spcAft>
                  <a:spcPts val="600"/>
                </a:spcAft>
                <a:buClrTx/>
                <a:buSzTx/>
                <a:buFontTx/>
                <a:buNone/>
                <a:tabLst/>
                <a:defRPr/>
              </a:pPr>
              <a:t>16</a:t>
            </a:fld>
            <a:endParaRPr kumimoji="0" lang="en-US" b="0" i="0" u="none" strike="noStrike" kern="1200" cap="none" spc="0" normalizeH="0" baseline="0" noProof="0">
              <a:ln>
                <a:noFill/>
              </a:ln>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51CA885F-CFDE-4015-ABA4-2939FD06CE6C}"/>
              </a:ext>
            </a:extLst>
          </p:cNvPr>
          <p:cNvSpPr txBox="1"/>
          <p:nvPr/>
        </p:nvSpPr>
        <p:spPr>
          <a:xfrm>
            <a:off x="9319098" y="6870700"/>
            <a:ext cx="2872902" cy="200055"/>
          </a:xfrm>
          <a:prstGeom prst="rect">
            <a:avLst/>
          </a:prstGeom>
          <a:solidFill>
            <a:srgbClr val="000000"/>
          </a:solidFill>
          <a:ln w="12700">
            <a:solidFill>
              <a:schemeClr val="tx1"/>
            </a:solidFill>
          </a:ln>
        </p:spPr>
        <p:txBody>
          <a:bodyPr wrap="none" rtlCol="0">
            <a:spAutoFit/>
          </a:bodyPr>
          <a:lstStyle/>
          <a:p>
            <a:pPr marL="0" marR="0" lvl="0" indent="0" algn="r" defTabSz="914400" rtl="0" eaLnBrk="1" fontAlgn="auto" latinLnBrk="0" hangingPunct="1">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hlinkClick r:id="rId5" tooltip="http://www.aaihs.org/imagining-an-antiracist-america-in-the-wake-of-trumps-election/">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rPr>
              <a:t> by Unknown Author is licensed under </a:t>
            </a:r>
            <a:r>
              <a:rPr kumimoji="0" lang="en-US" sz="700" b="0" i="0" u="none" strike="noStrike" kern="1200" cap="none" spc="0" normalizeH="0" baseline="0" noProof="0">
                <a:ln>
                  <a:noFill/>
                </a:ln>
                <a:solidFill>
                  <a:srgbClr val="FFFFFF"/>
                </a:solidFill>
                <a:effectLst/>
                <a:uLnTx/>
                <a:uFillTx/>
                <a:hlinkClick r:id="rId6"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FFFFFF"/>
              </a:solidFill>
              <a:effectLst/>
              <a:uLnTx/>
              <a:uFillTx/>
            </a:endParaRPr>
          </a:p>
        </p:txBody>
      </p:sp>
    </p:spTree>
    <p:extLst>
      <p:ext uri="{BB962C8B-B14F-4D97-AF65-F5344CB8AC3E}">
        <p14:creationId xmlns:p14="http://schemas.microsoft.com/office/powerpoint/2010/main" val="1521920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0C60F-B383-48F1-9355-8B3233347D5B}"/>
              </a:ext>
            </a:extLst>
          </p:cNvPr>
          <p:cNvSpPr>
            <a:spLocks noGrp="1"/>
          </p:cNvSpPr>
          <p:nvPr>
            <p:ph type="title"/>
          </p:nvPr>
        </p:nvSpPr>
        <p:spPr/>
        <p:txBody>
          <a:bodyPr/>
          <a:lstStyle/>
          <a:p>
            <a:r>
              <a:rPr lang="en-US" dirty="0"/>
              <a:t>Medicaid Exceptions</a:t>
            </a:r>
          </a:p>
        </p:txBody>
      </p:sp>
      <p:sp>
        <p:nvSpPr>
          <p:cNvPr id="3" name="Content Placeholder 2">
            <a:extLst>
              <a:ext uri="{FF2B5EF4-FFF2-40B4-BE49-F238E27FC236}">
                <a16:creationId xmlns:a16="http://schemas.microsoft.com/office/drawing/2014/main" id="{4931B034-4E78-4AFD-AFB6-2C3373BF5FA3}"/>
              </a:ext>
            </a:extLst>
          </p:cNvPr>
          <p:cNvSpPr>
            <a:spLocks noGrp="1"/>
          </p:cNvSpPr>
          <p:nvPr>
            <p:ph sz="half" idx="1"/>
          </p:nvPr>
        </p:nvSpPr>
        <p:spPr/>
        <p:txBody>
          <a:bodyPr>
            <a:normAutofit fontScale="92500" lnSpcReduction="10000"/>
          </a:bodyPr>
          <a:lstStyle/>
          <a:p>
            <a:r>
              <a:rPr lang="en-US" sz="3200" dirty="0"/>
              <a:t>Emergency Medicaid</a:t>
            </a:r>
          </a:p>
          <a:p>
            <a:r>
              <a:rPr lang="en-US" sz="3200" dirty="0"/>
              <a:t>Health benefits received by a person under 21 years of age</a:t>
            </a:r>
          </a:p>
          <a:p>
            <a:r>
              <a:rPr lang="en-US" sz="3200" dirty="0"/>
              <a:t>Health benefits received during pregnancy and for 60 days after</a:t>
            </a:r>
          </a:p>
          <a:p>
            <a:pPr marL="0" indent="0">
              <a:buNone/>
            </a:pPr>
            <a:endParaRPr lang="en-US" dirty="0"/>
          </a:p>
        </p:txBody>
      </p:sp>
      <p:pic>
        <p:nvPicPr>
          <p:cNvPr id="12" name="Content Placeholder 11">
            <a:extLst>
              <a:ext uri="{FF2B5EF4-FFF2-40B4-BE49-F238E27FC236}">
                <a16:creationId xmlns:a16="http://schemas.microsoft.com/office/drawing/2014/main" id="{2C08820A-A41A-4CA7-AEF2-4077D34FAA0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6375" y="2501792"/>
            <a:ext cx="2469087" cy="3619716"/>
          </a:xfrm>
        </p:spPr>
      </p:pic>
      <p:sp>
        <p:nvSpPr>
          <p:cNvPr id="4" name="Slide Number Placeholder 3">
            <a:extLst>
              <a:ext uri="{FF2B5EF4-FFF2-40B4-BE49-F238E27FC236}">
                <a16:creationId xmlns:a16="http://schemas.microsoft.com/office/drawing/2014/main" id="{02C49FD5-5AF0-4EC1-880B-C41CE63A856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563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70BC-C250-492C-A69F-EDB778B07571}"/>
              </a:ext>
            </a:extLst>
          </p:cNvPr>
          <p:cNvSpPr>
            <a:spLocks noGrp="1"/>
          </p:cNvSpPr>
          <p:nvPr>
            <p:ph type="title"/>
          </p:nvPr>
        </p:nvSpPr>
        <p:spPr/>
        <p:txBody>
          <a:bodyPr/>
          <a:lstStyle/>
          <a:p>
            <a:r>
              <a:rPr lang="en-US" dirty="0"/>
              <a:t>Excluded Benefits</a:t>
            </a:r>
          </a:p>
        </p:txBody>
      </p:sp>
      <p:sp>
        <p:nvSpPr>
          <p:cNvPr id="3" name="Content Placeholder 2">
            <a:extLst>
              <a:ext uri="{FF2B5EF4-FFF2-40B4-BE49-F238E27FC236}">
                <a16:creationId xmlns:a16="http://schemas.microsoft.com/office/drawing/2014/main" id="{8C5A7B88-7E14-48C8-894C-A15541E17047}"/>
              </a:ext>
            </a:extLst>
          </p:cNvPr>
          <p:cNvSpPr>
            <a:spLocks noGrp="1"/>
          </p:cNvSpPr>
          <p:nvPr>
            <p:ph idx="1"/>
          </p:nvPr>
        </p:nvSpPr>
        <p:spPr>
          <a:xfrm>
            <a:off x="544287" y="2396691"/>
            <a:ext cx="10777648" cy="4243595"/>
          </a:xfrm>
        </p:spPr>
        <p:txBody>
          <a:bodyPr>
            <a:normAutofit/>
          </a:bodyPr>
          <a:lstStyle/>
          <a:p>
            <a:pPr marL="0" indent="0">
              <a:lnSpc>
                <a:spcPct val="110000"/>
              </a:lnSpc>
              <a:spcBef>
                <a:spcPts val="600"/>
              </a:spcBef>
              <a:buNone/>
            </a:pPr>
            <a:r>
              <a:rPr lang="en-US" sz="2800" dirty="0"/>
              <a:t>Everything not listed!</a:t>
            </a:r>
          </a:p>
          <a:p>
            <a:pPr>
              <a:lnSpc>
                <a:spcPct val="110000"/>
              </a:lnSpc>
              <a:spcBef>
                <a:spcPts val="600"/>
              </a:spcBef>
            </a:pPr>
            <a:r>
              <a:rPr lang="en-US" sz="2800" dirty="0"/>
              <a:t>WIC</a:t>
            </a:r>
          </a:p>
          <a:p>
            <a:pPr>
              <a:lnSpc>
                <a:spcPct val="110000"/>
              </a:lnSpc>
              <a:spcBef>
                <a:spcPts val="600"/>
              </a:spcBef>
            </a:pPr>
            <a:r>
              <a:rPr lang="en-US" sz="2800" dirty="0"/>
              <a:t>ACA financial assistance</a:t>
            </a:r>
          </a:p>
          <a:p>
            <a:pPr>
              <a:lnSpc>
                <a:spcPct val="110000"/>
              </a:lnSpc>
              <a:spcBef>
                <a:spcPts val="600"/>
              </a:spcBef>
            </a:pPr>
            <a:r>
              <a:rPr lang="en-US" sz="2800" dirty="0"/>
              <a:t>Sliding scale financial assistance at health centers</a:t>
            </a:r>
          </a:p>
          <a:p>
            <a:pPr>
              <a:lnSpc>
                <a:spcPct val="110000"/>
              </a:lnSpc>
              <a:spcBef>
                <a:spcPts val="600"/>
              </a:spcBef>
            </a:pPr>
            <a:r>
              <a:rPr lang="en-US" sz="2800" dirty="0"/>
              <a:t>Medicare Part D financial assistance</a:t>
            </a:r>
          </a:p>
          <a:p>
            <a:pPr>
              <a:lnSpc>
                <a:spcPct val="110000"/>
              </a:lnSpc>
              <a:spcBef>
                <a:spcPts val="600"/>
              </a:spcBef>
            </a:pPr>
            <a:r>
              <a:rPr lang="en-US" sz="2800" b="1" dirty="0"/>
              <a:t>State and local non-cash benefits</a:t>
            </a:r>
          </a:p>
          <a:p>
            <a:pPr>
              <a:lnSpc>
                <a:spcPct val="110000"/>
              </a:lnSpc>
              <a:spcBef>
                <a:spcPts val="600"/>
              </a:spcBef>
            </a:pPr>
            <a:r>
              <a:rPr lang="en-US" sz="2800" b="1" dirty="0"/>
              <a:t>Benefits received by other family members</a:t>
            </a:r>
          </a:p>
          <a:p>
            <a:pPr marL="0" indent="0">
              <a:lnSpc>
                <a:spcPct val="110000"/>
              </a:lnSpc>
              <a:spcBef>
                <a:spcPts val="600"/>
              </a:spcBef>
              <a:buNone/>
            </a:pPr>
            <a:endParaRPr lang="en-US" sz="2600" dirty="0"/>
          </a:p>
        </p:txBody>
      </p:sp>
      <p:sp>
        <p:nvSpPr>
          <p:cNvPr id="4" name="Slide Number Placeholder 3">
            <a:extLst>
              <a:ext uri="{FF2B5EF4-FFF2-40B4-BE49-F238E27FC236}">
                <a16:creationId xmlns:a16="http://schemas.microsoft.com/office/drawing/2014/main" id="{7CA2F12C-EF08-4A3A-8ABA-FEA632D8E3D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4832E6D4-B8D4-4418-BF63-439483FA365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28000" y="1330960"/>
            <a:ext cx="3856032" cy="2554621"/>
          </a:xfrm>
          <a:prstGeom prst="rect">
            <a:avLst/>
          </a:prstGeom>
          <a:ln w="12700">
            <a:solidFill>
              <a:schemeClr val="tx1"/>
            </a:solidFill>
          </a:ln>
        </p:spPr>
      </p:pic>
      <p:sp>
        <p:nvSpPr>
          <p:cNvPr id="10" name="TextBox 9">
            <a:extLst>
              <a:ext uri="{FF2B5EF4-FFF2-40B4-BE49-F238E27FC236}">
                <a16:creationId xmlns:a16="http://schemas.microsoft.com/office/drawing/2014/main" id="{E4E4431D-7EE2-4E41-BFDB-084C8FCDA2E2}"/>
              </a:ext>
            </a:extLst>
          </p:cNvPr>
          <p:cNvSpPr txBox="1"/>
          <p:nvPr/>
        </p:nvSpPr>
        <p:spPr>
          <a:xfrm>
            <a:off x="9262530" y="6993250"/>
            <a:ext cx="3056469" cy="369332"/>
          </a:xfrm>
          <a:prstGeom prst="rect">
            <a:avLst/>
          </a:prstGeom>
          <a:noFill/>
          <a:ln w="12700">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entury Gothic" panose="020B0502020202020204"/>
                <a:ea typeface="+mn-ea"/>
                <a:cs typeface="+mn-cs"/>
                <a:hlinkClick r:id="rId4" tooltip="http://cronkitenewsonline.com/2014/08/some-schools-take-a-pass-on-program-to-give-free-meals-to-students/"/>
              </a:rPr>
              <a:t>This Photo</a:t>
            </a:r>
            <a:r>
              <a:rPr kumimoji="0" lang="en-US" sz="900" b="0" i="0" u="none" strike="noStrike" kern="1200" cap="none" spc="0" normalizeH="0" baseline="0" noProof="0">
                <a:ln>
                  <a:noFill/>
                </a:ln>
                <a:solidFill>
                  <a:prstClr val="black"/>
                </a:solidFill>
                <a:effectLst/>
                <a:uLnTx/>
                <a:uFillTx/>
                <a:latin typeface="Century Gothic" panose="020B0502020202020204"/>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entury Gothic" panose="020B0502020202020204"/>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1650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9EC1F5-AF90-45C4-BD36-60AE01442582}"/>
              </a:ext>
            </a:extLst>
          </p:cNvPr>
          <p:cNvSpPr>
            <a:spLocks noGrp="1"/>
          </p:cNvSpPr>
          <p:nvPr>
            <p:ph type="title"/>
          </p:nvPr>
        </p:nvSpPr>
        <p:spPr/>
        <p:txBody>
          <a:bodyPr/>
          <a:lstStyle/>
          <a:p>
            <a:r>
              <a:rPr lang="en-US" dirty="0"/>
              <a:t>Strategies for Advocates</a:t>
            </a:r>
          </a:p>
        </p:txBody>
      </p:sp>
      <p:sp>
        <p:nvSpPr>
          <p:cNvPr id="6" name="Text Placeholder 5">
            <a:extLst>
              <a:ext uri="{FF2B5EF4-FFF2-40B4-BE49-F238E27FC236}">
                <a16:creationId xmlns:a16="http://schemas.microsoft.com/office/drawing/2014/main" id="{7FE7BC34-9441-45C4-B830-FE957CF5F4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5A9898-628C-4DD8-A63D-4A9646C4C51E}"/>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8" name="Picture 7">
            <a:extLst>
              <a:ext uri="{FF2B5EF4-FFF2-40B4-BE49-F238E27FC236}">
                <a16:creationId xmlns:a16="http://schemas.microsoft.com/office/drawing/2014/main" id="{64AA05BC-83C5-4F1E-8A34-F1CBA5B1603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95559" y="2007082"/>
            <a:ext cx="4935586" cy="3286277"/>
          </a:xfrm>
          <a:prstGeom prst="rect">
            <a:avLst/>
          </a:prstGeom>
        </p:spPr>
      </p:pic>
    </p:spTree>
    <p:extLst>
      <p:ext uri="{BB962C8B-B14F-4D97-AF65-F5344CB8AC3E}">
        <p14:creationId xmlns:p14="http://schemas.microsoft.com/office/powerpoint/2010/main" val="486532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 Are</a:t>
            </a:r>
          </a:p>
        </p:txBody>
      </p:sp>
      <p:sp>
        <p:nvSpPr>
          <p:cNvPr id="4" name="Text Placeholder 3">
            <a:extLst>
              <a:ext uri="{FF2B5EF4-FFF2-40B4-BE49-F238E27FC236}">
                <a16:creationId xmlns:a16="http://schemas.microsoft.com/office/drawing/2014/main" id="{689DF4D9-E8FA-40B3-AFDA-58755824470D}"/>
              </a:ext>
            </a:extLst>
          </p:cNvPr>
          <p:cNvSpPr>
            <a:spLocks noGrp="1"/>
          </p:cNvSpPr>
          <p:nvPr>
            <p:ph type="body" idx="1"/>
          </p:nvPr>
        </p:nvSpPr>
        <p:spPr>
          <a:xfrm>
            <a:off x="1154954" y="2509519"/>
            <a:ext cx="4636246" cy="504961"/>
          </a:xfrm>
          <a:solidFill>
            <a:schemeClr val="tx2">
              <a:lumMod val="75000"/>
            </a:schemeClr>
          </a:solidFill>
          <a:ln w="12700">
            <a:solidFill>
              <a:schemeClr val="tx1"/>
            </a:solidFill>
          </a:ln>
        </p:spPr>
        <p:txBody>
          <a:bodyPr/>
          <a:lstStyle/>
          <a:p>
            <a:r>
              <a:rPr lang="en-US" dirty="0">
                <a:solidFill>
                  <a:schemeClr val="bg1"/>
                </a:solidFill>
              </a:rPr>
              <a:t>National Immigration Law Center</a:t>
            </a:r>
          </a:p>
        </p:txBody>
      </p:sp>
      <p:sp>
        <p:nvSpPr>
          <p:cNvPr id="3" name="Content Placeholder 2"/>
          <p:cNvSpPr>
            <a:spLocks noGrp="1"/>
          </p:cNvSpPr>
          <p:nvPr>
            <p:ph sz="half" idx="2"/>
          </p:nvPr>
        </p:nvSpPr>
        <p:spPr>
          <a:xfrm>
            <a:off x="1154954" y="3014481"/>
            <a:ext cx="4825158" cy="3005321"/>
          </a:xfrm>
        </p:spPr>
        <p:txBody>
          <a:bodyPr>
            <a:noAutofit/>
          </a:bodyPr>
          <a:lstStyle/>
          <a:p>
            <a:r>
              <a:rPr lang="en-US" altLang="en-US" sz="2400" dirty="0"/>
              <a:t>Our mission is to defend &amp; advance the rights &amp; opportunities of low-income immigrants and their family members.</a:t>
            </a:r>
          </a:p>
          <a:p>
            <a:r>
              <a:rPr lang="en-US" altLang="en-US" sz="2400" dirty="0"/>
              <a:t>We combine policy advocacy, litigation and strategic communications</a:t>
            </a:r>
          </a:p>
        </p:txBody>
      </p:sp>
      <p:sp>
        <p:nvSpPr>
          <p:cNvPr id="6" name="Text Placeholder 5">
            <a:extLst>
              <a:ext uri="{FF2B5EF4-FFF2-40B4-BE49-F238E27FC236}">
                <a16:creationId xmlns:a16="http://schemas.microsoft.com/office/drawing/2014/main" id="{DA949251-807C-4152-A7F5-362531E54BAA}"/>
              </a:ext>
            </a:extLst>
          </p:cNvPr>
          <p:cNvSpPr>
            <a:spLocks noGrp="1"/>
          </p:cNvSpPr>
          <p:nvPr>
            <p:ph type="body" sz="quarter" idx="3"/>
          </p:nvPr>
        </p:nvSpPr>
        <p:spPr>
          <a:xfrm>
            <a:off x="6096000" y="2509518"/>
            <a:ext cx="5090160" cy="504963"/>
          </a:xfrm>
          <a:solidFill>
            <a:schemeClr val="accent1">
              <a:lumMod val="60000"/>
              <a:lumOff val="40000"/>
            </a:schemeClr>
          </a:solidFill>
          <a:ln w="12700">
            <a:solidFill>
              <a:schemeClr val="tx1"/>
            </a:solidFill>
          </a:ln>
        </p:spPr>
        <p:txBody>
          <a:bodyPr/>
          <a:lstStyle/>
          <a:p>
            <a:pPr algn="ctr"/>
            <a:r>
              <a:rPr lang="en-US" dirty="0">
                <a:solidFill>
                  <a:schemeClr val="tx2">
                    <a:lumMod val="50000"/>
                  </a:schemeClr>
                </a:solidFill>
              </a:rPr>
              <a:t>Protecting Immigrant Families </a:t>
            </a:r>
          </a:p>
        </p:txBody>
      </p:sp>
      <p:sp>
        <p:nvSpPr>
          <p:cNvPr id="7" name="Content Placeholder 6">
            <a:extLst>
              <a:ext uri="{FF2B5EF4-FFF2-40B4-BE49-F238E27FC236}">
                <a16:creationId xmlns:a16="http://schemas.microsoft.com/office/drawing/2014/main" id="{4F62051B-7F9F-4263-A944-A5EC98B8BAD6}"/>
              </a:ext>
            </a:extLst>
          </p:cNvPr>
          <p:cNvSpPr>
            <a:spLocks noGrp="1"/>
          </p:cNvSpPr>
          <p:nvPr>
            <p:ph sz="quarter" idx="4"/>
          </p:nvPr>
        </p:nvSpPr>
        <p:spPr>
          <a:xfrm>
            <a:off x="5980112" y="3014480"/>
            <a:ext cx="5500688" cy="3005321"/>
          </a:xfrm>
        </p:spPr>
        <p:txBody>
          <a:bodyPr>
            <a:noAutofit/>
          </a:bodyPr>
          <a:lstStyle/>
          <a:p>
            <a:pPr>
              <a:spcBef>
                <a:spcPts val="600"/>
              </a:spcBef>
            </a:pPr>
            <a:r>
              <a:rPr lang="en-US" sz="2400" dirty="0"/>
              <a:t>A campaign to protect and defend access to health care, nutrition programs, public services, and economic supports for immigrants and their families at the local, state, and federal level. </a:t>
            </a:r>
          </a:p>
          <a:p>
            <a:pPr>
              <a:spcBef>
                <a:spcPts val="600"/>
              </a:spcBef>
            </a:pPr>
            <a:r>
              <a:rPr lang="en-US" sz="2400" dirty="0"/>
              <a:t>Co-chaired by NILC and the Center for Law and Social Policy (CLASP)</a:t>
            </a:r>
          </a:p>
        </p:txBody>
      </p:sp>
    </p:spTree>
    <p:extLst>
      <p:ext uri="{BB962C8B-B14F-4D97-AF65-F5344CB8AC3E}">
        <p14:creationId xmlns:p14="http://schemas.microsoft.com/office/powerpoint/2010/main" val="236458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9A1C-E0D3-4AE4-AFE9-F4C9D7C668A4}"/>
              </a:ext>
            </a:extLst>
          </p:cNvPr>
          <p:cNvSpPr>
            <a:spLocks noGrp="1"/>
          </p:cNvSpPr>
          <p:nvPr>
            <p:ph type="title" idx="4294967295"/>
          </p:nvPr>
        </p:nvSpPr>
        <p:spPr>
          <a:xfrm>
            <a:off x="0" y="947738"/>
            <a:ext cx="8761413" cy="728662"/>
          </a:xfrm>
        </p:spPr>
        <p:txBody>
          <a:bodyPr vert="horz" lIns="91440" tIns="45720" rIns="91440" bIns="45720" rtlCol="0" anchor="ctr">
            <a:normAutofit/>
          </a:bodyPr>
          <a:lstStyle/>
          <a:p>
            <a:r>
              <a:rPr lang="en-US">
                <a:solidFill>
                  <a:srgbClr val="EBEBEB"/>
                </a:solidFill>
                <a:latin typeface="+mj-lt"/>
              </a:rPr>
              <a:t>Strategies</a:t>
            </a:r>
          </a:p>
        </p:txBody>
      </p:sp>
      <p:graphicFrame>
        <p:nvGraphicFramePr>
          <p:cNvPr id="8" name="Content Placeholder 7">
            <a:extLst>
              <a:ext uri="{FF2B5EF4-FFF2-40B4-BE49-F238E27FC236}">
                <a16:creationId xmlns:a16="http://schemas.microsoft.com/office/drawing/2014/main" id="{A8C14353-5BC1-40D3-B8C9-32EAB85A468C}"/>
              </a:ext>
            </a:extLst>
          </p:cNvPr>
          <p:cNvGraphicFramePr>
            <a:graphicFrameLocks noGrp="1"/>
          </p:cNvGraphicFramePr>
          <p:nvPr>
            <p:ph idx="4294967295"/>
            <p:extLst>
              <p:ext uri="{D42A27DB-BD31-4B8C-83A1-F6EECF244321}">
                <p14:modId xmlns:p14="http://schemas.microsoft.com/office/powerpoint/2010/main" val="2151496599"/>
              </p:ext>
            </p:extLst>
          </p:nvPr>
        </p:nvGraphicFramePr>
        <p:xfrm>
          <a:off x="91440" y="172720"/>
          <a:ext cx="12100560" cy="6574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3884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ABF129-A2DC-460A-93F8-90E96D001874}"/>
              </a:ext>
            </a:extLst>
          </p:cNvPr>
          <p:cNvSpPr>
            <a:spLocks noGrp="1"/>
          </p:cNvSpPr>
          <p:nvPr>
            <p:ph type="title"/>
          </p:nvPr>
        </p:nvSpPr>
        <p:spPr/>
        <p:txBody>
          <a:bodyPr/>
          <a:lstStyle/>
          <a:p>
            <a:r>
              <a:rPr lang="en-US" dirty="0"/>
              <a:t>Litigation Update</a:t>
            </a:r>
          </a:p>
        </p:txBody>
      </p:sp>
      <p:sp>
        <p:nvSpPr>
          <p:cNvPr id="6" name="Content Placeholder 5">
            <a:extLst>
              <a:ext uri="{FF2B5EF4-FFF2-40B4-BE49-F238E27FC236}">
                <a16:creationId xmlns:a16="http://schemas.microsoft.com/office/drawing/2014/main" id="{9901E884-9D6F-4030-AF43-19A4F2C62FC5}"/>
              </a:ext>
            </a:extLst>
          </p:cNvPr>
          <p:cNvSpPr>
            <a:spLocks noGrp="1"/>
          </p:cNvSpPr>
          <p:nvPr>
            <p:ph idx="1"/>
          </p:nvPr>
        </p:nvSpPr>
        <p:spPr>
          <a:xfrm>
            <a:off x="1154954" y="2407920"/>
            <a:ext cx="9960086" cy="3820160"/>
          </a:xfrm>
        </p:spPr>
        <p:txBody>
          <a:bodyPr>
            <a:normAutofit fontScale="92500" lnSpcReduction="10000"/>
          </a:bodyPr>
          <a:lstStyle/>
          <a:p>
            <a:pPr>
              <a:lnSpc>
                <a:spcPct val="110000"/>
              </a:lnSpc>
            </a:pPr>
            <a:r>
              <a:rPr lang="en-US" sz="2400" dirty="0"/>
              <a:t>A New York Federal District Court (trial court) issued a Nationwide </a:t>
            </a:r>
            <a:r>
              <a:rPr lang="en-US" sz="2400" b="1" dirty="0"/>
              <a:t>Preliminary Injunction </a:t>
            </a:r>
            <a:r>
              <a:rPr lang="en-US" sz="2400" dirty="0"/>
              <a:t>- an order that maintains the status quo while an issue is being litigated  </a:t>
            </a:r>
          </a:p>
          <a:p>
            <a:pPr>
              <a:lnSpc>
                <a:spcPct val="110000"/>
              </a:lnSpc>
            </a:pPr>
            <a:r>
              <a:rPr lang="en-US" sz="2400" dirty="0"/>
              <a:t>The Government asked the Second Circuit Court of Appeals for a </a:t>
            </a:r>
            <a:r>
              <a:rPr lang="en-US" sz="2400" b="1" dirty="0"/>
              <a:t>stay</a:t>
            </a:r>
            <a:r>
              <a:rPr lang="en-US" sz="2400" dirty="0"/>
              <a:t> – an order that would negate the Preliminary Injunction</a:t>
            </a:r>
          </a:p>
          <a:p>
            <a:pPr>
              <a:lnSpc>
                <a:spcPct val="110000"/>
              </a:lnSpc>
            </a:pPr>
            <a:r>
              <a:rPr lang="en-US" sz="2400" dirty="0"/>
              <a:t>The Second Circuit denied the stay </a:t>
            </a:r>
          </a:p>
          <a:p>
            <a:pPr>
              <a:lnSpc>
                <a:spcPct val="110000"/>
              </a:lnSpc>
            </a:pPr>
            <a:r>
              <a:rPr lang="en-US" sz="2400" dirty="0"/>
              <a:t>The Government asked the Supreme Court to review the denial of the stay</a:t>
            </a:r>
          </a:p>
          <a:p>
            <a:pPr>
              <a:lnSpc>
                <a:spcPct val="110000"/>
              </a:lnSpc>
              <a:spcBef>
                <a:spcPts val="600"/>
              </a:spcBef>
            </a:pPr>
            <a:r>
              <a:rPr lang="en-US" sz="2600" dirty="0"/>
              <a:t>The preliminary injunction remains in effect</a:t>
            </a:r>
          </a:p>
          <a:p>
            <a:pPr lvl="1">
              <a:lnSpc>
                <a:spcPct val="110000"/>
              </a:lnSpc>
              <a:spcBef>
                <a:spcPts val="600"/>
              </a:spcBef>
            </a:pPr>
            <a:r>
              <a:rPr lang="en-US" sz="2400" b="1" dirty="0"/>
              <a:t>The DHS rule cannot go into effect anywhere in the U.S</a:t>
            </a:r>
            <a:r>
              <a:rPr lang="en-US" sz="1800" b="1" dirty="0"/>
              <a:t>.</a:t>
            </a:r>
            <a:endParaRPr lang="en-US" sz="1400" b="1" dirty="0"/>
          </a:p>
        </p:txBody>
      </p:sp>
      <p:sp>
        <p:nvSpPr>
          <p:cNvPr id="4" name="Slide Number Placeholder 3">
            <a:extLst>
              <a:ext uri="{FF2B5EF4-FFF2-40B4-BE49-F238E27FC236}">
                <a16:creationId xmlns:a16="http://schemas.microsoft.com/office/drawing/2014/main" id="{F44C4F73-94F4-45FE-80E2-CF1D5980A628}"/>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994086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24CD-E305-405A-9BC6-1C47DEDF9525}"/>
              </a:ext>
            </a:extLst>
          </p:cNvPr>
          <p:cNvSpPr>
            <a:spLocks noGrp="1"/>
          </p:cNvSpPr>
          <p:nvPr>
            <p:ph type="title"/>
          </p:nvPr>
        </p:nvSpPr>
        <p:spPr/>
        <p:txBody>
          <a:bodyPr/>
          <a:lstStyle/>
          <a:p>
            <a:r>
              <a:rPr lang="en-US" dirty="0"/>
              <a:t>What’s next? Three scenarios</a:t>
            </a:r>
          </a:p>
        </p:txBody>
      </p:sp>
      <p:sp>
        <p:nvSpPr>
          <p:cNvPr id="3" name="Content Placeholder 2">
            <a:extLst>
              <a:ext uri="{FF2B5EF4-FFF2-40B4-BE49-F238E27FC236}">
                <a16:creationId xmlns:a16="http://schemas.microsoft.com/office/drawing/2014/main" id="{7978D659-7ACC-4C34-805B-C71EEEB59B94}"/>
              </a:ext>
            </a:extLst>
          </p:cNvPr>
          <p:cNvSpPr>
            <a:spLocks noGrp="1"/>
          </p:cNvSpPr>
          <p:nvPr>
            <p:ph idx="1"/>
          </p:nvPr>
        </p:nvSpPr>
        <p:spPr>
          <a:xfrm>
            <a:off x="1154954" y="2603500"/>
            <a:ext cx="9858486" cy="3416300"/>
          </a:xfrm>
        </p:spPr>
        <p:txBody>
          <a:bodyPr>
            <a:normAutofit/>
          </a:bodyPr>
          <a:lstStyle/>
          <a:p>
            <a:pPr marL="0" indent="0">
              <a:spcBef>
                <a:spcPts val="600"/>
              </a:spcBef>
              <a:buNone/>
            </a:pPr>
            <a:r>
              <a:rPr lang="en-US" sz="2800" b="1" dirty="0"/>
              <a:t>The injunction will continue to block the rule if:</a:t>
            </a:r>
          </a:p>
          <a:p>
            <a:pPr>
              <a:spcBef>
                <a:spcPts val="600"/>
              </a:spcBef>
              <a:buFont typeface="Wingdings" panose="05000000000000000000" pitchFamily="2" charset="2"/>
              <a:buChar char="Ø"/>
            </a:pPr>
            <a:r>
              <a:rPr lang="en-US" sz="2800" dirty="0"/>
              <a:t>	The Supreme Court declines to hear the case or</a:t>
            </a:r>
          </a:p>
          <a:p>
            <a:pPr>
              <a:spcBef>
                <a:spcPts val="600"/>
              </a:spcBef>
              <a:buFont typeface="Wingdings" panose="05000000000000000000" pitchFamily="2" charset="2"/>
              <a:buChar char="Ø"/>
            </a:pPr>
            <a:r>
              <a:rPr lang="en-US" sz="2800" dirty="0"/>
              <a:t>	The Court denies the stay</a:t>
            </a:r>
          </a:p>
          <a:p>
            <a:pPr marL="0" indent="0">
              <a:spcBef>
                <a:spcPts val="1200"/>
              </a:spcBef>
              <a:buNone/>
            </a:pPr>
            <a:r>
              <a:rPr lang="en-US" sz="2800" b="1" dirty="0"/>
              <a:t>The rule could go into effect if:</a:t>
            </a:r>
          </a:p>
          <a:p>
            <a:pPr>
              <a:spcBef>
                <a:spcPts val="600"/>
              </a:spcBef>
              <a:buFont typeface="Wingdings" panose="05000000000000000000" pitchFamily="2" charset="2"/>
              <a:buChar char="Ø"/>
            </a:pPr>
            <a:r>
              <a:rPr lang="en-US" sz="2800" dirty="0"/>
              <a:t>	The Supreme Court grants the stay</a:t>
            </a:r>
          </a:p>
          <a:p>
            <a:pPr marL="0" indent="0">
              <a:spcBef>
                <a:spcPts val="1200"/>
              </a:spcBef>
              <a:buNone/>
            </a:pPr>
            <a:r>
              <a:rPr lang="en-US" sz="2800" dirty="0"/>
              <a:t>The decision will be limited to the Preliminary Injunction </a:t>
            </a:r>
          </a:p>
          <a:p>
            <a:pPr marL="0" indent="0">
              <a:spcBef>
                <a:spcPts val="600"/>
              </a:spcBef>
              <a:buNone/>
            </a:pPr>
            <a:endParaRPr lang="en-US" sz="2800" dirty="0"/>
          </a:p>
        </p:txBody>
      </p:sp>
      <p:sp>
        <p:nvSpPr>
          <p:cNvPr id="4" name="Slide Number Placeholder 3">
            <a:extLst>
              <a:ext uri="{FF2B5EF4-FFF2-40B4-BE49-F238E27FC236}">
                <a16:creationId xmlns:a16="http://schemas.microsoft.com/office/drawing/2014/main" id="{65901C69-34F6-4A01-9378-6F06E534483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402514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9DFB-D6D2-418C-8C03-913809484272}"/>
              </a:ext>
            </a:extLst>
          </p:cNvPr>
          <p:cNvSpPr>
            <a:spLocks noGrp="1"/>
          </p:cNvSpPr>
          <p:nvPr>
            <p:ph type="title"/>
          </p:nvPr>
        </p:nvSpPr>
        <p:spPr/>
        <p:txBody>
          <a:bodyPr/>
          <a:lstStyle/>
          <a:p>
            <a:r>
              <a:rPr lang="en-US" dirty="0"/>
              <a:t>Litigation is ongoing</a:t>
            </a:r>
          </a:p>
        </p:txBody>
      </p:sp>
      <p:sp>
        <p:nvSpPr>
          <p:cNvPr id="3" name="Content Placeholder 2">
            <a:extLst>
              <a:ext uri="{FF2B5EF4-FFF2-40B4-BE49-F238E27FC236}">
                <a16:creationId xmlns:a16="http://schemas.microsoft.com/office/drawing/2014/main" id="{D41D89DB-8D23-47B6-99CB-ACDBC1F34BDB}"/>
              </a:ext>
            </a:extLst>
          </p:cNvPr>
          <p:cNvSpPr>
            <a:spLocks noGrp="1"/>
          </p:cNvSpPr>
          <p:nvPr>
            <p:ph sz="half" idx="1"/>
          </p:nvPr>
        </p:nvSpPr>
        <p:spPr>
          <a:xfrm>
            <a:off x="1151368" y="2458720"/>
            <a:ext cx="4828744" cy="4033520"/>
          </a:xfrm>
        </p:spPr>
        <p:txBody>
          <a:bodyPr>
            <a:normAutofit/>
          </a:bodyPr>
          <a:lstStyle/>
          <a:p>
            <a:pPr marL="0" indent="0">
              <a:buNone/>
            </a:pPr>
            <a:r>
              <a:rPr lang="en-US" sz="2400" dirty="0"/>
              <a:t>In addition to the 2nd circuit (New York) cases, there are cases in:</a:t>
            </a:r>
          </a:p>
          <a:p>
            <a:pPr>
              <a:spcBef>
                <a:spcPts val="600"/>
              </a:spcBef>
            </a:pPr>
            <a:r>
              <a:rPr lang="en-US" sz="2400" dirty="0"/>
              <a:t>California, Washington (9</a:t>
            </a:r>
            <a:r>
              <a:rPr lang="en-US" sz="2400" baseline="30000" dirty="0"/>
              <a:t>th</a:t>
            </a:r>
            <a:r>
              <a:rPr lang="en-US" sz="2400" dirty="0"/>
              <a:t> circuit)</a:t>
            </a:r>
          </a:p>
          <a:p>
            <a:pPr>
              <a:spcBef>
                <a:spcPts val="600"/>
              </a:spcBef>
            </a:pPr>
            <a:r>
              <a:rPr lang="en-US" sz="2400" dirty="0"/>
              <a:t>Illinois (7</a:t>
            </a:r>
            <a:r>
              <a:rPr lang="en-US" sz="2400" baseline="30000" dirty="0"/>
              <a:t>th</a:t>
            </a:r>
            <a:r>
              <a:rPr lang="en-US" sz="2400" dirty="0"/>
              <a:t> circuit), and </a:t>
            </a:r>
          </a:p>
          <a:p>
            <a:pPr>
              <a:spcBef>
                <a:spcPts val="600"/>
              </a:spcBef>
            </a:pPr>
            <a:r>
              <a:rPr lang="en-US" sz="2400" dirty="0"/>
              <a:t>Maryland (4</a:t>
            </a:r>
            <a:r>
              <a:rPr lang="en-US" sz="2400" baseline="30000" dirty="0"/>
              <a:t>th</a:t>
            </a:r>
            <a:r>
              <a:rPr lang="en-US" sz="2400" dirty="0"/>
              <a:t> circuit)</a:t>
            </a:r>
          </a:p>
          <a:p>
            <a:pPr marL="0" indent="0">
              <a:buNone/>
            </a:pPr>
            <a:r>
              <a:rPr lang="en-US" sz="2400" dirty="0"/>
              <a:t>None of these courts have had hearings on the </a:t>
            </a:r>
            <a:r>
              <a:rPr lang="en-US" sz="2400" b="1" dirty="0"/>
              <a:t>merits</a:t>
            </a:r>
            <a:r>
              <a:rPr lang="en-US" sz="2400" dirty="0"/>
              <a:t> (validity) of the DHS rule yet </a:t>
            </a:r>
          </a:p>
        </p:txBody>
      </p:sp>
      <p:pic>
        <p:nvPicPr>
          <p:cNvPr id="7" name="Content Placeholder 6">
            <a:extLst>
              <a:ext uri="{FF2B5EF4-FFF2-40B4-BE49-F238E27FC236}">
                <a16:creationId xmlns:a16="http://schemas.microsoft.com/office/drawing/2014/main" id="{1538335E-D290-409F-8DD8-C8CF3DD18D73}"/>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57353" y="2728686"/>
            <a:ext cx="4824412" cy="3127827"/>
          </a:xfrm>
        </p:spPr>
      </p:pic>
      <p:sp>
        <p:nvSpPr>
          <p:cNvPr id="4" name="Slide Number Placeholder 3">
            <a:extLst>
              <a:ext uri="{FF2B5EF4-FFF2-40B4-BE49-F238E27FC236}">
                <a16:creationId xmlns:a16="http://schemas.microsoft.com/office/drawing/2014/main" id="{5BB12135-3BBD-4807-A351-1707821A403B}"/>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8" name="TextBox 7">
            <a:extLst>
              <a:ext uri="{FF2B5EF4-FFF2-40B4-BE49-F238E27FC236}">
                <a16:creationId xmlns:a16="http://schemas.microsoft.com/office/drawing/2014/main" id="{FD6730F2-4095-4E7F-A0DA-6F4DE5F12072}"/>
              </a:ext>
            </a:extLst>
          </p:cNvPr>
          <p:cNvSpPr txBox="1"/>
          <p:nvPr/>
        </p:nvSpPr>
        <p:spPr>
          <a:xfrm>
            <a:off x="6208713" y="5856513"/>
            <a:ext cx="4824412" cy="230832"/>
          </a:xfrm>
          <a:prstGeom prst="rect">
            <a:avLst/>
          </a:prstGeom>
          <a:noFill/>
        </p:spPr>
        <p:txBody>
          <a:bodyPr wrap="square" rtlCol="0">
            <a:spAutoFit/>
          </a:bodyPr>
          <a:lstStyle/>
          <a:p>
            <a:r>
              <a:rPr lang="en-US" sz="900">
                <a:hlinkClick r:id="rId4" tooltip="https://en.wikipedia.org/wiki/United_States_courts_of_appeal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3395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27B9F5-340A-43C5-B2A8-AA0605C83C04}"/>
              </a:ext>
            </a:extLst>
          </p:cNvPr>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Picture 5">
            <a:extLst>
              <a:ext uri="{FF2B5EF4-FFF2-40B4-BE49-F238E27FC236}">
                <a16:creationId xmlns:a16="http://schemas.microsoft.com/office/drawing/2014/main" id="{961D9C3A-B01D-4E45-A858-F629481A4A89}"/>
              </a:ext>
            </a:extLst>
          </p:cNvPr>
          <p:cNvPicPr>
            <a:picLocks noChangeAspect="1"/>
          </p:cNvPicPr>
          <p:nvPr/>
        </p:nvPicPr>
        <p:blipFill rotWithShape="1">
          <a:blip r:embed="rId3"/>
          <a:srcRect t="15506" b="6222"/>
          <a:stretch/>
        </p:blipFill>
        <p:spPr>
          <a:xfrm>
            <a:off x="0" y="616376"/>
            <a:ext cx="12192000" cy="5367864"/>
          </a:xfrm>
          <a:prstGeom prst="rect">
            <a:avLst/>
          </a:prstGeom>
        </p:spPr>
      </p:pic>
      <p:sp>
        <p:nvSpPr>
          <p:cNvPr id="7" name="TextBox 6">
            <a:extLst>
              <a:ext uri="{FF2B5EF4-FFF2-40B4-BE49-F238E27FC236}">
                <a16:creationId xmlns:a16="http://schemas.microsoft.com/office/drawing/2014/main" id="{D0377F30-25B6-4A38-A165-11B479664713}"/>
              </a:ext>
            </a:extLst>
          </p:cNvPr>
          <p:cNvSpPr txBox="1"/>
          <p:nvPr/>
        </p:nvSpPr>
        <p:spPr>
          <a:xfrm>
            <a:off x="558800" y="6241624"/>
            <a:ext cx="10728960"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ProtectingImmigrantFamilies.org</a:t>
            </a:r>
          </a:p>
        </p:txBody>
      </p:sp>
    </p:spTree>
    <p:extLst>
      <p:ext uri="{BB962C8B-B14F-4D97-AF65-F5344CB8AC3E}">
        <p14:creationId xmlns:p14="http://schemas.microsoft.com/office/powerpoint/2010/main" val="232381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CEE2-A3EA-4B35-B481-F4472B1E1836}"/>
              </a:ext>
            </a:extLst>
          </p:cNvPr>
          <p:cNvSpPr>
            <a:spLocks noGrp="1"/>
          </p:cNvSpPr>
          <p:nvPr>
            <p:ph type="title"/>
          </p:nvPr>
        </p:nvSpPr>
        <p:spPr/>
        <p:txBody>
          <a:bodyPr anchor="ctr">
            <a:normAutofit fontScale="90000"/>
          </a:bodyPr>
          <a:lstStyle/>
          <a:p>
            <a:r>
              <a:rPr lang="en-US" sz="3600">
                <a:solidFill>
                  <a:srgbClr val="FFFFFF"/>
                </a:solidFill>
              </a:rPr>
              <a:t>Education and Outreach Resources</a:t>
            </a:r>
          </a:p>
        </p:txBody>
      </p:sp>
      <p:sp>
        <p:nvSpPr>
          <p:cNvPr id="22" name="Content Placeholder 2">
            <a:extLst>
              <a:ext uri="{FF2B5EF4-FFF2-40B4-BE49-F238E27FC236}">
                <a16:creationId xmlns:a16="http://schemas.microsoft.com/office/drawing/2014/main" id="{A1A6618D-B903-453B-A41D-7ECD0AF80527}"/>
              </a:ext>
            </a:extLst>
          </p:cNvPr>
          <p:cNvSpPr>
            <a:spLocks noGrp="1"/>
          </p:cNvSpPr>
          <p:nvPr>
            <p:ph idx="1"/>
          </p:nvPr>
        </p:nvSpPr>
        <p:spPr/>
        <p:txBody>
          <a:bodyPr anchor="ctr">
            <a:normAutofit fontScale="85000" lnSpcReduction="20000"/>
          </a:bodyPr>
          <a:lstStyle/>
          <a:p>
            <a:pPr lvl="0" fontAlgn="base"/>
            <a:r>
              <a:rPr lang="en-US" sz="2800" u="sng" dirty="0">
                <a:hlinkClick r:id="rId2"/>
              </a:rPr>
              <a:t>Key community messages</a:t>
            </a:r>
            <a:r>
              <a:rPr lang="en-US" sz="2800" dirty="0"/>
              <a:t> and critical information about Public Charge.</a:t>
            </a:r>
          </a:p>
          <a:p>
            <a:pPr lvl="0" fontAlgn="base"/>
            <a:r>
              <a:rPr lang="en-US" sz="2800" u="sng" dirty="0">
                <a:hlinkClick r:id="rId3"/>
              </a:rPr>
              <a:t>Materials</a:t>
            </a:r>
            <a:r>
              <a:rPr lang="en-US" sz="2800" dirty="0"/>
              <a:t> to ensure people understand how public charge does and does not affect them.</a:t>
            </a:r>
          </a:p>
          <a:p>
            <a:pPr lvl="0" fontAlgn="base"/>
            <a:r>
              <a:rPr lang="en-US" sz="2800" u="sng" dirty="0">
                <a:hlinkClick r:id="rId4"/>
              </a:rPr>
              <a:t>Fact sheet</a:t>
            </a:r>
            <a:r>
              <a:rPr lang="en-US" sz="2800" dirty="0"/>
              <a:t> - Overview of the final rule and a summary of expected consequences, including the chilling effect on all immigrant families. </a:t>
            </a:r>
          </a:p>
          <a:p>
            <a:pPr lvl="0" fontAlgn="base"/>
            <a:r>
              <a:rPr lang="en-US" sz="2800" u="sng" dirty="0">
                <a:hlinkClick r:id="rId5"/>
              </a:rPr>
              <a:t>Samples</a:t>
            </a:r>
            <a:r>
              <a:rPr lang="en-US" sz="2800" dirty="0"/>
              <a:t> of community-facing materials in that you can customize</a:t>
            </a:r>
          </a:p>
        </p:txBody>
      </p:sp>
      <p:sp>
        <p:nvSpPr>
          <p:cNvPr id="3" name="Text Placeholder 2">
            <a:extLst>
              <a:ext uri="{FF2B5EF4-FFF2-40B4-BE49-F238E27FC236}">
                <a16:creationId xmlns:a16="http://schemas.microsoft.com/office/drawing/2014/main" id="{ADEF2A5C-A7E7-43CA-ADE0-5D98093B3947}"/>
              </a:ext>
            </a:extLst>
          </p:cNvPr>
          <p:cNvSpPr>
            <a:spLocks noGrp="1"/>
          </p:cNvSpPr>
          <p:nvPr>
            <p:ph type="body" sz="half" idx="2"/>
          </p:nvPr>
        </p:nvSpPr>
        <p:spPr/>
        <p:txBody>
          <a:bodyPr/>
          <a:lstStyle/>
          <a:p>
            <a:endParaRPr lang="en-US"/>
          </a:p>
        </p:txBody>
      </p:sp>
      <p:sp>
        <p:nvSpPr>
          <p:cNvPr id="4" name="Slide Number Placeholder 3">
            <a:extLst>
              <a:ext uri="{FF2B5EF4-FFF2-40B4-BE49-F238E27FC236}">
                <a16:creationId xmlns:a16="http://schemas.microsoft.com/office/drawing/2014/main" id="{9BB36F66-23F9-4677-80D4-1CAC47B53F7E}"/>
              </a:ext>
            </a:extLst>
          </p:cNvPr>
          <p:cNvSpPr>
            <a:spLocks noGrp="1"/>
          </p:cNvSpPr>
          <p:nvPr>
            <p:ph type="sldNum" sz="quarter" idx="12"/>
          </p:nvPr>
        </p:nvSpPr>
        <p:spPr/>
        <p:txBody>
          <a:bodyPr>
            <a:normAutofit/>
          </a:bodyPr>
          <a:lstStyle/>
          <a:p>
            <a:pPr marL="0" marR="0" lvl="0" indent="0" defTabSz="457200" rtl="0" eaLnBrk="1" fontAlgn="auto" latinLnBrk="0" hangingPunct="1">
              <a:spcBef>
                <a:spcPts val="0"/>
              </a:spcBef>
              <a:spcAft>
                <a:spcPts val="600"/>
              </a:spcAft>
              <a:buClrTx/>
              <a:buSzTx/>
              <a:buFontTx/>
              <a:buNone/>
              <a:tabLst/>
              <a:defRPr/>
            </a:pPr>
            <a:fld id="{D57F1E4F-1CFF-5643-939E-217C01CDF565}" type="slidenum">
              <a:rPr kumimoji="0" lang="en-US" b="0" i="0" u="none" strike="noStrike" kern="1200" cap="none" spc="0" normalizeH="0" baseline="0" noProof="0">
                <a:ln>
                  <a:noFill/>
                </a:ln>
                <a:solidFill>
                  <a:schemeClr val="tx2"/>
                </a:solidFill>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25</a:t>
            </a:fld>
            <a:endParaRPr kumimoji="0" lang="en-US" b="0" i="0" u="none" strike="noStrike" kern="1200" cap="none" spc="0" normalizeH="0" baseline="0" noProof="0">
              <a:ln>
                <a:noFill/>
              </a:ln>
              <a:solidFill>
                <a:schemeClr val="tx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40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1" y="634946"/>
            <a:ext cx="10959736" cy="2108249"/>
          </a:xfrm>
        </p:spPr>
        <p:txBody>
          <a:bodyPr>
            <a:normAutofit fontScale="90000"/>
          </a:bodyPr>
          <a:lstStyle/>
          <a:p>
            <a:br>
              <a:rPr lang="en-US" sz="3400" b="1" dirty="0">
                <a:latin typeface="+mn-lt"/>
              </a:rPr>
            </a:br>
            <a:r>
              <a:rPr lang="en-US" sz="4400" dirty="0">
                <a:cs typeface="Arial" panose="020B0604020202020204" pitchFamily="34" charset="0"/>
              </a:rPr>
              <a:t>The Invisible Wall</a:t>
            </a:r>
            <a:br>
              <a:rPr lang="en-US" sz="4400" b="1" dirty="0">
                <a:latin typeface="+mn-lt"/>
              </a:rPr>
            </a:br>
            <a:br>
              <a:rPr lang="en-US" sz="4400" b="1" dirty="0">
                <a:latin typeface="+mn-lt"/>
              </a:rPr>
            </a:br>
            <a:endParaRPr lang="en-US" sz="3400" b="1" dirty="0">
              <a:latin typeface="+mn-lt"/>
            </a:endParaRPr>
          </a:p>
        </p:txBody>
      </p:sp>
      <p:pic>
        <p:nvPicPr>
          <p:cNvPr id="6" name="Picture 5">
            <a:extLst>
              <a:ext uri="{FF2B5EF4-FFF2-40B4-BE49-F238E27FC236}">
                <a16:creationId xmlns:a16="http://schemas.microsoft.com/office/drawing/2014/main" id="{5F2966F3-2EFD-4DEF-900C-A5B79D39B9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0714" y="2743195"/>
            <a:ext cx="5451627" cy="3625331"/>
          </a:xfrm>
          <a:prstGeom prst="rect">
            <a:avLst/>
          </a:prstGeom>
        </p:spPr>
      </p:pic>
      <p:sp>
        <p:nvSpPr>
          <p:cNvPr id="3" name="Content Placeholder 2"/>
          <p:cNvSpPr>
            <a:spLocks noGrp="1"/>
          </p:cNvSpPr>
          <p:nvPr>
            <p:ph idx="1"/>
          </p:nvPr>
        </p:nvSpPr>
        <p:spPr>
          <a:xfrm>
            <a:off x="6611028" y="2834453"/>
            <a:ext cx="5127172" cy="3625332"/>
          </a:xfrm>
        </p:spPr>
        <p:txBody>
          <a:bodyPr>
            <a:normAutofit/>
          </a:bodyPr>
          <a:lstStyle/>
          <a:p>
            <a:pPr marL="0" lvl="0" indent="0">
              <a:spcBef>
                <a:spcPts val="600"/>
              </a:spcBef>
              <a:buNone/>
            </a:pPr>
            <a:r>
              <a:rPr lang="en-US" sz="3200" dirty="0"/>
              <a:t>Administration policies that impede lawful immigration and discourage families in U.S. from accessing essential benefits like health care, nutrition and housing assistance.</a:t>
            </a:r>
          </a:p>
          <a:p>
            <a:pPr marL="457200" lvl="1" indent="0">
              <a:buNone/>
            </a:pPr>
            <a:endParaRPr lang="en-US" dirty="0"/>
          </a:p>
        </p:txBody>
      </p:sp>
      <p:sp>
        <p:nvSpPr>
          <p:cNvPr id="4" name="Slide Number Placeholder 3"/>
          <p:cNvSpPr>
            <a:spLocks noGrp="1"/>
          </p:cNvSpPr>
          <p:nvPr>
            <p:ph type="sldNum" sz="quarter" idx="12"/>
          </p:nvPr>
        </p:nvSpPr>
        <p:spPr>
          <a:xfrm>
            <a:off x="9900458" y="6459785"/>
            <a:ext cx="1312025"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58FF42A-54F3-45E0-83A5-BF0425C6A1D5}"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68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88A4B-C2FB-4291-B68E-A2621577D6E8}"/>
              </a:ext>
            </a:extLst>
          </p:cNvPr>
          <p:cNvSpPr>
            <a:spLocks noGrp="1"/>
          </p:cNvSpPr>
          <p:nvPr>
            <p:ph type="title"/>
          </p:nvPr>
        </p:nvSpPr>
        <p:spPr/>
        <p:txBody>
          <a:bodyPr/>
          <a:lstStyle/>
          <a:p>
            <a:r>
              <a:rPr lang="en-US" dirty="0"/>
              <a:t>Barriers to Immigration</a:t>
            </a:r>
          </a:p>
        </p:txBody>
      </p:sp>
      <p:sp>
        <p:nvSpPr>
          <p:cNvPr id="3" name="Content Placeholder 2">
            <a:extLst>
              <a:ext uri="{FF2B5EF4-FFF2-40B4-BE49-F238E27FC236}">
                <a16:creationId xmlns:a16="http://schemas.microsoft.com/office/drawing/2014/main" id="{779ED4B5-F53B-4C09-BA31-8A6BB60009B8}"/>
              </a:ext>
            </a:extLst>
          </p:cNvPr>
          <p:cNvSpPr>
            <a:spLocks noGrp="1"/>
          </p:cNvSpPr>
          <p:nvPr>
            <p:ph sz="half" idx="1"/>
          </p:nvPr>
        </p:nvSpPr>
        <p:spPr>
          <a:xfrm>
            <a:off x="1151368" y="2407920"/>
            <a:ext cx="4828744" cy="3611881"/>
          </a:xfrm>
        </p:spPr>
        <p:txBody>
          <a:bodyPr>
            <a:normAutofit lnSpcReduction="10000"/>
          </a:bodyPr>
          <a:lstStyle/>
          <a:p>
            <a:r>
              <a:rPr lang="en-US" sz="2800" dirty="0"/>
              <a:t>Dramatic reduction in refugee admissions</a:t>
            </a:r>
          </a:p>
          <a:p>
            <a:r>
              <a:rPr lang="en-US" sz="2800" dirty="0"/>
              <a:t>Repeated attempts to deter asylum seekers</a:t>
            </a:r>
          </a:p>
          <a:p>
            <a:r>
              <a:rPr lang="en-US" sz="2800" dirty="0"/>
              <a:t>Policies that interfere with family-based immigration</a:t>
            </a:r>
          </a:p>
          <a:p>
            <a:pPr lvl="1"/>
            <a:r>
              <a:rPr lang="en-US" sz="2600" dirty="0"/>
              <a:t>Health Insurance Proclamation</a:t>
            </a:r>
          </a:p>
        </p:txBody>
      </p:sp>
      <p:sp>
        <p:nvSpPr>
          <p:cNvPr id="7" name="Content Placeholder 6">
            <a:extLst>
              <a:ext uri="{FF2B5EF4-FFF2-40B4-BE49-F238E27FC236}">
                <a16:creationId xmlns:a16="http://schemas.microsoft.com/office/drawing/2014/main" id="{13461360-354C-41F1-9D75-5C21DBFEE6ED}"/>
              </a:ext>
            </a:extLst>
          </p:cNvPr>
          <p:cNvSpPr>
            <a:spLocks noGrp="1"/>
          </p:cNvSpPr>
          <p:nvPr>
            <p:ph sz="half" idx="2"/>
          </p:nvPr>
        </p:nvSpPr>
        <p:spPr/>
        <p:txBody>
          <a:bodyPr>
            <a:normAutofit lnSpcReduction="10000"/>
          </a:bodyPr>
          <a:lstStyle/>
          <a:p>
            <a:endParaRPr lang="en-US" dirty="0"/>
          </a:p>
        </p:txBody>
      </p:sp>
      <p:sp>
        <p:nvSpPr>
          <p:cNvPr id="4" name="Slide Number Placeholder 3">
            <a:extLst>
              <a:ext uri="{FF2B5EF4-FFF2-40B4-BE49-F238E27FC236}">
                <a16:creationId xmlns:a16="http://schemas.microsoft.com/office/drawing/2014/main" id="{94E45744-E79F-4631-89CB-D998379B73F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553967A-0BD5-4F71-88A1-FE1F159CE970}"/>
              </a:ext>
            </a:extLst>
          </p:cNvPr>
          <p:cNvPicPr>
            <a:picLocks noChangeAspect="1"/>
          </p:cNvPicPr>
          <p:nvPr/>
        </p:nvPicPr>
        <p:blipFill>
          <a:blip r:embed="rId3"/>
          <a:stretch>
            <a:fillRect/>
          </a:stretch>
        </p:blipFill>
        <p:spPr>
          <a:xfrm>
            <a:off x="6208711" y="2596547"/>
            <a:ext cx="4924360" cy="3423254"/>
          </a:xfrm>
          <a:prstGeom prst="rect">
            <a:avLst/>
          </a:prstGeom>
        </p:spPr>
      </p:pic>
      <p:sp>
        <p:nvSpPr>
          <p:cNvPr id="6" name="TextBox 5">
            <a:extLst>
              <a:ext uri="{FF2B5EF4-FFF2-40B4-BE49-F238E27FC236}">
                <a16:creationId xmlns:a16="http://schemas.microsoft.com/office/drawing/2014/main" id="{C1849EFF-25CF-4AB1-B8F0-03616BB0B1A2}"/>
              </a:ext>
            </a:extLst>
          </p:cNvPr>
          <p:cNvSpPr txBox="1"/>
          <p:nvPr/>
        </p:nvSpPr>
        <p:spPr>
          <a:xfrm>
            <a:off x="7487920" y="6299200"/>
            <a:ext cx="4419600"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Source: Migration Policy Institute</a:t>
            </a:r>
          </a:p>
        </p:txBody>
      </p:sp>
    </p:spTree>
    <p:extLst>
      <p:ext uri="{BB962C8B-B14F-4D97-AF65-F5344CB8AC3E}">
        <p14:creationId xmlns:p14="http://schemas.microsoft.com/office/powerpoint/2010/main" val="239676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D9C9-91F8-4BC8-A9DA-179C13E3362A}"/>
              </a:ext>
            </a:extLst>
          </p:cNvPr>
          <p:cNvSpPr>
            <a:spLocks noGrp="1"/>
          </p:cNvSpPr>
          <p:nvPr>
            <p:ph type="title"/>
          </p:nvPr>
        </p:nvSpPr>
        <p:spPr>
          <a:xfrm>
            <a:off x="518160" y="634947"/>
            <a:ext cx="11020697" cy="838254"/>
          </a:xfrm>
        </p:spPr>
        <p:txBody>
          <a:bodyPr>
            <a:normAutofit/>
          </a:bodyPr>
          <a:lstStyle/>
          <a:p>
            <a:r>
              <a:rPr lang="en-US" dirty="0"/>
              <a:t>Health Insurance Proclamation</a:t>
            </a:r>
          </a:p>
        </p:txBody>
      </p:sp>
      <p:pic>
        <p:nvPicPr>
          <p:cNvPr id="9" name="Picture 8">
            <a:extLst>
              <a:ext uri="{FF2B5EF4-FFF2-40B4-BE49-F238E27FC236}">
                <a16:creationId xmlns:a16="http://schemas.microsoft.com/office/drawing/2014/main" id="{D4E3A974-DA05-42D9-B0FB-35A2B5AB85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3833" y="2506967"/>
            <a:ext cx="4605412" cy="3454059"/>
          </a:xfrm>
          <a:prstGeom prst="rect">
            <a:avLst/>
          </a:prstGeom>
        </p:spPr>
      </p:pic>
      <p:sp>
        <p:nvSpPr>
          <p:cNvPr id="3" name="Content Placeholder 2">
            <a:extLst>
              <a:ext uri="{FF2B5EF4-FFF2-40B4-BE49-F238E27FC236}">
                <a16:creationId xmlns:a16="http://schemas.microsoft.com/office/drawing/2014/main" id="{B1CE7CC7-F3A2-41F9-8AC8-85C4DDC407ED}"/>
              </a:ext>
            </a:extLst>
          </p:cNvPr>
          <p:cNvSpPr>
            <a:spLocks noGrp="1"/>
          </p:cNvSpPr>
          <p:nvPr>
            <p:ph idx="1"/>
          </p:nvPr>
        </p:nvSpPr>
        <p:spPr>
          <a:xfrm>
            <a:off x="5455920" y="2506967"/>
            <a:ext cx="5971176" cy="3192449"/>
          </a:xfrm>
        </p:spPr>
        <p:txBody>
          <a:bodyPr>
            <a:normAutofit fontScale="77500" lnSpcReduction="20000"/>
          </a:bodyPr>
          <a:lstStyle/>
          <a:p>
            <a:pPr>
              <a:lnSpc>
                <a:spcPct val="110000"/>
              </a:lnSpc>
              <a:spcBef>
                <a:spcPts val="600"/>
              </a:spcBef>
            </a:pPr>
            <a:r>
              <a:rPr lang="en-US" sz="3200" dirty="0"/>
              <a:t>Requires visa applicants to show that they will have </a:t>
            </a:r>
            <a:r>
              <a:rPr lang="en-US" sz="3200" b="1" dirty="0"/>
              <a:t>unsubsidized</a:t>
            </a:r>
            <a:r>
              <a:rPr lang="en-US" sz="3200" dirty="0"/>
              <a:t> health insurance within 30 days after coming to the US </a:t>
            </a:r>
          </a:p>
          <a:p>
            <a:pPr lvl="1">
              <a:lnSpc>
                <a:spcPct val="110000"/>
              </a:lnSpc>
              <a:spcBef>
                <a:spcPts val="0"/>
              </a:spcBef>
              <a:spcAft>
                <a:spcPts val="0"/>
              </a:spcAft>
            </a:pPr>
            <a:r>
              <a:rPr lang="en-US" sz="3600" dirty="0"/>
              <a:t>or resources to pay for care</a:t>
            </a:r>
          </a:p>
          <a:p>
            <a:pPr>
              <a:lnSpc>
                <a:spcPct val="110000"/>
              </a:lnSpc>
              <a:spcBef>
                <a:spcPts val="600"/>
              </a:spcBef>
            </a:pPr>
            <a:r>
              <a:rPr lang="en-US" sz="3200" dirty="0"/>
              <a:t>Plans do </a:t>
            </a:r>
            <a:r>
              <a:rPr lang="en-US" sz="3200" b="1" dirty="0"/>
              <a:t>not</a:t>
            </a:r>
            <a:r>
              <a:rPr lang="en-US" sz="3200" dirty="0"/>
              <a:t> need to be ACA compliant</a:t>
            </a:r>
          </a:p>
          <a:p>
            <a:pPr>
              <a:lnSpc>
                <a:spcPct val="110000"/>
              </a:lnSpc>
              <a:spcBef>
                <a:spcPts val="600"/>
              </a:spcBef>
            </a:pPr>
            <a:r>
              <a:rPr lang="en-US" sz="3200" dirty="0"/>
              <a:t>Exceptions include kids in Medicaid</a:t>
            </a:r>
          </a:p>
        </p:txBody>
      </p:sp>
      <p:sp>
        <p:nvSpPr>
          <p:cNvPr id="4" name="Date Placeholder 3">
            <a:extLst>
              <a:ext uri="{FF2B5EF4-FFF2-40B4-BE49-F238E27FC236}">
                <a16:creationId xmlns:a16="http://schemas.microsoft.com/office/drawing/2014/main" id="{41AF6AE9-B18B-4BF4-9AA2-1A867F2517CC}"/>
              </a:ext>
            </a:extLst>
          </p:cNvPr>
          <p:cNvSpPr>
            <a:spLocks noGrp="1"/>
          </p:cNvSpPr>
          <p:nvPr>
            <p:ph type="dt" sz="half" idx="10"/>
          </p:nvPr>
        </p:nvSpPr>
        <p:spPr>
          <a:xfrm>
            <a:off x="1097280" y="6459785"/>
            <a:ext cx="2472271" cy="365125"/>
          </a:xfrm>
        </p:spPr>
        <p:txBody>
          <a:bodyPr>
            <a:normAutofit/>
          </a:bodyPr>
          <a:lstStyle/>
          <a:p>
            <a:endParaRPr lang="en-US" dirty="0"/>
          </a:p>
        </p:txBody>
      </p:sp>
      <p:sp>
        <p:nvSpPr>
          <p:cNvPr id="5" name="Slide Number Placeholder 4">
            <a:extLst>
              <a:ext uri="{FF2B5EF4-FFF2-40B4-BE49-F238E27FC236}">
                <a16:creationId xmlns:a16="http://schemas.microsoft.com/office/drawing/2014/main" id="{02552822-F73F-428D-8886-B3C4718C015D}"/>
              </a:ext>
            </a:extLst>
          </p:cNvPr>
          <p:cNvSpPr>
            <a:spLocks noGrp="1"/>
          </p:cNvSpPr>
          <p:nvPr>
            <p:ph type="sldNum" sz="quarter" idx="12"/>
          </p:nvPr>
        </p:nvSpPr>
        <p:spPr>
          <a:xfrm>
            <a:off x="9900458" y="6459785"/>
            <a:ext cx="1312025" cy="365125"/>
          </a:xfrm>
        </p:spPr>
        <p:txBody>
          <a:bodyPr>
            <a:normAutofit fontScale="77500" lnSpcReduction="20000"/>
          </a:bodyPr>
          <a:lstStyle/>
          <a:p>
            <a:pPr>
              <a:spcAft>
                <a:spcPts val="600"/>
              </a:spcAft>
            </a:pPr>
            <a:fld id="{4459D5C2-7267-4E93-BF30-36C035D35611}" type="slidenum">
              <a:rPr lang="en-US" smtClean="0"/>
              <a:pPr>
                <a:spcAft>
                  <a:spcPts val="600"/>
                </a:spcAft>
              </a:pPr>
              <a:t>5</a:t>
            </a:fld>
            <a:endParaRPr lang="en-US"/>
          </a:p>
        </p:txBody>
      </p:sp>
      <p:sp>
        <p:nvSpPr>
          <p:cNvPr id="10" name="TextBox 9">
            <a:extLst>
              <a:ext uri="{FF2B5EF4-FFF2-40B4-BE49-F238E27FC236}">
                <a16:creationId xmlns:a16="http://schemas.microsoft.com/office/drawing/2014/main" id="{825A8B72-FCD0-4CBE-99C2-BA9EE1798A50}"/>
              </a:ext>
            </a:extLst>
          </p:cNvPr>
          <p:cNvSpPr txBox="1"/>
          <p:nvPr/>
        </p:nvSpPr>
        <p:spPr>
          <a:xfrm>
            <a:off x="3908003" y="5144337"/>
            <a:ext cx="1474079"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openborders.info/blog/visa-versus-authorized-stay-cannot-renew-visa-in-united-stat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1" name="TextBox 10">
            <a:extLst>
              <a:ext uri="{FF2B5EF4-FFF2-40B4-BE49-F238E27FC236}">
                <a16:creationId xmlns:a16="http://schemas.microsoft.com/office/drawing/2014/main" id="{BFE6846B-919C-4DF6-8640-6F83FB7C6F0B}"/>
              </a:ext>
            </a:extLst>
          </p:cNvPr>
          <p:cNvSpPr txBox="1"/>
          <p:nvPr/>
        </p:nvSpPr>
        <p:spPr>
          <a:xfrm>
            <a:off x="5537200" y="5699416"/>
            <a:ext cx="6255656" cy="523220"/>
          </a:xfrm>
          <a:prstGeom prst="rect">
            <a:avLst/>
          </a:prstGeom>
          <a:noFill/>
        </p:spPr>
        <p:txBody>
          <a:bodyPr wrap="square" rtlCol="0">
            <a:spAutoFit/>
          </a:bodyPr>
          <a:lstStyle/>
          <a:p>
            <a:pPr>
              <a:spcBef>
                <a:spcPts val="600"/>
              </a:spcBef>
            </a:pPr>
            <a:r>
              <a:rPr lang="en-US" sz="2800" dirty="0">
                <a:hlinkClick r:id="rId6"/>
              </a:rPr>
              <a:t>more info</a:t>
            </a:r>
            <a:endParaRPr lang="en-US" sz="2800" dirty="0"/>
          </a:p>
        </p:txBody>
      </p:sp>
    </p:spTree>
    <p:extLst>
      <p:ext uri="{BB962C8B-B14F-4D97-AF65-F5344CB8AC3E}">
        <p14:creationId xmlns:p14="http://schemas.microsoft.com/office/powerpoint/2010/main" val="232933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96D4-1B84-4B6E-9781-351B1749B0A4}"/>
              </a:ext>
            </a:extLst>
          </p:cNvPr>
          <p:cNvSpPr>
            <a:spLocks noGrp="1"/>
          </p:cNvSpPr>
          <p:nvPr>
            <p:ph type="title"/>
          </p:nvPr>
        </p:nvSpPr>
        <p:spPr/>
        <p:txBody>
          <a:bodyPr/>
          <a:lstStyle/>
          <a:p>
            <a:r>
              <a:rPr lang="en-US" dirty="0"/>
              <a:t>Punishing Lawfully Present Immigrants</a:t>
            </a:r>
          </a:p>
        </p:txBody>
      </p:sp>
      <p:sp>
        <p:nvSpPr>
          <p:cNvPr id="3" name="Content Placeholder 2">
            <a:extLst>
              <a:ext uri="{FF2B5EF4-FFF2-40B4-BE49-F238E27FC236}">
                <a16:creationId xmlns:a16="http://schemas.microsoft.com/office/drawing/2014/main" id="{72710B12-F302-42F1-A348-B25AB8D6B927}"/>
              </a:ext>
            </a:extLst>
          </p:cNvPr>
          <p:cNvSpPr>
            <a:spLocks noGrp="1"/>
          </p:cNvSpPr>
          <p:nvPr>
            <p:ph idx="1"/>
          </p:nvPr>
        </p:nvSpPr>
        <p:spPr>
          <a:xfrm>
            <a:off x="802640" y="2448560"/>
            <a:ext cx="10708640" cy="4023360"/>
          </a:xfrm>
        </p:spPr>
        <p:txBody>
          <a:bodyPr>
            <a:normAutofit fontScale="85000" lnSpcReduction="20000"/>
          </a:bodyPr>
          <a:lstStyle/>
          <a:p>
            <a:pPr>
              <a:lnSpc>
                <a:spcPct val="120000"/>
              </a:lnSpc>
              <a:spcBef>
                <a:spcPts val="600"/>
              </a:spcBef>
              <a:buFont typeface="Courier New" panose="02070309020205020404" pitchFamily="49" charset="0"/>
              <a:buChar char="o"/>
            </a:pPr>
            <a:r>
              <a:rPr lang="en-US" sz="3200" dirty="0"/>
              <a:t>Attempts to terminate DACA and TPS</a:t>
            </a:r>
          </a:p>
          <a:p>
            <a:pPr>
              <a:lnSpc>
                <a:spcPct val="120000"/>
              </a:lnSpc>
              <a:spcBef>
                <a:spcPts val="600"/>
              </a:spcBef>
              <a:buFont typeface="Courier New" panose="02070309020205020404" pitchFamily="49" charset="0"/>
              <a:buChar char="o"/>
            </a:pPr>
            <a:r>
              <a:rPr lang="en-US" sz="3200" dirty="0"/>
              <a:t>‘Extreme vetting’ policies causing dramatic increase in processing backlog at U.S. Citizenship and Immigration Services (USCIS)</a:t>
            </a:r>
          </a:p>
          <a:p>
            <a:pPr>
              <a:lnSpc>
                <a:spcPct val="120000"/>
              </a:lnSpc>
              <a:spcBef>
                <a:spcPts val="600"/>
              </a:spcBef>
              <a:buFont typeface="Courier New" panose="02070309020205020404" pitchFamily="49" charset="0"/>
              <a:buChar char="o"/>
            </a:pPr>
            <a:r>
              <a:rPr lang="en-US" sz="3200" dirty="0"/>
              <a:t>Attempts to deter access to essential food, medical and housing benefits</a:t>
            </a:r>
          </a:p>
          <a:p>
            <a:pPr lvl="1">
              <a:lnSpc>
                <a:spcPct val="120000"/>
              </a:lnSpc>
              <a:spcBef>
                <a:spcPts val="600"/>
              </a:spcBef>
            </a:pPr>
            <a:r>
              <a:rPr lang="en-US" sz="3300" dirty="0"/>
              <a:t>HUD proposal to force mixed-status families to separate or move out of public housing</a:t>
            </a:r>
          </a:p>
          <a:p>
            <a:pPr lvl="1">
              <a:lnSpc>
                <a:spcPct val="120000"/>
              </a:lnSpc>
              <a:spcBef>
                <a:spcPts val="600"/>
              </a:spcBef>
            </a:pPr>
            <a:r>
              <a:rPr lang="en-US" sz="3300" b="1" dirty="0"/>
              <a:t>Public Charge</a:t>
            </a:r>
          </a:p>
          <a:p>
            <a:pPr lvl="1"/>
            <a:endParaRPr lang="en-US" dirty="0"/>
          </a:p>
        </p:txBody>
      </p:sp>
      <p:sp>
        <p:nvSpPr>
          <p:cNvPr id="4" name="Slide Number Placeholder 3">
            <a:extLst>
              <a:ext uri="{FF2B5EF4-FFF2-40B4-BE49-F238E27FC236}">
                <a16:creationId xmlns:a16="http://schemas.microsoft.com/office/drawing/2014/main" id="{03D13472-5372-4431-BBD8-A6B40D826E6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200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9605A3C0-7034-4EF2-A54A-FBDA1C10858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59" r="24060" b="1"/>
          <a:stretch/>
        </p:blipFill>
        <p:spPr>
          <a:xfrm>
            <a:off x="6096000" y="1503680"/>
            <a:ext cx="5086833" cy="4521199"/>
          </a:xfrm>
          <a:prstGeom prst="rect">
            <a:avLst/>
          </a:prstGeom>
        </p:spPr>
      </p:pic>
      <p:sp>
        <p:nvSpPr>
          <p:cNvPr id="5" name="Title 4">
            <a:extLst>
              <a:ext uri="{FF2B5EF4-FFF2-40B4-BE49-F238E27FC236}">
                <a16:creationId xmlns:a16="http://schemas.microsoft.com/office/drawing/2014/main" id="{F38EC7E0-91C3-4C2A-9D83-90A0ED73F92B}"/>
              </a:ext>
            </a:extLst>
          </p:cNvPr>
          <p:cNvSpPr>
            <a:spLocks noGrp="1"/>
          </p:cNvSpPr>
          <p:nvPr>
            <p:ph type="title"/>
          </p:nvPr>
        </p:nvSpPr>
        <p:spPr>
          <a:xfrm>
            <a:off x="8096885" y="640080"/>
            <a:ext cx="3659246" cy="2926080"/>
          </a:xfrm>
        </p:spPr>
        <p:txBody>
          <a:bodyPr vert="horz" lIns="91440" tIns="45720" rIns="91440" bIns="45720" rtlCol="0" anchor="b">
            <a:normAutofit/>
          </a:bodyPr>
          <a:lstStyle/>
          <a:p>
            <a:endParaRPr lang="en-US" sz="4400" b="0" i="0" dirty="0"/>
          </a:p>
        </p:txBody>
      </p:sp>
      <p:sp>
        <p:nvSpPr>
          <p:cNvPr id="4" name="Slide Number Placeholder 3">
            <a:extLst>
              <a:ext uri="{FF2B5EF4-FFF2-40B4-BE49-F238E27FC236}">
                <a16:creationId xmlns:a16="http://schemas.microsoft.com/office/drawing/2014/main" id="{F58E1761-522E-4584-9064-BB35BD73E4B4}"/>
              </a:ext>
            </a:extLst>
          </p:cNvPr>
          <p:cNvSpPr>
            <a:spLocks noGrp="1"/>
          </p:cNvSpPr>
          <p:nvPr>
            <p:ph type="sldNum" sz="quarter" idx="12"/>
          </p:nvPr>
        </p:nvSpPr>
        <p:spPr>
          <a:xfrm>
            <a:off x="11030574" y="6459785"/>
            <a:ext cx="725557" cy="365125"/>
          </a:xfrm>
        </p:spPr>
        <p:txBody>
          <a:bodyPr vert="horz" lIns="91440" tIns="45720" rIns="91440" bIns="45720" rtlCol="0" anchor="ctr">
            <a:normAutofit fontScale="77500" lnSpcReduction="20000"/>
          </a:bodyPr>
          <a:lstStyle/>
          <a:p>
            <a:pPr marR="0" lvl="0" indent="0" fontAlgn="auto">
              <a:spcBef>
                <a:spcPts val="0"/>
              </a:spcBef>
              <a:spcAft>
                <a:spcPts val="600"/>
              </a:spcAft>
              <a:buClrTx/>
              <a:buSzTx/>
              <a:buFontTx/>
              <a:buNone/>
              <a:tabLst/>
              <a:defRPr/>
            </a:pPr>
            <a:fld id="{D57F1E4F-1CFF-5643-939E-217C01CDF565}" type="slidenum">
              <a:rPr kumimoji="0" lang="en-US" b="0" i="0" u="none" strike="noStrike" cap="none" spc="0" normalizeH="0" baseline="0" noProof="0">
                <a:ln>
                  <a:noFill/>
                </a:ln>
                <a:solidFill>
                  <a:srgbClr val="FFFFFF"/>
                </a:solidFill>
                <a:effectLst/>
                <a:uLnTx/>
                <a:uFillTx/>
              </a:rPr>
              <a:pPr marR="0" lvl="0" indent="0" fontAlgn="auto">
                <a:spcBef>
                  <a:spcPts val="0"/>
                </a:spcBef>
                <a:spcAft>
                  <a:spcPts val="600"/>
                </a:spcAft>
                <a:buClrTx/>
                <a:buSzTx/>
                <a:buFontTx/>
                <a:buNone/>
                <a:tabLst/>
                <a:defRPr/>
              </a:pPr>
              <a:t>7</a:t>
            </a:fld>
            <a:endParaRPr kumimoji="0" lang="en-US" b="0" i="0" u="none" strike="noStrike" cap="none" spc="0" normalizeH="0" baseline="0" noProof="0">
              <a:ln>
                <a:noFill/>
              </a:ln>
              <a:solidFill>
                <a:srgbClr val="FFFFFF"/>
              </a:solidFill>
              <a:effectLst/>
              <a:uLnTx/>
              <a:uFillTx/>
            </a:endParaRPr>
          </a:p>
        </p:txBody>
      </p:sp>
      <p:sp>
        <p:nvSpPr>
          <p:cNvPr id="3" name="Text Placeholder 2">
            <a:extLst>
              <a:ext uri="{FF2B5EF4-FFF2-40B4-BE49-F238E27FC236}">
                <a16:creationId xmlns:a16="http://schemas.microsoft.com/office/drawing/2014/main" id="{2D2E4442-F3E6-4C02-89FF-6FD516A0B01D}"/>
              </a:ext>
            </a:extLst>
          </p:cNvPr>
          <p:cNvSpPr>
            <a:spLocks noGrp="1"/>
          </p:cNvSpPr>
          <p:nvPr>
            <p:ph type="body" sz="half" idx="2"/>
          </p:nvPr>
        </p:nvSpPr>
        <p:spPr/>
        <p:txBody>
          <a:bodyPr>
            <a:normAutofit/>
          </a:bodyPr>
          <a:lstStyle/>
          <a:p>
            <a:r>
              <a:rPr lang="en-US" sz="4800" dirty="0">
                <a:solidFill>
                  <a:schemeClr val="bg1"/>
                </a:solidFill>
              </a:rPr>
              <a:t>Public Charge</a:t>
            </a:r>
          </a:p>
        </p:txBody>
      </p:sp>
    </p:spTree>
    <p:extLst>
      <p:ext uri="{BB962C8B-B14F-4D97-AF65-F5344CB8AC3E}">
        <p14:creationId xmlns:p14="http://schemas.microsoft.com/office/powerpoint/2010/main" val="331954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691AFF2-C229-4446-98A2-7562EC7DE929}"/>
              </a:ext>
            </a:extLst>
          </p:cNvPr>
          <p:cNvSpPr>
            <a:spLocks noGrp="1"/>
          </p:cNvSpPr>
          <p:nvPr>
            <p:ph type="sldNum" sz="quarter" idx="12"/>
          </p:nvPr>
        </p:nvSpPr>
        <p:spPr/>
        <p:txBody>
          <a:bodyPr>
            <a:normAutofit/>
          </a:bodyPr>
          <a:lstStyle/>
          <a:p>
            <a:pPr>
              <a:spcAft>
                <a:spcPts val="600"/>
              </a:spcAft>
            </a:pPr>
            <a:fld id="{D57F1E4F-1CFF-5643-939E-217C01CDF565}" type="slidenum">
              <a:rPr lang="en-US">
                <a:solidFill>
                  <a:srgbClr val="FFFFFF"/>
                </a:solidFill>
              </a:rPr>
              <a:pPr>
                <a:spcAft>
                  <a:spcPts val="600"/>
                </a:spcAft>
              </a:pPr>
              <a:t>8</a:t>
            </a:fld>
            <a:endParaRPr lang="en-US">
              <a:solidFill>
                <a:srgbClr val="FFFFFF"/>
              </a:solidFill>
            </a:endParaRPr>
          </a:p>
        </p:txBody>
      </p:sp>
      <p:graphicFrame>
        <p:nvGraphicFramePr>
          <p:cNvPr id="5" name="Content Placeholder 4">
            <a:extLst>
              <a:ext uri="{FF2B5EF4-FFF2-40B4-BE49-F238E27FC236}">
                <a16:creationId xmlns:a16="http://schemas.microsoft.com/office/drawing/2014/main" id="{3F0D9E96-467F-4AC7-8164-294CCD058B89}"/>
              </a:ext>
            </a:extLst>
          </p:cNvPr>
          <p:cNvGraphicFramePr>
            <a:graphicFrameLocks noGrp="1"/>
          </p:cNvGraphicFramePr>
          <p:nvPr>
            <p:ph idx="4294967295"/>
            <p:extLst>
              <p:ext uri="{D42A27DB-BD31-4B8C-83A1-F6EECF244321}">
                <p14:modId xmlns:p14="http://schemas.microsoft.com/office/powerpoint/2010/main" val="3668346326"/>
              </p:ext>
            </p:extLst>
          </p:nvPr>
        </p:nvGraphicFramePr>
        <p:xfrm>
          <a:off x="558301" y="223520"/>
          <a:ext cx="11074900" cy="6634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EB5B66-7397-4DE3-A82E-F513492CD10F}"/>
              </a:ext>
            </a:extLst>
          </p:cNvPr>
          <p:cNvSpPr>
            <a:spLocks noGrp="1"/>
          </p:cNvSpPr>
          <p:nvPr>
            <p:ph type="title" idx="4294967295"/>
          </p:nvPr>
        </p:nvSpPr>
        <p:spPr>
          <a:xfrm flipV="1">
            <a:off x="111761" y="121920"/>
            <a:ext cx="8649652" cy="101600"/>
          </a:xfrm>
        </p:spPr>
        <p:txBody>
          <a:bodyPr>
            <a:normAutofit fontScale="90000"/>
          </a:bodyPr>
          <a:lstStyle/>
          <a:p>
            <a:endParaRPr lang="en-US" dirty="0">
              <a:solidFill>
                <a:srgbClr val="EBEBEB"/>
              </a:solidFill>
            </a:endParaRPr>
          </a:p>
        </p:txBody>
      </p:sp>
    </p:spTree>
    <p:extLst>
      <p:ext uri="{BB962C8B-B14F-4D97-AF65-F5344CB8AC3E}">
        <p14:creationId xmlns:p14="http://schemas.microsoft.com/office/powerpoint/2010/main" val="212076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31FD8-02E7-413A-B117-A87FD6395E82}"/>
              </a:ext>
            </a:extLst>
          </p:cNvPr>
          <p:cNvSpPr>
            <a:spLocks noGrp="1"/>
          </p:cNvSpPr>
          <p:nvPr>
            <p:ph type="title"/>
          </p:nvPr>
        </p:nvSpPr>
        <p:spPr/>
        <p:txBody>
          <a:bodyPr/>
          <a:lstStyle/>
          <a:p>
            <a:r>
              <a:rPr lang="en-US" dirty="0"/>
              <a:t>Public Charge: Key Facts</a:t>
            </a:r>
          </a:p>
        </p:txBody>
      </p:sp>
      <p:sp>
        <p:nvSpPr>
          <p:cNvPr id="3" name="Content Placeholder 2">
            <a:extLst>
              <a:ext uri="{FF2B5EF4-FFF2-40B4-BE49-F238E27FC236}">
                <a16:creationId xmlns:a16="http://schemas.microsoft.com/office/drawing/2014/main" id="{2DA7F110-34BD-4CE8-94E4-BF42D46B486D}"/>
              </a:ext>
            </a:extLst>
          </p:cNvPr>
          <p:cNvSpPr>
            <a:spLocks noGrp="1"/>
          </p:cNvSpPr>
          <p:nvPr>
            <p:ph idx="1"/>
          </p:nvPr>
        </p:nvSpPr>
        <p:spPr>
          <a:xfrm>
            <a:off x="1154954" y="2661920"/>
            <a:ext cx="10307703" cy="3647440"/>
          </a:xfrm>
        </p:spPr>
        <p:txBody>
          <a:bodyPr>
            <a:noAutofit/>
          </a:bodyPr>
          <a:lstStyle/>
          <a:p>
            <a:pPr marL="0" indent="0">
              <a:lnSpc>
                <a:spcPct val="100000"/>
              </a:lnSpc>
              <a:spcBef>
                <a:spcPts val="0"/>
              </a:spcBef>
              <a:buNone/>
            </a:pPr>
            <a:r>
              <a:rPr lang="en-US" sz="2800" dirty="0"/>
              <a:t>A public charge is a person who is dependent on the government for support</a:t>
            </a:r>
          </a:p>
          <a:p>
            <a:pPr>
              <a:lnSpc>
                <a:spcPct val="100000"/>
              </a:lnSpc>
              <a:spcBef>
                <a:spcPts val="0"/>
              </a:spcBef>
              <a:buFont typeface="Arial" panose="020B0604020202020204" pitchFamily="34" charset="0"/>
              <a:buChar char="•"/>
            </a:pPr>
            <a:r>
              <a:rPr lang="en-US" sz="2800" dirty="0"/>
              <a:t>A person who is deemed to be </a:t>
            </a:r>
            <a:r>
              <a:rPr lang="en-US" sz="2800" b="1" dirty="0"/>
              <a:t>likely </a:t>
            </a:r>
            <a:r>
              <a:rPr lang="en-US" sz="2800" dirty="0"/>
              <a:t>to become a public charge </a:t>
            </a:r>
            <a:r>
              <a:rPr lang="en-US" sz="2800" b="1" dirty="0"/>
              <a:t>in the future</a:t>
            </a:r>
            <a:r>
              <a:rPr lang="en-US" sz="2800" dirty="0"/>
              <a:t> can be denied:</a:t>
            </a:r>
          </a:p>
          <a:p>
            <a:pPr lvl="1">
              <a:lnSpc>
                <a:spcPct val="100000"/>
              </a:lnSpc>
              <a:spcBef>
                <a:spcPts val="0"/>
              </a:spcBef>
              <a:buFont typeface="Wingdings" panose="05000000000000000000" pitchFamily="2" charset="2"/>
              <a:buChar char="Ø"/>
            </a:pPr>
            <a:r>
              <a:rPr lang="en-US" sz="2800" dirty="0"/>
              <a:t>permission to come to the US or </a:t>
            </a:r>
          </a:p>
          <a:p>
            <a:pPr lvl="1">
              <a:lnSpc>
                <a:spcPct val="100000"/>
              </a:lnSpc>
              <a:spcBef>
                <a:spcPts val="0"/>
              </a:spcBef>
              <a:buFont typeface="Wingdings" panose="05000000000000000000" pitchFamily="2" charset="2"/>
              <a:buChar char="Ø"/>
            </a:pPr>
            <a:r>
              <a:rPr lang="en-US" sz="2800" dirty="0"/>
              <a:t>lawful permanent resident (LPR) status (a green card)</a:t>
            </a:r>
          </a:p>
          <a:p>
            <a:pPr>
              <a:lnSpc>
                <a:spcPct val="100000"/>
              </a:lnSpc>
              <a:spcBef>
                <a:spcPts val="0"/>
              </a:spcBef>
              <a:buFont typeface="Arial" panose="020B0604020202020204" pitchFamily="34" charset="0"/>
              <a:buChar char="•"/>
            </a:pPr>
            <a:r>
              <a:rPr lang="en-US" sz="2800" dirty="0"/>
              <a:t>In </a:t>
            </a:r>
            <a:r>
              <a:rPr lang="en-US" sz="2800" b="1" dirty="0"/>
              <a:t>rare</a:t>
            </a:r>
            <a:r>
              <a:rPr lang="en-US" sz="2800" dirty="0"/>
              <a:t> cases, a person can be deported for having become a public charge</a:t>
            </a:r>
          </a:p>
        </p:txBody>
      </p:sp>
      <p:sp>
        <p:nvSpPr>
          <p:cNvPr id="4" name="Slide Number Placeholder 3">
            <a:extLst>
              <a:ext uri="{FF2B5EF4-FFF2-40B4-BE49-F238E27FC236}">
                <a16:creationId xmlns:a16="http://schemas.microsoft.com/office/drawing/2014/main" id="{BB9869F8-AC87-4070-83E6-B0992DFF74AB}"/>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28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0507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5">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5A408"/>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1685</Words>
  <Application>Microsoft Office PowerPoint</Application>
  <PresentationFormat>Widescreen</PresentationFormat>
  <Paragraphs>219</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Courier New</vt:lpstr>
      <vt:lpstr>Wingdings</vt:lpstr>
      <vt:lpstr>Wingdings 3</vt:lpstr>
      <vt:lpstr>Ion Boardroom</vt:lpstr>
      <vt:lpstr>Fighting Back Against Attacks on Immigrants’ Health Care:  a National Perspective</vt:lpstr>
      <vt:lpstr>Who We Are</vt:lpstr>
      <vt:lpstr> The Invisible Wall  </vt:lpstr>
      <vt:lpstr>Barriers to Immigration</vt:lpstr>
      <vt:lpstr>Health Insurance Proclamation</vt:lpstr>
      <vt:lpstr>Punishing Lawfully Present Immigrants</vt:lpstr>
      <vt:lpstr>PowerPoint Presentation</vt:lpstr>
      <vt:lpstr>PowerPoint Presentation</vt:lpstr>
      <vt:lpstr>Public Charge: Key Facts</vt:lpstr>
      <vt:lpstr>Who  is Subject to Public Charge?</vt:lpstr>
      <vt:lpstr>Statutory Factors</vt:lpstr>
      <vt:lpstr>What would the DHS rule change?</vt:lpstr>
      <vt:lpstr>DHS Public Charge Rule</vt:lpstr>
      <vt:lpstr> DHS Public Charge Rule: Definition</vt:lpstr>
      <vt:lpstr>Totality of Circumstances</vt:lpstr>
      <vt:lpstr>Which benefits are considered?</vt:lpstr>
      <vt:lpstr>Medicaid Exceptions</vt:lpstr>
      <vt:lpstr>Excluded Benefits</vt:lpstr>
      <vt:lpstr>Strategies for Advocates</vt:lpstr>
      <vt:lpstr>Strategies</vt:lpstr>
      <vt:lpstr>Litigation Update</vt:lpstr>
      <vt:lpstr>What’s next? Three scenarios</vt:lpstr>
      <vt:lpstr>Litigation is ongoing</vt:lpstr>
      <vt:lpstr>PowerPoint Presentation</vt:lpstr>
      <vt:lpstr>Education and Outreach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Fighting Back Against Attacks on Immigrants’ Health Care:  a National Perspective</dc:title>
  <dc:creator>Gabrielle Lessard</dc:creator>
  <cp:lastModifiedBy>Gabrielle Lessard</cp:lastModifiedBy>
  <cp:revision>6</cp:revision>
  <dcterms:created xsi:type="dcterms:W3CDTF">2020-01-16T23:05:42Z</dcterms:created>
  <dcterms:modified xsi:type="dcterms:W3CDTF">2020-01-17T01:19:47Z</dcterms:modified>
</cp:coreProperties>
</file>