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1" r:id="rId5"/>
    <p:sldId id="297" r:id="rId6"/>
    <p:sldId id="269" r:id="rId7"/>
    <p:sldId id="271" r:id="rId8"/>
    <p:sldId id="311" r:id="rId9"/>
    <p:sldId id="313" r:id="rId10"/>
    <p:sldId id="314" r:id="rId11"/>
    <p:sldId id="316" r:id="rId12"/>
    <p:sldId id="317" r:id="rId13"/>
    <p:sldId id="319"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6">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00647F"/>
    <a:srgbClr val="D9D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0026"/>
  </p:normalViewPr>
  <p:slideViewPr>
    <p:cSldViewPr snapToGrid="0" snapToObjects="1">
      <p:cViewPr varScale="1">
        <p:scale>
          <a:sx n="60" d="100"/>
          <a:sy n="60" d="100"/>
        </p:scale>
        <p:origin x="912" y="78"/>
      </p:cViewPr>
      <p:guideLst>
        <p:guide orient="horz" pos="2106"/>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1632"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0">
                <a:solidFill>
                  <a:schemeClr val="lt1"/>
                </a:solidFill>
              </a:ln>
              <a:effectLst/>
            </c:spPr>
            <c:extLst>
              <c:ext xmlns:c16="http://schemas.microsoft.com/office/drawing/2014/chart" uri="{C3380CC4-5D6E-409C-BE32-E72D297353CC}">
                <c16:uniqueId val="{00000001-30E1-46F1-A09B-582C80F33C43}"/>
              </c:ext>
            </c:extLst>
          </c:dPt>
          <c:dPt>
            <c:idx val="1"/>
            <c:bubble3D val="0"/>
            <c:spPr>
              <a:solidFill>
                <a:schemeClr val="accent2"/>
              </a:solidFill>
              <a:ln w="0" cap="sq" cmpd="sng">
                <a:solidFill>
                  <a:schemeClr val="lt1"/>
                </a:solidFill>
              </a:ln>
              <a:effectLst/>
            </c:spPr>
            <c:extLst>
              <c:ext xmlns:c16="http://schemas.microsoft.com/office/drawing/2014/chart" uri="{C3380CC4-5D6E-409C-BE32-E72D297353CC}">
                <c16:uniqueId val="{00000003-30E1-46F1-A09B-582C80F33C43}"/>
              </c:ext>
            </c:extLst>
          </c:dPt>
          <c:dPt>
            <c:idx val="2"/>
            <c:bubble3D val="0"/>
            <c:spPr>
              <a:solidFill>
                <a:schemeClr val="accent3"/>
              </a:solidFill>
              <a:ln w="0">
                <a:solidFill>
                  <a:schemeClr val="lt1"/>
                </a:solidFill>
              </a:ln>
              <a:effectLst/>
            </c:spPr>
            <c:extLst>
              <c:ext xmlns:c16="http://schemas.microsoft.com/office/drawing/2014/chart" uri="{C3380CC4-5D6E-409C-BE32-E72D297353CC}">
                <c16:uniqueId val="{00000005-30E1-46F1-A09B-582C80F33C43}"/>
              </c:ext>
            </c:extLst>
          </c:dPt>
          <c:dPt>
            <c:idx val="3"/>
            <c:bubble3D val="0"/>
            <c:spPr>
              <a:solidFill>
                <a:schemeClr val="tx2"/>
              </a:solidFill>
              <a:ln w="0">
                <a:solidFill>
                  <a:schemeClr val="lt1"/>
                </a:solidFill>
              </a:ln>
              <a:effectLst/>
            </c:spPr>
            <c:extLst>
              <c:ext xmlns:c16="http://schemas.microsoft.com/office/drawing/2014/chart" uri="{C3380CC4-5D6E-409C-BE32-E72D297353CC}">
                <c16:uniqueId val="{00000007-30E1-46F1-A09B-582C80F33C43}"/>
              </c:ext>
            </c:extLst>
          </c:dPt>
          <c:dLbls>
            <c:dLbl>
              <c:idx val="0"/>
              <c:layout/>
              <c:tx>
                <c:rich>
                  <a:bodyPr/>
                  <a:lstStyle/>
                  <a:p>
                    <a:r>
                      <a:rPr lang="en-US" dirty="0" smtClean="0"/>
                      <a:t>60.2%</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0E1-46F1-A09B-582C80F33C43}"/>
                </c:ext>
              </c:extLst>
            </c:dLbl>
            <c:dLbl>
              <c:idx val="1"/>
              <c:layout/>
              <c:tx>
                <c:rich>
                  <a:bodyPr/>
                  <a:lstStyle/>
                  <a:p>
                    <a:r>
                      <a:rPr lang="en-US" dirty="0" smtClean="0"/>
                      <a:t>20.2%</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0E1-46F1-A09B-582C80F33C43}"/>
                </c:ext>
              </c:extLst>
            </c:dLbl>
            <c:dLbl>
              <c:idx val="2"/>
              <c:layout/>
              <c:tx>
                <c:rich>
                  <a:bodyPr/>
                  <a:lstStyle/>
                  <a:p>
                    <a:r>
                      <a:rPr lang="en-US" dirty="0" smtClean="0"/>
                      <a:t>9.5%</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30E1-46F1-A09B-582C80F33C43}"/>
                </c:ext>
              </c:extLst>
            </c:dLbl>
            <c:dLbl>
              <c:idx val="3"/>
              <c:layout/>
              <c:tx>
                <c:rich>
                  <a:bodyPr/>
                  <a:lstStyle/>
                  <a:p>
                    <a:r>
                      <a:rPr lang="en-US" dirty="0" smtClean="0"/>
                      <a:t>10.1%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30E1-46F1-A09B-582C80F33C4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yriad Pro" charset="0"/>
                    <a:ea typeface="Myriad Pro" charset="0"/>
                    <a:cs typeface="Myriad Pro"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Self-pay (Uninsured)</c:v>
                </c:pt>
                <c:pt idx="1">
                  <c:v>Medicaid/CHIP</c:v>
                </c:pt>
                <c:pt idx="2">
                  <c:v>Medicare</c:v>
                </c:pt>
                <c:pt idx="3">
                  <c:v>Commercial and other funding</c:v>
                </c:pt>
              </c:strCache>
            </c:strRef>
          </c:cat>
          <c:val>
            <c:numRef>
              <c:f>Sheet1!$B$2:$B$5</c:f>
              <c:numCache>
                <c:formatCode>General</c:formatCode>
                <c:ptCount val="4"/>
                <c:pt idx="0">
                  <c:v>60.2</c:v>
                </c:pt>
                <c:pt idx="1">
                  <c:v>20.2</c:v>
                </c:pt>
                <c:pt idx="2">
                  <c:v>9.5</c:v>
                </c:pt>
                <c:pt idx="3">
                  <c:v>10.1</c:v>
                </c:pt>
              </c:numCache>
            </c:numRef>
          </c:val>
          <c:extLst>
            <c:ext xmlns:c16="http://schemas.microsoft.com/office/drawing/2014/chart" uri="{C3380CC4-5D6E-409C-BE32-E72D297353CC}">
              <c16:uniqueId val="{00000008-30E1-46F1-A09B-582C80F33C43}"/>
            </c:ext>
          </c:extLst>
        </c:ser>
        <c:dLbls>
          <c:showLegendKey val="0"/>
          <c:showVal val="0"/>
          <c:showCatName val="0"/>
          <c:showSerName val="0"/>
          <c:showPercent val="1"/>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accent1"/>
                </a:solidFill>
                <a:latin typeface="Myriad Pro" charset="0"/>
                <a:ea typeface="Myriad Pro" charset="0"/>
                <a:cs typeface="Myriad Pro"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accent2"/>
                </a:solidFill>
                <a:latin typeface="Myriad Pro" charset="0"/>
                <a:ea typeface="Myriad Pro" charset="0"/>
                <a:cs typeface="Myriad Pro"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accent3"/>
                </a:solidFill>
                <a:latin typeface="Myriad Pro" charset="0"/>
                <a:ea typeface="Myriad Pro" charset="0"/>
                <a:cs typeface="Myriad Pro"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2"/>
                </a:solidFill>
                <a:latin typeface="Myriad Pro" charset="0"/>
                <a:ea typeface="Myriad Pro" charset="0"/>
                <a:cs typeface="Myriad Pro" charset="0"/>
              </a:defRPr>
            </a:pPr>
            <a:endParaRPr lang="en-US"/>
          </a:p>
        </c:txPr>
      </c:legendEntry>
      <c:layout>
        <c:manualLayout>
          <c:xMode val="edge"/>
          <c:yMode val="edge"/>
          <c:x val="0.65519265542809502"/>
          <c:y val="0.332562418026426"/>
          <c:w val="0.28780072908232202"/>
          <c:h val="0.3348749793999150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yriad Pro" charset="0"/>
              <a:ea typeface="Myriad Pro" charset="0"/>
              <a:cs typeface="Myriad Pro"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fld id="{F212091D-1341-2843-81BC-8467AF9A610C}" type="datetimeFigureOut">
              <a:rPr lang="en-US" smtClean="0"/>
              <a:t>1/17/2020</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fld id="{89F28530-3543-1141-82E3-69001AF8DA4D}" type="slidenum">
              <a:rPr lang="en-US" smtClean="0"/>
              <a:t>‹#›</a:t>
            </a:fld>
            <a:endParaRPr lang="en-US" dirty="0"/>
          </a:p>
        </p:txBody>
      </p:sp>
    </p:spTree>
    <p:extLst>
      <p:ext uri="{BB962C8B-B14F-4D97-AF65-F5344CB8AC3E}">
        <p14:creationId xmlns:p14="http://schemas.microsoft.com/office/powerpoint/2010/main" val="148083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6535B659-23A6-004D-B9E7-B87357A09003}"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9E42D281-554C-8246-A200-A27809406616}" type="slidenum">
              <a:rPr lang="en-US" smtClean="0"/>
              <a:t>‹#›</a:t>
            </a:fld>
            <a:endParaRPr lang="en-US" dirty="0"/>
          </a:p>
        </p:txBody>
      </p:sp>
    </p:spTree>
    <p:extLst>
      <p:ext uri="{BB962C8B-B14F-4D97-AF65-F5344CB8AC3E}">
        <p14:creationId xmlns:p14="http://schemas.microsoft.com/office/powerpoint/2010/main" val="103158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1</a:t>
            </a:fld>
            <a:endParaRPr lang="en-US" dirty="0"/>
          </a:p>
        </p:txBody>
      </p:sp>
    </p:spTree>
    <p:extLst>
      <p:ext uri="{BB962C8B-B14F-4D97-AF65-F5344CB8AC3E}">
        <p14:creationId xmlns:p14="http://schemas.microsoft.com/office/powerpoint/2010/main" val="19846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2</a:t>
            </a:fld>
            <a:endParaRPr lang="en-US" dirty="0"/>
          </a:p>
        </p:txBody>
      </p:sp>
    </p:spTree>
    <p:extLst>
      <p:ext uri="{BB962C8B-B14F-4D97-AF65-F5344CB8AC3E}">
        <p14:creationId xmlns:p14="http://schemas.microsoft.com/office/powerpoint/2010/main" val="396992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do we serve? </a:t>
            </a:r>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3</a:t>
            </a:fld>
            <a:endParaRPr lang="en-US" dirty="0"/>
          </a:p>
        </p:txBody>
      </p:sp>
    </p:spTree>
    <p:extLst>
      <p:ext uri="{BB962C8B-B14F-4D97-AF65-F5344CB8AC3E}">
        <p14:creationId xmlns:p14="http://schemas.microsoft.com/office/powerpoint/2010/main" val="49076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4</a:t>
            </a:fld>
            <a:endParaRPr lang="en-US" dirty="0"/>
          </a:p>
        </p:txBody>
      </p:sp>
    </p:spTree>
    <p:extLst>
      <p:ext uri="{BB962C8B-B14F-4D97-AF65-F5344CB8AC3E}">
        <p14:creationId xmlns:p14="http://schemas.microsoft.com/office/powerpoint/2010/main" val="172035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5</a:t>
            </a:fld>
            <a:endParaRPr lang="en-US" dirty="0"/>
          </a:p>
        </p:txBody>
      </p:sp>
    </p:spTree>
    <p:extLst>
      <p:ext uri="{BB962C8B-B14F-4D97-AF65-F5344CB8AC3E}">
        <p14:creationId xmlns:p14="http://schemas.microsoft.com/office/powerpoint/2010/main" val="332632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6</a:t>
            </a:fld>
            <a:endParaRPr lang="en-US" dirty="0"/>
          </a:p>
        </p:txBody>
      </p:sp>
    </p:spTree>
    <p:extLst>
      <p:ext uri="{BB962C8B-B14F-4D97-AF65-F5344CB8AC3E}">
        <p14:creationId xmlns:p14="http://schemas.microsoft.com/office/powerpoint/2010/main" val="358644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2D281-554C-8246-A200-A27809406616}" type="slidenum">
              <a:rPr lang="en-US" smtClean="0"/>
              <a:t>7</a:t>
            </a:fld>
            <a:endParaRPr lang="en-US" dirty="0"/>
          </a:p>
        </p:txBody>
      </p:sp>
    </p:spTree>
    <p:extLst>
      <p:ext uri="{BB962C8B-B14F-4D97-AF65-F5344CB8AC3E}">
        <p14:creationId xmlns:p14="http://schemas.microsoft.com/office/powerpoint/2010/main" val="169706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8335" y="2586038"/>
            <a:ext cx="4572000" cy="2387600"/>
          </a:xfrm>
        </p:spPr>
        <p:txBody>
          <a:bodyPr anchor="b">
            <a:normAutofit/>
          </a:bodyPr>
          <a:lstStyle>
            <a:lvl1pPr algn="r">
              <a:defRPr sz="5000"/>
            </a:lvl1pPr>
          </a:lstStyle>
          <a:p>
            <a:r>
              <a:rPr lang="en-US" dirty="0" smtClean="0"/>
              <a:t>Click to edit Master title style</a:t>
            </a:r>
            <a:endParaRPr lang="en-US" dirty="0"/>
          </a:p>
        </p:txBody>
      </p:sp>
      <p:sp>
        <p:nvSpPr>
          <p:cNvPr id="3" name="Subtitle 2"/>
          <p:cNvSpPr>
            <a:spLocks noGrp="1"/>
          </p:cNvSpPr>
          <p:nvPr>
            <p:ph type="subTitle" idx="1"/>
          </p:nvPr>
        </p:nvSpPr>
        <p:spPr>
          <a:xfrm>
            <a:off x="2726335" y="5316279"/>
            <a:ext cx="9144000" cy="140519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FA603-7805-684B-B1E4-129B15E253DD}"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51901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5E4AF3-0236-7747-BD92-3356C846FF6B}"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BC5AF-105D-6849-AA4C-3D7BC14CE8CD}"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154856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A9DCD-62F0-904C-91CE-F1F2EC333913}" type="datetime1">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14605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3BB17-841C-9745-A722-08E34C672818}" type="datetime1">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1375019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2DBD1-A240-7E42-A0F3-E87C19C45CC6}" type="datetime1">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88132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B4786-478A-8F42-B52D-9B7F33A1D3F1}" type="datetime1">
              <a:rPr lang="en-US" smtClean="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129812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52320-57C0-D84D-8C65-3E3167BFE17A}" type="datetime1">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1312522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BBFA-CAEC-6C4A-BFA6-797B91EB4062}" type="datetime1">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607450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223E-F909-4A4F-BE15-FC35A63F363E}"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283967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8BE37-6471-BB47-9ABF-022A366FC79E}"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spTree>
    <p:extLst>
      <p:ext uri="{BB962C8B-B14F-4D97-AF65-F5344CB8AC3E}">
        <p14:creationId xmlns:p14="http://schemas.microsoft.com/office/powerpoint/2010/main" val="94053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006A09C-628F-F346-AB18-7EEE76FED956}"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extLst>
      <p:ext uri="{BB962C8B-B14F-4D97-AF65-F5344CB8AC3E}">
        <p14:creationId xmlns:p14="http://schemas.microsoft.com/office/powerpoint/2010/main" val="3765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006A09C-628F-F346-AB18-7EEE76FED956}"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B91E37C-6FEE-5F4A-A4A0-BD938A4BD288}"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8D0AA60-9CF5-5E41-925E-BC2B95B4223B}"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320C55-71EC-3E4F-A343-6E06F869799A}"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9ABA45F-3335-F943-8BAA-B9AACE6AC3FB}"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EA25F2-A632-3040-844E-0CC430DB60A9}"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2" name="Rectangle 11"/>
          <p:cNvSpPr/>
          <p:nvPr userDrawn="1"/>
        </p:nvSpPr>
        <p:spPr>
          <a:xfrm>
            <a:off x="0" y="135845"/>
            <a:ext cx="10154093" cy="18686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966EBDB-C40E-5044-9B7A-DA5286E8C4CD}" type="datetime1">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267CF0-8D98-AF49-9D75-A2FDEEB7255B}"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6217" y="135845"/>
            <a:ext cx="1665455" cy="186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8B0AC-9C74-C04B-8C9D-7B3018991945}" type="datetime1">
              <a:rPr lang="en-US" smtClean="0"/>
              <a:t>1/17/2020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269819" y="6356350"/>
            <a:ext cx="2743200" cy="365125"/>
          </a:xfrm>
          <a:prstGeom prst="rect">
            <a:avLst/>
          </a:prstGeom>
        </p:spPr>
        <p:txBody>
          <a:bodyPr vert="horz" lIns="91440" tIns="45720" rIns="91440" bIns="45720" rtlCol="0" anchor="ctr"/>
          <a:lstStyle>
            <a:lvl1pPr algn="r">
              <a:defRPr sz="900" b="1">
                <a:solidFill>
                  <a:schemeClr val="tx2"/>
                </a:solidFill>
                <a:latin typeface="Myriad Pro" charset="0"/>
                <a:ea typeface="Myriad Pro" charset="0"/>
                <a:cs typeface="Myriad Pro" charset="0"/>
              </a:defRPr>
            </a:lvl1pPr>
          </a:lstStyle>
          <a:p>
            <a:fld id="{52267CF0-8D98-AF49-9D75-A2FDEEB7255B}" type="slidenum">
              <a:rPr lang="en-US" smtClean="0"/>
              <a:pPr/>
              <a:t>‹#›</a:t>
            </a:fld>
            <a:endParaRPr lang="en-US" dirty="0"/>
          </a:p>
        </p:txBody>
      </p:sp>
    </p:spTree>
    <p:extLst>
      <p:ext uri="{BB962C8B-B14F-4D97-AF65-F5344CB8AC3E}">
        <p14:creationId xmlns:p14="http://schemas.microsoft.com/office/powerpoint/2010/main" val="1325933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61" r:id="rId5"/>
    <p:sldLayoutId id="2147483662" r:id="rId6"/>
    <p:sldLayoutId id="2147483663" r:id="rId7"/>
    <p:sldLayoutId id="2147483664" r:id="rId8"/>
    <p:sldLayoutId id="2147483665" r:id="rId9"/>
    <p:sldLayoutId id="2147483666"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1797" y="2883629"/>
            <a:ext cx="5736044" cy="1610317"/>
          </a:xfrm>
        </p:spPr>
        <p:txBody>
          <a:bodyPr>
            <a:normAutofit/>
          </a:bodyPr>
          <a:lstStyle/>
          <a:p>
            <a:pPr>
              <a:lnSpc>
                <a:spcPct val="110000"/>
              </a:lnSpc>
            </a:pPr>
            <a:r>
              <a:rPr lang="en-US" sz="1800" dirty="0" smtClean="0">
                <a:solidFill>
                  <a:schemeClr val="accent1"/>
                </a:solidFill>
              </a:rPr>
              <a:t>Our Approach to Affordable Care Act Market Place Subsidized Coverage</a:t>
            </a:r>
            <a:endParaRPr lang="en-US" sz="1800" dirty="0">
              <a:solidFill>
                <a:schemeClr val="accent1"/>
              </a:solidFill>
            </a:endParaRPr>
          </a:p>
        </p:txBody>
      </p:sp>
      <p:sp>
        <p:nvSpPr>
          <p:cNvPr id="3" name="Subtitle 2"/>
          <p:cNvSpPr>
            <a:spLocks noGrp="1"/>
          </p:cNvSpPr>
          <p:nvPr>
            <p:ph type="subTitle" idx="1"/>
          </p:nvPr>
        </p:nvSpPr>
        <p:spPr>
          <a:xfrm>
            <a:off x="7719236" y="5358810"/>
            <a:ext cx="3912781" cy="1068572"/>
          </a:xfrm>
        </p:spPr>
        <p:txBody>
          <a:bodyPr>
            <a:normAutofit fontScale="92500" lnSpcReduction="20000"/>
          </a:bodyPr>
          <a:lstStyle/>
          <a:p>
            <a:pPr>
              <a:lnSpc>
                <a:spcPct val="120000"/>
              </a:lnSpc>
            </a:pPr>
            <a:r>
              <a:rPr lang="en-US" sz="1800" dirty="0" smtClean="0"/>
              <a:t>Presented by: Holly Hernandez</a:t>
            </a:r>
            <a:r>
              <a:rPr lang="en-US" sz="1800" dirty="0"/>
              <a:t/>
            </a:r>
            <a:br>
              <a:rPr lang="en-US" sz="1800" dirty="0"/>
            </a:br>
            <a:endParaRPr lang="en-US" sz="1800" dirty="0" smtClean="0"/>
          </a:p>
          <a:p>
            <a:pPr>
              <a:lnSpc>
                <a:spcPct val="120000"/>
              </a:lnSpc>
            </a:pPr>
            <a:r>
              <a:rPr lang="en-US" sz="1800" dirty="0" smtClean="0"/>
              <a:t>January 24, 2020</a:t>
            </a:r>
            <a:endParaRPr lang="en-US" sz="1800" dirty="0"/>
          </a:p>
        </p:txBody>
      </p:sp>
      <p:sp>
        <p:nvSpPr>
          <p:cNvPr id="5" name="Slide Number Placeholder 4"/>
          <p:cNvSpPr>
            <a:spLocks noGrp="1"/>
          </p:cNvSpPr>
          <p:nvPr>
            <p:ph type="sldNum" sz="quarter" idx="12"/>
          </p:nvPr>
        </p:nvSpPr>
        <p:spPr/>
        <p:txBody>
          <a:bodyPr/>
          <a:lstStyle/>
          <a:p>
            <a:fld id="{52267CF0-8D98-AF49-9D75-A2FDEEB7255B}" type="slidenum">
              <a:rPr lang="en-US" smtClean="0"/>
              <a:t>1</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732" y="3132009"/>
            <a:ext cx="2873351" cy="322391"/>
          </a:xfrm>
          <a:prstGeom prst="rect">
            <a:avLst/>
          </a:prstGeom>
        </p:spPr>
      </p:pic>
    </p:spTree>
    <p:extLst>
      <p:ext uri="{BB962C8B-B14F-4D97-AF65-F5344CB8AC3E}">
        <p14:creationId xmlns:p14="http://schemas.microsoft.com/office/powerpoint/2010/main" val="1606450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88925"/>
            <a:ext cx="10515600" cy="1325563"/>
          </a:xfrm>
        </p:spPr>
        <p:txBody>
          <a:bodyPr/>
          <a:lstStyle/>
          <a:p>
            <a:r>
              <a:rPr lang="en-US" dirty="0" smtClean="0">
                <a:solidFill>
                  <a:schemeClr val="tx2">
                    <a:lumMod val="90000"/>
                    <a:lumOff val="10000"/>
                  </a:schemeClr>
                </a:solidFill>
              </a:rPr>
              <a:t>Outcomes </a:t>
            </a:r>
            <a:endParaRPr lang="en-US" dirty="0">
              <a:solidFill>
                <a:schemeClr val="tx2">
                  <a:lumMod val="90000"/>
                  <a:lumOff val="10000"/>
                </a:schemeClr>
              </a:solidFill>
            </a:endParaRPr>
          </a:p>
        </p:txBody>
      </p:sp>
      <p:sp>
        <p:nvSpPr>
          <p:cNvPr id="3" name="Content Placeholder 2"/>
          <p:cNvSpPr>
            <a:spLocks noGrp="1"/>
          </p:cNvSpPr>
          <p:nvPr>
            <p:ph idx="1"/>
          </p:nvPr>
        </p:nvSpPr>
        <p:spPr>
          <a:xfrm>
            <a:off x="381000" y="1614488"/>
            <a:ext cx="10515600" cy="4351338"/>
          </a:xfrm>
        </p:spPr>
        <p:txBody>
          <a:bodyPr/>
          <a:lstStyle/>
          <a:p>
            <a:pPr marL="0" indent="0">
              <a:buNone/>
            </a:pPr>
            <a:r>
              <a:rPr lang="en-US" sz="2400" dirty="0" smtClean="0">
                <a:solidFill>
                  <a:schemeClr val="tx2">
                    <a:lumMod val="90000"/>
                    <a:lumOff val="10000"/>
                  </a:schemeClr>
                </a:solidFill>
              </a:rPr>
              <a:t>Marketplace Enrollments/Subsidies/Reimbursement</a:t>
            </a:r>
          </a:p>
          <a:p>
            <a:pPr marL="0" indent="0">
              <a:buNone/>
            </a:pPr>
            <a:endParaRPr lang="en-US" sz="2400" dirty="0">
              <a:solidFill>
                <a:schemeClr val="tx2">
                  <a:lumMod val="90000"/>
                  <a:lumOff val="10000"/>
                </a:schemeClr>
              </a:solidFill>
            </a:endParaRPr>
          </a:p>
          <a:p>
            <a:pPr marL="0" indent="0">
              <a:buNone/>
            </a:pPr>
            <a:endParaRPr lang="en-US" sz="2400" dirty="0" smtClean="0">
              <a:solidFill>
                <a:schemeClr val="tx2">
                  <a:lumMod val="90000"/>
                  <a:lumOff val="10000"/>
                </a:schemeClr>
              </a:solidFill>
            </a:endParaRPr>
          </a:p>
          <a:p>
            <a:pPr marL="0" indent="0">
              <a:buNone/>
            </a:pPr>
            <a:endParaRPr lang="en-US" sz="2400" dirty="0" smtClean="0">
              <a:solidFill>
                <a:schemeClr val="tx2">
                  <a:lumMod val="90000"/>
                  <a:lumOff val="10000"/>
                </a:schemeClr>
              </a:solidFill>
            </a:endParaRPr>
          </a:p>
          <a:p>
            <a:pPr marL="0" indent="0">
              <a:buNone/>
            </a:pPr>
            <a:endParaRPr lang="en-US" sz="2400" dirty="0">
              <a:solidFill>
                <a:schemeClr val="tx2">
                  <a:lumMod val="90000"/>
                  <a:lumOff val="10000"/>
                </a:schemeClr>
              </a:solidFill>
            </a:endParaRPr>
          </a:p>
          <a:p>
            <a:pPr marL="0" indent="0">
              <a:buNone/>
            </a:pPr>
            <a:endParaRPr lang="en-US" sz="2400" dirty="0" smtClean="0">
              <a:solidFill>
                <a:schemeClr val="tx2">
                  <a:lumMod val="90000"/>
                  <a:lumOff val="10000"/>
                </a:schemeClr>
              </a:solidFill>
            </a:endParaRPr>
          </a:p>
          <a:p>
            <a:pPr marL="0" indent="0">
              <a:buNone/>
            </a:pPr>
            <a:r>
              <a:rPr lang="en-US" sz="2400" dirty="0" smtClean="0">
                <a:solidFill>
                  <a:schemeClr val="tx2">
                    <a:lumMod val="90000"/>
                    <a:lumOff val="10000"/>
                  </a:schemeClr>
                </a:solidFill>
              </a:rPr>
              <a:t>Patient retention at Harris Health has been positive</a:t>
            </a:r>
          </a:p>
          <a:p>
            <a:pPr marL="0" indent="0">
              <a:buNone/>
            </a:pPr>
            <a:endParaRPr lang="en-US" dirty="0" smtClean="0">
              <a:solidFill>
                <a:schemeClr val="tx2">
                  <a:lumMod val="90000"/>
                  <a:lumOff val="10000"/>
                </a:schemeClr>
              </a:solidFill>
            </a:endParaRPr>
          </a:p>
          <a:p>
            <a:pPr marL="0" indent="0">
              <a:buNone/>
            </a:pPr>
            <a:endParaRPr lang="en-US" dirty="0">
              <a:solidFill>
                <a:schemeClr val="tx2">
                  <a:lumMod val="90000"/>
                  <a:lumOff val="10000"/>
                </a:schemeClr>
              </a:solidFill>
            </a:endParaRPr>
          </a:p>
          <a:p>
            <a:pPr marL="0" indent="0">
              <a:buNone/>
            </a:pP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52267CF0-8D98-AF49-9D75-A2FDEEB7255B}" type="slidenum">
              <a:rPr lang="en-US" smtClean="0"/>
              <a:t>10</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159167"/>
            <a:ext cx="86677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602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1556883"/>
      </p:ext>
    </p:extLst>
  </p:cSld>
  <p:clrMapOvr>
    <a:masterClrMapping/>
  </p:clrMapOvr>
  <p:transition spd="slow" advClick="0" advTm="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011" y="2360598"/>
            <a:ext cx="5121989" cy="2373865"/>
          </a:xfrm>
        </p:spPr>
        <p:txBody>
          <a:bodyPr anchor="t">
            <a:normAutofit/>
          </a:bodyPr>
          <a:lstStyle/>
          <a:p>
            <a:pPr>
              <a:lnSpc>
                <a:spcPct val="110000"/>
              </a:lnSpc>
            </a:pPr>
            <a:r>
              <a:rPr lang="en-US" dirty="0" smtClean="0">
                <a:solidFill>
                  <a:schemeClr val="bg1"/>
                </a:solidFill>
              </a:rPr>
              <a:t>Who do we serve?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52267CF0-8D98-AF49-9D75-A2FDEEB7255B}" type="slidenum">
              <a:rPr lang="en-US" b="0" smtClean="0">
                <a:ln w="0"/>
                <a:solidFill>
                  <a:schemeClr val="bg1"/>
                </a:solidFill>
                <a:effectLst>
                  <a:outerShdw blurRad="38100" dist="19050" dir="2700000" algn="tl" rotWithShape="0">
                    <a:schemeClr val="dk1">
                      <a:alpha val="40000"/>
                    </a:schemeClr>
                  </a:outerShdw>
                </a:effectLst>
              </a:rPr>
              <a:t>3</a:t>
            </a:fld>
            <a:endParaRPr lang="en-US" b="0" dirty="0">
              <a:ln w="0"/>
              <a:solidFill>
                <a:schemeClr val="bg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688" y="203251"/>
            <a:ext cx="1871331" cy="209964"/>
          </a:xfrm>
          <a:prstGeom prst="rect">
            <a:avLst/>
          </a:prstGeom>
        </p:spPr>
      </p:pic>
    </p:spTree>
    <p:extLst>
      <p:ext uri="{BB962C8B-B14F-4D97-AF65-F5344CB8AC3E}">
        <p14:creationId xmlns:p14="http://schemas.microsoft.com/office/powerpoint/2010/main" val="19705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267CF0-8D98-AF49-9D75-A2FDEEB7255B}" type="slidenum">
              <a:rPr lang="en-US" smtClean="0"/>
              <a:t>4</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689" y="203251"/>
            <a:ext cx="1871329" cy="209964"/>
          </a:xfrm>
          <a:prstGeom prst="rect">
            <a:avLst/>
          </a:prstGeom>
        </p:spPr>
      </p:pic>
      <p:sp>
        <p:nvSpPr>
          <p:cNvPr id="17" name="Content Placeholder 1"/>
          <p:cNvSpPr txBox="1">
            <a:spLocks/>
          </p:cNvSpPr>
          <p:nvPr/>
        </p:nvSpPr>
        <p:spPr>
          <a:xfrm>
            <a:off x="808366" y="2701268"/>
            <a:ext cx="4258933" cy="132872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1500"/>
              </a:spcBef>
              <a:buNone/>
            </a:pPr>
            <a:r>
              <a:rPr lang="en-US" sz="1800" dirty="0" smtClean="0"/>
              <a:t>We are committed to providing access to medical care for those in our community who are most in need.</a:t>
            </a:r>
            <a:endParaRPr lang="en-US" sz="1800" dirty="0"/>
          </a:p>
        </p:txBody>
      </p:sp>
      <p:sp>
        <p:nvSpPr>
          <p:cNvPr id="3" name="Title 2"/>
          <p:cNvSpPr>
            <a:spLocks noGrp="1"/>
          </p:cNvSpPr>
          <p:nvPr>
            <p:ph type="title"/>
          </p:nvPr>
        </p:nvSpPr>
        <p:spPr>
          <a:xfrm>
            <a:off x="808367" y="736778"/>
            <a:ext cx="5638825" cy="1820156"/>
          </a:xfrm>
        </p:spPr>
        <p:txBody>
          <a:bodyPr>
            <a:normAutofit fontScale="90000"/>
          </a:bodyPr>
          <a:lstStyle/>
          <a:p>
            <a:pPr marL="20638" lvl="1" algn="l">
              <a:lnSpc>
                <a:spcPct val="110000"/>
              </a:lnSpc>
            </a:pPr>
            <a:r>
              <a:rPr lang="en-US" sz="4800" dirty="0" smtClean="0">
                <a:solidFill>
                  <a:schemeClr val="tx2"/>
                </a:solidFill>
                <a:latin typeface="Myriad Pro" charset="0"/>
                <a:ea typeface="Myriad Pro" charset="0"/>
                <a:cs typeface="Myriad Pro" charset="0"/>
              </a:rPr>
              <a:t>We are the safety net for Harris County</a:t>
            </a:r>
            <a:endParaRPr lang="en-US" sz="4800" b="1" dirty="0" smtClean="0">
              <a:latin typeface="Myriad Pro" charset="0"/>
              <a:ea typeface="Myriad Pro" charset="0"/>
              <a:cs typeface="Myriad Pro" charset="0"/>
            </a:endParaRPr>
          </a:p>
        </p:txBody>
      </p:sp>
      <p:sp>
        <p:nvSpPr>
          <p:cNvPr id="19" name="TextBox 18"/>
          <p:cNvSpPr txBox="1"/>
          <p:nvPr/>
        </p:nvSpPr>
        <p:spPr>
          <a:xfrm>
            <a:off x="808367" y="3998194"/>
            <a:ext cx="3983766" cy="1480405"/>
          </a:xfrm>
          <a:prstGeom prst="rect">
            <a:avLst/>
          </a:prstGeom>
          <a:noFill/>
        </p:spPr>
        <p:txBody>
          <a:bodyPr wrap="square" rtlCol="0">
            <a:spAutoFit/>
          </a:bodyPr>
          <a:lstStyle/>
          <a:p>
            <a:pPr>
              <a:lnSpc>
                <a:spcPct val="110000"/>
              </a:lnSpc>
            </a:pPr>
            <a:r>
              <a:rPr lang="en-US" sz="1600" dirty="0" smtClean="0">
                <a:latin typeface="Myriad Pro" charset="0"/>
                <a:ea typeface="Myriad Pro" charset="0"/>
                <a:cs typeface="Myriad Pro" charset="0"/>
              </a:rPr>
              <a:t>Harris Health provided </a:t>
            </a:r>
            <a:br>
              <a:rPr lang="en-US" sz="1600" dirty="0" smtClean="0">
                <a:latin typeface="Myriad Pro" charset="0"/>
                <a:ea typeface="Myriad Pro" charset="0"/>
                <a:cs typeface="Myriad Pro" charset="0"/>
              </a:rPr>
            </a:br>
            <a:r>
              <a:rPr lang="en-US" sz="5000" dirty="0" smtClean="0">
                <a:solidFill>
                  <a:schemeClr val="tx2"/>
                </a:solidFill>
                <a:latin typeface="Myriad Pro" charset="0"/>
                <a:ea typeface="Myriad Pro" charset="0"/>
                <a:cs typeface="Myriad Pro" charset="0"/>
              </a:rPr>
              <a:t>$651million </a:t>
            </a:r>
            <a:br>
              <a:rPr lang="en-US" sz="5000" dirty="0" smtClean="0">
                <a:solidFill>
                  <a:schemeClr val="tx2"/>
                </a:solidFill>
                <a:latin typeface="Myriad Pro" charset="0"/>
                <a:ea typeface="Myriad Pro" charset="0"/>
                <a:cs typeface="Myriad Pro" charset="0"/>
              </a:rPr>
            </a:br>
            <a:r>
              <a:rPr lang="en-US" sz="1600" dirty="0" smtClean="0">
                <a:latin typeface="Myriad Pro" charset="0"/>
                <a:ea typeface="Myriad Pro" charset="0"/>
                <a:cs typeface="Myriad Pro" charset="0"/>
              </a:rPr>
              <a:t>in charity care in FY2018.</a:t>
            </a:r>
            <a:endParaRPr lang="en-US" sz="1600" dirty="0">
              <a:latin typeface="Myriad Pro" charset="0"/>
              <a:ea typeface="Myriad Pro" charset="0"/>
              <a:cs typeface="Myriad Pro" charset="0"/>
            </a:endParaRPr>
          </a:p>
        </p:txBody>
      </p:sp>
      <p:graphicFrame>
        <p:nvGraphicFramePr>
          <p:cNvPr id="8" name="Chart 7"/>
          <p:cNvGraphicFramePr/>
          <p:nvPr>
            <p:extLst>
              <p:ext uri="{D42A27DB-BD31-4B8C-83A1-F6EECF244321}">
                <p14:modId xmlns:p14="http://schemas.microsoft.com/office/powerpoint/2010/main" val="1839697211"/>
              </p:ext>
            </p:extLst>
          </p:nvPr>
        </p:nvGraphicFramePr>
        <p:xfrm>
          <a:off x="5285784" y="937683"/>
          <a:ext cx="6906216"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
          <p:cNvSpPr txBox="1">
            <a:spLocks/>
          </p:cNvSpPr>
          <p:nvPr/>
        </p:nvSpPr>
        <p:spPr>
          <a:xfrm>
            <a:off x="6705599" y="2903041"/>
            <a:ext cx="1998134" cy="1340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yriad Pro" charset="0"/>
                <a:ea typeface="Myriad Pro" charset="0"/>
                <a:cs typeface="Myriad Pro" charset="0"/>
              </a:defRPr>
            </a:lvl1pPr>
          </a:lstStyle>
          <a:p>
            <a:pPr algn="ctr">
              <a:lnSpc>
                <a:spcPct val="110000"/>
              </a:lnSpc>
            </a:pPr>
            <a:r>
              <a:rPr lang="en-US" sz="2400" b="1" dirty="0"/>
              <a:t>PATIENT</a:t>
            </a:r>
          </a:p>
          <a:p>
            <a:pPr algn="ctr">
              <a:lnSpc>
                <a:spcPct val="110000"/>
              </a:lnSpc>
            </a:pPr>
            <a:r>
              <a:rPr lang="en-US" sz="2400" b="1" dirty="0"/>
              <a:t>PAYER MIX</a:t>
            </a:r>
          </a:p>
        </p:txBody>
      </p:sp>
      <p:sp>
        <p:nvSpPr>
          <p:cNvPr id="15" name="TextBox 14"/>
          <p:cNvSpPr txBox="1"/>
          <p:nvPr/>
        </p:nvSpPr>
        <p:spPr>
          <a:xfrm>
            <a:off x="6340929" y="5716492"/>
            <a:ext cx="2659741" cy="215444"/>
          </a:xfrm>
          <a:prstGeom prst="rect">
            <a:avLst/>
          </a:prstGeom>
          <a:noFill/>
        </p:spPr>
        <p:txBody>
          <a:bodyPr wrap="square" rtlCol="0">
            <a:spAutoFit/>
          </a:bodyPr>
          <a:lstStyle/>
          <a:p>
            <a:pPr algn="ctr"/>
            <a:r>
              <a:rPr lang="en-US" sz="800" dirty="0" smtClean="0">
                <a:latin typeface="Myriad Pro" charset="0"/>
                <a:ea typeface="Myriad Pro" charset="0"/>
                <a:cs typeface="Myriad Pro" charset="0"/>
              </a:rPr>
              <a:t>Source: FY2018 Unaudited Financial Report</a:t>
            </a:r>
            <a:endParaRPr lang="en-US" sz="800" dirty="0">
              <a:latin typeface="Myriad Pro" charset="0"/>
              <a:ea typeface="Myriad Pro" charset="0"/>
              <a:cs typeface="Myriad Pro" charset="0"/>
            </a:endParaRPr>
          </a:p>
        </p:txBody>
      </p:sp>
    </p:spTree>
    <p:extLst>
      <p:ext uri="{BB962C8B-B14F-4D97-AF65-F5344CB8AC3E}">
        <p14:creationId xmlns:p14="http://schemas.microsoft.com/office/powerpoint/2010/main" val="1626427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71500" y="212725"/>
            <a:ext cx="10515600" cy="1325563"/>
          </a:xfrm>
        </p:spPr>
        <p:txBody>
          <a:bodyPr>
            <a:normAutofit/>
          </a:bodyPr>
          <a:lstStyle/>
          <a:p>
            <a:pPr algn="ctr"/>
            <a:r>
              <a:rPr lang="en-US" sz="2400" dirty="0" smtClean="0">
                <a:solidFill>
                  <a:schemeClr val="tx2">
                    <a:lumMod val="90000"/>
                    <a:lumOff val="10000"/>
                  </a:schemeClr>
                </a:solidFill>
              </a:rPr>
              <a:t>Subsidized Marketplace Insurance Coverage at Harris Health </a:t>
            </a:r>
            <a:br>
              <a:rPr lang="en-US" sz="2400" dirty="0" smtClean="0">
                <a:solidFill>
                  <a:schemeClr val="tx2">
                    <a:lumMod val="90000"/>
                    <a:lumOff val="10000"/>
                  </a:schemeClr>
                </a:solidFill>
              </a:rPr>
            </a:br>
            <a:r>
              <a:rPr lang="en-US" sz="2000" b="1" dirty="0" smtClean="0">
                <a:solidFill>
                  <a:schemeClr val="tx2">
                    <a:lumMod val="90000"/>
                    <a:lumOff val="10000"/>
                  </a:schemeClr>
                </a:solidFill>
              </a:rPr>
              <a:t>History and Initial Approach </a:t>
            </a:r>
            <a:endParaRPr lang="en-US" sz="2000" b="1" dirty="0">
              <a:solidFill>
                <a:schemeClr val="tx2">
                  <a:lumMod val="90000"/>
                  <a:lumOff val="10000"/>
                </a:schemeClr>
              </a:solidFill>
            </a:endParaRPr>
          </a:p>
        </p:txBody>
      </p:sp>
      <p:sp>
        <p:nvSpPr>
          <p:cNvPr id="3" name="Content Placeholder 2"/>
          <p:cNvSpPr>
            <a:spLocks noGrp="1"/>
          </p:cNvSpPr>
          <p:nvPr>
            <p:ph idx="1"/>
          </p:nvPr>
        </p:nvSpPr>
        <p:spPr>
          <a:xfrm>
            <a:off x="266700" y="1533525"/>
            <a:ext cx="7991475" cy="5030787"/>
          </a:xfrm>
        </p:spPr>
        <p:txBody>
          <a:bodyPr>
            <a:normAutofit lnSpcReduction="10000"/>
          </a:bodyPr>
          <a:lstStyle/>
          <a:p>
            <a:pPr marL="0" indent="0" algn="ctr">
              <a:buNone/>
            </a:pPr>
            <a:r>
              <a:rPr lang="en-US" sz="1800" dirty="0" smtClean="0">
                <a:solidFill>
                  <a:schemeClr val="tx2">
                    <a:lumMod val="90000"/>
                    <a:lumOff val="10000"/>
                  </a:schemeClr>
                </a:solidFill>
                <a:latin typeface="Myriad Pro"/>
              </a:rPr>
              <a:t>In 2016, Harris Health revised the Harris Health Financial Assistance FPIL eligibility criteria from a maximum of 200% to 150%. This decision was driven by budget constraints and increasing costs. This adjustment impacted approximately 19,000 individuals. </a:t>
            </a:r>
          </a:p>
          <a:p>
            <a:pPr marL="0" indent="0">
              <a:buNone/>
            </a:pPr>
            <a:endParaRPr lang="en-US" sz="1800" dirty="0" smtClean="0">
              <a:solidFill>
                <a:schemeClr val="tx2">
                  <a:lumMod val="90000"/>
                  <a:lumOff val="10000"/>
                </a:schemeClr>
              </a:solidFill>
              <a:latin typeface="Myriad Pro"/>
            </a:endParaRPr>
          </a:p>
          <a:p>
            <a:pPr lvl="2"/>
            <a:r>
              <a:rPr lang="en-US" sz="1800" dirty="0" smtClean="0">
                <a:solidFill>
                  <a:schemeClr val="tx2">
                    <a:lumMod val="90000"/>
                    <a:lumOff val="10000"/>
                  </a:schemeClr>
                </a:solidFill>
                <a:latin typeface="Myriad Pro"/>
              </a:rPr>
              <a:t>Households in the 150% - 200% FPIL range, eligible to apply for Marketplace coverage and the substantial federal subsidies were encouraged to apply during open enrollment.</a:t>
            </a:r>
          </a:p>
          <a:p>
            <a:pPr marL="914400" lvl="2" indent="0">
              <a:buNone/>
            </a:pPr>
            <a:endParaRPr lang="en-US" sz="1800" dirty="0">
              <a:solidFill>
                <a:schemeClr val="tx2">
                  <a:lumMod val="90000"/>
                  <a:lumOff val="10000"/>
                </a:schemeClr>
              </a:solidFill>
              <a:latin typeface="Myriad Pro"/>
            </a:endParaRPr>
          </a:p>
          <a:p>
            <a:pPr lvl="2"/>
            <a:r>
              <a:rPr lang="en-US" sz="1800" dirty="0" smtClean="0">
                <a:solidFill>
                  <a:schemeClr val="tx2">
                    <a:lumMod val="90000"/>
                    <a:lumOff val="10000"/>
                  </a:schemeClr>
                </a:solidFill>
                <a:latin typeface="Myriad Pro"/>
              </a:rPr>
              <a:t>Initially, Harris Health System became a Certified Application Counselor organization with CMS</a:t>
            </a:r>
          </a:p>
          <a:p>
            <a:pPr lvl="3"/>
            <a:r>
              <a:rPr lang="en-US" sz="1600" dirty="0" smtClean="0">
                <a:solidFill>
                  <a:schemeClr val="tx2">
                    <a:lumMod val="90000"/>
                    <a:lumOff val="10000"/>
                  </a:schemeClr>
                </a:solidFill>
                <a:latin typeface="Myriad Pro"/>
              </a:rPr>
              <a:t> &gt;300 Staff were trained as Certified Application Counselors and assisted those interested in applying for Marketplace coverage.</a:t>
            </a:r>
          </a:p>
          <a:p>
            <a:pPr lvl="3"/>
            <a:r>
              <a:rPr lang="en-US" sz="1600" dirty="0" smtClean="0">
                <a:solidFill>
                  <a:schemeClr val="tx2">
                    <a:lumMod val="90000"/>
                    <a:lumOff val="10000"/>
                  </a:schemeClr>
                </a:solidFill>
                <a:latin typeface="Myriad Pro"/>
              </a:rPr>
              <a:t>Communication and education was provided to the Marketplace eligible patient population. </a:t>
            </a:r>
          </a:p>
          <a:p>
            <a:pPr lvl="3"/>
            <a:endParaRPr lang="en-US" dirty="0">
              <a:solidFill>
                <a:schemeClr val="tx2">
                  <a:lumMod val="90000"/>
                  <a:lumOff val="10000"/>
                </a:schemeClr>
              </a:solidFill>
              <a:latin typeface="Myriad Pro"/>
            </a:endParaRPr>
          </a:p>
          <a:p>
            <a:pPr lvl="2"/>
            <a:r>
              <a:rPr lang="en-US" sz="1800" dirty="0" smtClean="0">
                <a:solidFill>
                  <a:schemeClr val="tx2">
                    <a:lumMod val="90000"/>
                    <a:lumOff val="10000"/>
                  </a:schemeClr>
                </a:solidFill>
                <a:latin typeface="Myriad Pro"/>
              </a:rPr>
              <a:t>Households  in the 150%-200% FPIL range and </a:t>
            </a:r>
            <a:r>
              <a:rPr lang="en-US" sz="1800" b="1" dirty="0" smtClean="0">
                <a:solidFill>
                  <a:schemeClr val="tx2">
                    <a:lumMod val="90000"/>
                    <a:lumOff val="10000"/>
                  </a:schemeClr>
                </a:solidFill>
                <a:latin typeface="Myriad Pro"/>
              </a:rPr>
              <a:t>NOT </a:t>
            </a:r>
            <a:r>
              <a:rPr lang="en-US" sz="1800" dirty="0" smtClean="0">
                <a:solidFill>
                  <a:schemeClr val="tx2">
                    <a:lumMod val="90000"/>
                    <a:lumOff val="10000"/>
                  </a:schemeClr>
                </a:solidFill>
                <a:latin typeface="Myriad Pro"/>
              </a:rPr>
              <a:t>eligible to apply for Marketplace coverage were offered enrollment in a new self pay, pay as you go program, My Harris Health. Very few patients elected this option. </a:t>
            </a:r>
          </a:p>
          <a:p>
            <a:pPr lvl="2"/>
            <a:endParaRPr lang="en-US" sz="1800" dirty="0" smtClean="0">
              <a:solidFill>
                <a:schemeClr val="tx2">
                  <a:lumMod val="90000"/>
                  <a:lumOff val="10000"/>
                </a:schemeClr>
              </a:solidFill>
              <a:latin typeface="Myriad Pro"/>
            </a:endParaRPr>
          </a:p>
          <a:p>
            <a:pPr lvl="2"/>
            <a:endParaRPr lang="en-US" dirty="0" smtClean="0">
              <a:solidFill>
                <a:schemeClr val="tx2">
                  <a:lumMod val="90000"/>
                  <a:lumOff val="10000"/>
                </a:schemeClr>
              </a:solidFill>
              <a:latin typeface="Myriad Pro"/>
            </a:endParaRPr>
          </a:p>
          <a:p>
            <a:pPr lvl="1"/>
            <a:endParaRPr lang="en-US" sz="2400" dirty="0" smtClean="0">
              <a:solidFill>
                <a:schemeClr val="tx2">
                  <a:lumMod val="90000"/>
                  <a:lumOff val="10000"/>
                </a:schemeClr>
              </a:solidFill>
              <a:latin typeface="Myriad Pro"/>
            </a:endParaRPr>
          </a:p>
        </p:txBody>
      </p:sp>
      <p:sp>
        <p:nvSpPr>
          <p:cNvPr id="2" name="Slide Number Placeholder 1"/>
          <p:cNvSpPr>
            <a:spLocks noGrp="1"/>
          </p:cNvSpPr>
          <p:nvPr>
            <p:ph type="sldNum" sz="quarter" idx="12"/>
          </p:nvPr>
        </p:nvSpPr>
        <p:spPr/>
        <p:txBody>
          <a:bodyPr/>
          <a:lstStyle/>
          <a:p>
            <a:fld id="{52267CF0-8D98-AF49-9D75-A2FDEEB7255B}" type="slidenum">
              <a:rPr lang="en-US" smtClean="0"/>
              <a:t>5</a:t>
            </a:fld>
            <a:endParaRPr lang="en-US" dirty="0"/>
          </a:p>
        </p:txBody>
      </p:sp>
    </p:spTree>
    <p:extLst>
      <p:ext uri="{BB962C8B-B14F-4D97-AF65-F5344CB8AC3E}">
        <p14:creationId xmlns:p14="http://schemas.microsoft.com/office/powerpoint/2010/main" val="47865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42594" y="508000"/>
            <a:ext cx="8682331" cy="1325563"/>
          </a:xfrm>
        </p:spPr>
        <p:txBody>
          <a:bodyPr>
            <a:normAutofit fontScale="90000"/>
          </a:bodyPr>
          <a:lstStyle/>
          <a:p>
            <a:pPr algn="ctr"/>
            <a:r>
              <a:rPr lang="en-US" sz="2700" dirty="0" smtClean="0">
                <a:solidFill>
                  <a:schemeClr val="tx2">
                    <a:lumMod val="90000"/>
                    <a:lumOff val="10000"/>
                  </a:schemeClr>
                </a:solidFill>
              </a:rPr>
              <a:t>Subsidized </a:t>
            </a:r>
            <a:r>
              <a:rPr lang="en-US" sz="2700" dirty="0">
                <a:solidFill>
                  <a:schemeClr val="tx2">
                    <a:lumMod val="90000"/>
                    <a:lumOff val="10000"/>
                  </a:schemeClr>
                </a:solidFill>
              </a:rPr>
              <a:t>Marketplace Insurance Coverage at Harris </a:t>
            </a:r>
            <a:r>
              <a:rPr lang="en-US" sz="2700" dirty="0" smtClean="0">
                <a:solidFill>
                  <a:schemeClr val="tx2">
                    <a:lumMod val="90000"/>
                    <a:lumOff val="10000"/>
                  </a:schemeClr>
                </a:solidFill>
              </a:rPr>
              <a:t>Health </a:t>
            </a:r>
            <a:br>
              <a:rPr lang="en-US" sz="2700" dirty="0" smtClean="0">
                <a:solidFill>
                  <a:schemeClr val="tx2">
                    <a:lumMod val="90000"/>
                    <a:lumOff val="10000"/>
                  </a:schemeClr>
                </a:solidFill>
              </a:rPr>
            </a:br>
            <a:r>
              <a:rPr lang="en-US" sz="2200" b="1" dirty="0" smtClean="0">
                <a:solidFill>
                  <a:schemeClr val="tx2">
                    <a:lumMod val="90000"/>
                    <a:lumOff val="10000"/>
                  </a:schemeClr>
                </a:solidFill>
              </a:rPr>
              <a:t>Legal Considerations Researched and Resolved </a:t>
            </a:r>
            <a:r>
              <a:rPr lang="en-US" sz="2000" dirty="0" smtClean="0">
                <a:solidFill>
                  <a:schemeClr val="tx2">
                    <a:lumMod val="90000"/>
                    <a:lumOff val="10000"/>
                  </a:schemeClr>
                </a:solidFill>
              </a:rPr>
              <a:t/>
            </a:r>
            <a:br>
              <a:rPr lang="en-US" sz="2000" dirty="0" smtClean="0">
                <a:solidFill>
                  <a:schemeClr val="tx2">
                    <a:lumMod val="90000"/>
                    <a:lumOff val="10000"/>
                  </a:schemeClr>
                </a:solidFill>
              </a:rPr>
            </a:br>
            <a:endParaRPr lang="en-US" sz="6000" dirty="0">
              <a:solidFill>
                <a:schemeClr val="tx2">
                  <a:lumMod val="90000"/>
                  <a:lumOff val="10000"/>
                </a:schemeClr>
              </a:solidFill>
            </a:endParaRPr>
          </a:p>
        </p:txBody>
      </p:sp>
      <p:sp>
        <p:nvSpPr>
          <p:cNvPr id="3" name="Content Placeholder 2"/>
          <p:cNvSpPr>
            <a:spLocks noGrp="1"/>
          </p:cNvSpPr>
          <p:nvPr>
            <p:ph idx="1"/>
          </p:nvPr>
        </p:nvSpPr>
        <p:spPr>
          <a:xfrm>
            <a:off x="242594" y="1484394"/>
            <a:ext cx="7786981" cy="5373606"/>
          </a:xfrm>
        </p:spPr>
        <p:txBody>
          <a:bodyPr>
            <a:normAutofit lnSpcReduction="10000"/>
          </a:bodyPr>
          <a:lstStyle/>
          <a:p>
            <a:pPr marL="0" indent="0">
              <a:buNone/>
            </a:pPr>
            <a:r>
              <a:rPr lang="en-US" sz="1800" dirty="0" smtClean="0">
                <a:solidFill>
                  <a:schemeClr val="tx2">
                    <a:lumMod val="90000"/>
                    <a:lumOff val="10000"/>
                  </a:schemeClr>
                </a:solidFill>
                <a:latin typeface="Myriad Pro"/>
              </a:rPr>
              <a:t>CMS had previously issued general guidance that healthcare providers could not pay the individual premium on behalf of their patients due to the possibility that hospitals and providers might purchase coverage for only their sickest patients thereby skewing the insurance risk pool.</a:t>
            </a:r>
          </a:p>
          <a:p>
            <a:endParaRPr lang="en-US" sz="1000" dirty="0" smtClean="0">
              <a:solidFill>
                <a:schemeClr val="tx2">
                  <a:lumMod val="90000"/>
                  <a:lumOff val="10000"/>
                </a:schemeClr>
              </a:solidFill>
              <a:latin typeface="Myriad Pro"/>
            </a:endParaRPr>
          </a:p>
          <a:p>
            <a:r>
              <a:rPr lang="en-US" sz="1800" dirty="0" smtClean="0">
                <a:solidFill>
                  <a:schemeClr val="tx2">
                    <a:lumMod val="90000"/>
                    <a:lumOff val="10000"/>
                  </a:schemeClr>
                </a:solidFill>
                <a:latin typeface="Myriad Pro"/>
              </a:rPr>
              <a:t>After extensive legal research, it was determined that Harris Health System as a hospital district under state law, and as a local government under a March 2016 change to the Affordable Care Act, is allowed to subsidize insurance as long as eligibility is </a:t>
            </a:r>
            <a:r>
              <a:rPr lang="en-US" sz="1800" b="1" dirty="0" smtClean="0">
                <a:solidFill>
                  <a:schemeClr val="tx2">
                    <a:lumMod val="90000"/>
                    <a:lumOff val="10000"/>
                  </a:schemeClr>
                </a:solidFill>
                <a:latin typeface="Myriad Pro"/>
              </a:rPr>
              <a:t>not</a:t>
            </a:r>
            <a:r>
              <a:rPr lang="en-US" sz="1800" dirty="0" smtClean="0">
                <a:solidFill>
                  <a:schemeClr val="tx2">
                    <a:lumMod val="90000"/>
                    <a:lumOff val="10000"/>
                  </a:schemeClr>
                </a:solidFill>
                <a:latin typeface="Myriad Pro"/>
              </a:rPr>
              <a:t> based on health status. </a:t>
            </a:r>
          </a:p>
          <a:p>
            <a:pPr marL="0" indent="0">
              <a:buNone/>
            </a:pPr>
            <a:endParaRPr lang="en-US" sz="1000" dirty="0" smtClean="0">
              <a:solidFill>
                <a:schemeClr val="tx2">
                  <a:lumMod val="90000"/>
                  <a:lumOff val="10000"/>
                </a:schemeClr>
              </a:solidFill>
              <a:latin typeface="Myriad Pro"/>
            </a:endParaRPr>
          </a:p>
          <a:p>
            <a:r>
              <a:rPr lang="en-US" sz="1800" dirty="0" smtClean="0">
                <a:solidFill>
                  <a:schemeClr val="tx2">
                    <a:lumMod val="90000"/>
                    <a:lumOff val="10000"/>
                  </a:schemeClr>
                </a:solidFill>
                <a:latin typeface="Myriad Pro"/>
              </a:rPr>
              <a:t>Harris Health now administers a premium subsidy program for </a:t>
            </a:r>
            <a:br>
              <a:rPr lang="en-US" sz="1800" dirty="0" smtClean="0">
                <a:solidFill>
                  <a:schemeClr val="tx2">
                    <a:lumMod val="90000"/>
                    <a:lumOff val="10000"/>
                  </a:schemeClr>
                </a:solidFill>
                <a:latin typeface="Myriad Pro"/>
              </a:rPr>
            </a:br>
            <a:r>
              <a:rPr lang="en-US" sz="1800" dirty="0" smtClean="0">
                <a:solidFill>
                  <a:schemeClr val="tx2">
                    <a:lumMod val="90000"/>
                    <a:lumOff val="10000"/>
                  </a:schemeClr>
                </a:solidFill>
                <a:latin typeface="Myriad Pro"/>
              </a:rPr>
              <a:t>indigent Harris County residents:</a:t>
            </a:r>
          </a:p>
          <a:p>
            <a:pPr marL="0" indent="0">
              <a:buNone/>
            </a:pPr>
            <a:endParaRPr lang="en-US" sz="400" dirty="0" smtClean="0">
              <a:solidFill>
                <a:schemeClr val="tx2">
                  <a:lumMod val="90000"/>
                  <a:lumOff val="10000"/>
                </a:schemeClr>
              </a:solidFill>
              <a:latin typeface="Myriad Pro"/>
            </a:endParaRPr>
          </a:p>
          <a:p>
            <a:pPr lvl="1"/>
            <a:r>
              <a:rPr lang="en-US" sz="1600" dirty="0" smtClean="0">
                <a:solidFill>
                  <a:schemeClr val="tx2">
                    <a:lumMod val="90000"/>
                    <a:lumOff val="10000"/>
                  </a:schemeClr>
                </a:solidFill>
                <a:latin typeface="Myriad Pro"/>
              </a:rPr>
              <a:t>With an established FPIL of 150% or less </a:t>
            </a:r>
          </a:p>
          <a:p>
            <a:pPr marL="457200" lvl="1" indent="0">
              <a:buNone/>
            </a:pPr>
            <a:r>
              <a:rPr lang="en-US" sz="1600" dirty="0" smtClean="0">
                <a:solidFill>
                  <a:schemeClr val="tx2">
                    <a:lumMod val="90000"/>
                    <a:lumOff val="10000"/>
                  </a:schemeClr>
                </a:solidFill>
                <a:latin typeface="Myriad Pro"/>
              </a:rPr>
              <a:t>and…</a:t>
            </a:r>
          </a:p>
          <a:p>
            <a:pPr lvl="1"/>
            <a:r>
              <a:rPr lang="en-US" sz="1600" dirty="0" smtClean="0">
                <a:solidFill>
                  <a:schemeClr val="tx2">
                    <a:lumMod val="90000"/>
                    <a:lumOff val="10000"/>
                  </a:schemeClr>
                </a:solidFill>
                <a:latin typeface="Myriad Pro"/>
              </a:rPr>
              <a:t>After the Advance Premium Tax Credit has been applied</a:t>
            </a:r>
          </a:p>
          <a:p>
            <a:pPr marL="457200" lvl="1" indent="0">
              <a:buNone/>
            </a:pPr>
            <a:r>
              <a:rPr lang="en-US" sz="1600" dirty="0" smtClean="0">
                <a:solidFill>
                  <a:schemeClr val="tx2">
                    <a:lumMod val="90000"/>
                    <a:lumOff val="10000"/>
                  </a:schemeClr>
                </a:solidFill>
                <a:latin typeface="Myriad Pro"/>
              </a:rPr>
              <a:t>and…</a:t>
            </a:r>
          </a:p>
          <a:p>
            <a:pPr lvl="1"/>
            <a:r>
              <a:rPr lang="en-US" sz="1600" dirty="0" smtClean="0">
                <a:solidFill>
                  <a:schemeClr val="tx2">
                    <a:lumMod val="90000"/>
                    <a:lumOff val="10000"/>
                  </a:schemeClr>
                </a:solidFill>
                <a:latin typeface="Myriad Pro"/>
              </a:rPr>
              <a:t>Enrolled in a zero deductible plan of  a managed care organization </a:t>
            </a:r>
            <a:br>
              <a:rPr lang="en-US" sz="1600" dirty="0" smtClean="0">
                <a:solidFill>
                  <a:schemeClr val="tx2">
                    <a:lumMod val="90000"/>
                    <a:lumOff val="10000"/>
                  </a:schemeClr>
                </a:solidFill>
                <a:latin typeface="Myriad Pro"/>
              </a:rPr>
            </a:br>
            <a:r>
              <a:rPr lang="en-US" sz="1600" dirty="0" smtClean="0">
                <a:solidFill>
                  <a:schemeClr val="tx2">
                    <a:lumMod val="90000"/>
                    <a:lumOff val="10000"/>
                  </a:schemeClr>
                </a:solidFill>
                <a:latin typeface="Myriad Pro"/>
              </a:rPr>
              <a:t>that is (1) contracted with Harris Health and that (2) agrees to </a:t>
            </a:r>
            <a:br>
              <a:rPr lang="en-US" sz="1600" dirty="0" smtClean="0">
                <a:solidFill>
                  <a:schemeClr val="tx2">
                    <a:lumMod val="90000"/>
                    <a:lumOff val="10000"/>
                  </a:schemeClr>
                </a:solidFill>
                <a:latin typeface="Myriad Pro"/>
              </a:rPr>
            </a:br>
            <a:r>
              <a:rPr lang="en-US" sz="1600" dirty="0" smtClean="0">
                <a:solidFill>
                  <a:schemeClr val="tx2">
                    <a:lumMod val="90000"/>
                    <a:lumOff val="10000"/>
                  </a:schemeClr>
                </a:solidFill>
                <a:latin typeface="Myriad Pro"/>
              </a:rPr>
              <a:t>accept the subsidy payment from Harris Health. </a:t>
            </a:r>
          </a:p>
          <a:p>
            <a:pPr marL="457200" lvl="1" indent="0">
              <a:buNone/>
            </a:pPr>
            <a:endParaRPr lang="en-US" sz="1600" dirty="0" smtClean="0">
              <a:solidFill>
                <a:schemeClr val="tx2">
                  <a:lumMod val="90000"/>
                  <a:lumOff val="10000"/>
                </a:schemeClr>
              </a:solidFill>
              <a:latin typeface="Myriad Pro"/>
            </a:endParaRPr>
          </a:p>
          <a:p>
            <a:pPr marL="457200" lvl="1" indent="0">
              <a:buNone/>
            </a:pPr>
            <a:endParaRPr lang="en-US" sz="1600" dirty="0" smtClean="0">
              <a:solidFill>
                <a:schemeClr val="tx2">
                  <a:lumMod val="90000"/>
                  <a:lumOff val="10000"/>
                </a:schemeClr>
              </a:solidFill>
              <a:latin typeface="Myriad Pro"/>
            </a:endParaRPr>
          </a:p>
          <a:p>
            <a:pPr marL="457200" lvl="1" indent="0">
              <a:buNone/>
            </a:pPr>
            <a:endParaRPr lang="en-US" sz="1400" dirty="0" smtClean="0">
              <a:solidFill>
                <a:schemeClr val="tx2">
                  <a:lumMod val="90000"/>
                  <a:lumOff val="10000"/>
                </a:schemeClr>
              </a:solidFill>
              <a:latin typeface="Myriad Pro"/>
            </a:endParaRPr>
          </a:p>
          <a:p>
            <a:endParaRPr lang="en-US" sz="1800" dirty="0">
              <a:solidFill>
                <a:schemeClr val="tx2">
                  <a:lumMod val="90000"/>
                  <a:lumOff val="10000"/>
                </a:schemeClr>
              </a:solidFill>
              <a:latin typeface="Myriad Pro"/>
            </a:endParaRPr>
          </a:p>
          <a:p>
            <a:endParaRPr lang="en-US" sz="3200" dirty="0">
              <a:solidFill>
                <a:schemeClr val="tx2">
                  <a:lumMod val="90000"/>
                  <a:lumOff val="10000"/>
                </a:schemeClr>
              </a:solidFill>
              <a:latin typeface="Myriad Pro"/>
            </a:endParaRPr>
          </a:p>
        </p:txBody>
      </p:sp>
      <p:sp>
        <p:nvSpPr>
          <p:cNvPr id="2" name="Slide Number Placeholder 1"/>
          <p:cNvSpPr>
            <a:spLocks noGrp="1"/>
          </p:cNvSpPr>
          <p:nvPr>
            <p:ph type="sldNum" sz="quarter" idx="12"/>
          </p:nvPr>
        </p:nvSpPr>
        <p:spPr/>
        <p:txBody>
          <a:bodyPr/>
          <a:lstStyle/>
          <a:p>
            <a:fld id="{52267CF0-8D98-AF49-9D75-A2FDEEB7255B}" type="slidenum">
              <a:rPr lang="en-US" smtClean="0"/>
              <a:t>6</a:t>
            </a:fld>
            <a:endParaRPr lang="en-US" dirty="0"/>
          </a:p>
        </p:txBody>
      </p:sp>
    </p:spTree>
    <p:extLst>
      <p:ext uri="{BB962C8B-B14F-4D97-AF65-F5344CB8AC3E}">
        <p14:creationId xmlns:p14="http://schemas.microsoft.com/office/powerpoint/2010/main" val="3434496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067550" cy="1111250"/>
          </a:xfrm>
        </p:spPr>
        <p:txBody>
          <a:bodyPr>
            <a:normAutofit/>
          </a:bodyPr>
          <a:lstStyle/>
          <a:p>
            <a:pPr algn="ctr"/>
            <a:r>
              <a:rPr lang="en-US" sz="2800" b="1" dirty="0" smtClean="0">
                <a:solidFill>
                  <a:schemeClr val="tx2">
                    <a:lumMod val="90000"/>
                    <a:lumOff val="10000"/>
                  </a:schemeClr>
                </a:solidFill>
                <a:latin typeface="Myriad Pro"/>
                <a:ea typeface="+mj-ea"/>
                <a:cs typeface="+mj-cs"/>
              </a:rPr>
              <a:t>Eligibility </a:t>
            </a:r>
            <a:r>
              <a:rPr lang="en-US" sz="2800" b="1" dirty="0">
                <a:solidFill>
                  <a:schemeClr val="tx2">
                    <a:lumMod val="90000"/>
                    <a:lumOff val="10000"/>
                  </a:schemeClr>
                </a:solidFill>
                <a:latin typeface="Myriad Pro"/>
                <a:ea typeface="+mj-ea"/>
                <a:cs typeface="+mj-cs"/>
              </a:rPr>
              <a:t>for Financial </a:t>
            </a:r>
            <a:r>
              <a:rPr lang="en-US" sz="2800" b="1" dirty="0" smtClean="0">
                <a:solidFill>
                  <a:schemeClr val="tx2">
                    <a:lumMod val="90000"/>
                    <a:lumOff val="10000"/>
                  </a:schemeClr>
                </a:solidFill>
                <a:latin typeface="Myriad Pro"/>
                <a:ea typeface="+mj-ea"/>
                <a:cs typeface="+mj-cs"/>
              </a:rPr>
              <a:t>Assistance</a:t>
            </a:r>
            <a:br>
              <a:rPr lang="en-US" sz="2800" b="1" dirty="0" smtClean="0">
                <a:solidFill>
                  <a:schemeClr val="tx2">
                    <a:lumMod val="90000"/>
                    <a:lumOff val="10000"/>
                  </a:schemeClr>
                </a:solidFill>
                <a:latin typeface="Myriad Pro"/>
                <a:ea typeface="+mj-ea"/>
                <a:cs typeface="+mj-cs"/>
              </a:rPr>
            </a:br>
            <a:r>
              <a:rPr lang="en-US" sz="2800" b="1" dirty="0" smtClean="0">
                <a:solidFill>
                  <a:schemeClr val="tx2">
                    <a:lumMod val="90000"/>
                    <a:lumOff val="10000"/>
                  </a:schemeClr>
                </a:solidFill>
                <a:latin typeface="Myriad Pro"/>
                <a:ea typeface="+mj-ea"/>
                <a:cs typeface="+mj-cs"/>
              </a:rPr>
              <a:t>at Harris Health  </a:t>
            </a:r>
            <a:endParaRPr lang="en-US" sz="2800" dirty="0">
              <a:solidFill>
                <a:schemeClr val="tx2">
                  <a:lumMod val="90000"/>
                  <a:lumOff val="10000"/>
                </a:schemeClr>
              </a:solidFill>
              <a:latin typeface="Myriad Pro"/>
            </a:endParaRPr>
          </a:p>
        </p:txBody>
      </p:sp>
      <p:sp>
        <p:nvSpPr>
          <p:cNvPr id="3" name="Content Placeholder 2"/>
          <p:cNvSpPr>
            <a:spLocks noGrp="1"/>
          </p:cNvSpPr>
          <p:nvPr>
            <p:ph idx="1"/>
          </p:nvPr>
        </p:nvSpPr>
        <p:spPr>
          <a:xfrm>
            <a:off x="323850" y="1825625"/>
            <a:ext cx="7581900" cy="4351338"/>
          </a:xfrm>
        </p:spPr>
        <p:txBody>
          <a:bodyPr>
            <a:normAutofit fontScale="92500" lnSpcReduction="20000"/>
          </a:bodyPr>
          <a:lstStyle/>
          <a:p>
            <a:pPr marL="457200" lvl="1" indent="0">
              <a:lnSpc>
                <a:spcPct val="100000"/>
              </a:lnSpc>
              <a:spcBef>
                <a:spcPts val="0"/>
              </a:spcBef>
              <a:buNone/>
            </a:pPr>
            <a:r>
              <a:rPr lang="en-US" sz="2000" dirty="0">
                <a:solidFill>
                  <a:schemeClr val="tx2">
                    <a:lumMod val="90000"/>
                    <a:lumOff val="10000"/>
                  </a:schemeClr>
                </a:solidFill>
                <a:latin typeface="Myriad Pro"/>
                <a:ea typeface="+mn-ea"/>
                <a:cs typeface="+mn-cs"/>
              </a:rPr>
              <a:t>	</a:t>
            </a:r>
          </a:p>
          <a:p>
            <a:pPr marL="742950" lvl="1" indent="-285750">
              <a:lnSpc>
                <a:spcPct val="100000"/>
              </a:lnSpc>
              <a:spcBef>
                <a:spcPts val="0"/>
              </a:spcBef>
              <a:buFont typeface="Arial" panose="020B0604020202020204" pitchFamily="34" charset="0"/>
              <a:buChar char="•"/>
            </a:pPr>
            <a:r>
              <a:rPr lang="en-US" sz="1800" b="1" dirty="0" smtClean="0">
                <a:solidFill>
                  <a:schemeClr val="tx2">
                    <a:lumMod val="90000"/>
                    <a:lumOff val="10000"/>
                  </a:schemeClr>
                </a:solidFill>
                <a:latin typeface="Myriad Pro"/>
                <a:ea typeface="+mn-ea"/>
                <a:cs typeface="+mn-cs"/>
              </a:rPr>
              <a:t>Business Intelligence : (Network Sciences,VeritySource)</a:t>
            </a:r>
          </a:p>
          <a:p>
            <a:pPr marL="457200" lvl="1" indent="0">
              <a:lnSpc>
                <a:spcPct val="100000"/>
              </a:lnSpc>
              <a:spcBef>
                <a:spcPts val="0"/>
              </a:spcBef>
              <a:buNone/>
            </a:pPr>
            <a:endParaRPr lang="en-US" sz="1800" dirty="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a:solidFill>
                  <a:schemeClr val="tx2">
                    <a:lumMod val="90000"/>
                    <a:lumOff val="10000"/>
                  </a:schemeClr>
                </a:solidFill>
                <a:latin typeface="Myriad Pro"/>
                <a:ea typeface="+mn-ea"/>
                <a:cs typeface="+mn-cs"/>
              </a:rPr>
              <a:t>Master </a:t>
            </a:r>
            <a:r>
              <a:rPr lang="en-US" sz="1800" dirty="0" smtClean="0">
                <a:solidFill>
                  <a:schemeClr val="tx2">
                    <a:lumMod val="90000"/>
                    <a:lumOff val="10000"/>
                  </a:schemeClr>
                </a:solidFill>
                <a:latin typeface="Myriad Pro"/>
                <a:ea typeface="+mn-ea"/>
                <a:cs typeface="+mn-cs"/>
              </a:rPr>
              <a:t>data base </a:t>
            </a:r>
            <a:r>
              <a:rPr lang="en-US" sz="1800" dirty="0">
                <a:solidFill>
                  <a:schemeClr val="tx2">
                    <a:lumMod val="90000"/>
                    <a:lumOff val="10000"/>
                  </a:schemeClr>
                </a:solidFill>
                <a:latin typeface="Myriad Pro"/>
                <a:ea typeface="+mn-ea"/>
                <a:cs typeface="+mn-cs"/>
              </a:rPr>
              <a:t>of eligibility information</a:t>
            </a:r>
          </a:p>
          <a:p>
            <a:pPr marL="914400" lvl="2" indent="0">
              <a:lnSpc>
                <a:spcPct val="100000"/>
              </a:lnSpc>
              <a:spcBef>
                <a:spcPts val="0"/>
              </a:spcBef>
              <a:buNone/>
            </a:pPr>
            <a:endParaRPr lang="en-US" sz="1800" dirty="0" smtClean="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smtClean="0">
                <a:solidFill>
                  <a:schemeClr val="tx2">
                    <a:lumMod val="90000"/>
                    <a:lumOff val="10000"/>
                  </a:schemeClr>
                </a:solidFill>
                <a:latin typeface="Myriad Pro"/>
                <a:ea typeface="+mn-ea"/>
                <a:cs typeface="+mn-cs"/>
              </a:rPr>
              <a:t>Programming </a:t>
            </a:r>
            <a:r>
              <a:rPr lang="en-US" sz="1800" dirty="0">
                <a:solidFill>
                  <a:schemeClr val="tx2">
                    <a:lumMod val="90000"/>
                    <a:lumOff val="10000"/>
                  </a:schemeClr>
                </a:solidFill>
                <a:latin typeface="Myriad Pro"/>
                <a:ea typeface="+mn-ea"/>
                <a:cs typeface="+mn-cs"/>
              </a:rPr>
              <a:t>of third party eligibility criteria</a:t>
            </a:r>
          </a:p>
          <a:p>
            <a:pPr marL="1200150" lvl="2" indent="-285750">
              <a:lnSpc>
                <a:spcPct val="100000"/>
              </a:lnSpc>
              <a:spcBef>
                <a:spcPts val="0"/>
              </a:spcBef>
              <a:buFont typeface="Arial" panose="020B0604020202020204" pitchFamily="34" charset="0"/>
              <a:buChar char="•"/>
            </a:pPr>
            <a:endParaRPr lang="en-US" sz="1800" dirty="0" smtClean="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smtClean="0">
                <a:solidFill>
                  <a:schemeClr val="tx2">
                    <a:lumMod val="90000"/>
                    <a:lumOff val="10000"/>
                  </a:schemeClr>
                </a:solidFill>
                <a:latin typeface="Myriad Pro"/>
                <a:ea typeface="+mn-ea"/>
                <a:cs typeface="+mn-cs"/>
              </a:rPr>
              <a:t>Interfaces </a:t>
            </a:r>
            <a:r>
              <a:rPr lang="en-US" sz="1800" dirty="0">
                <a:solidFill>
                  <a:schemeClr val="tx2">
                    <a:lumMod val="90000"/>
                    <a:lumOff val="10000"/>
                  </a:schemeClr>
                </a:solidFill>
                <a:latin typeface="Myriad Pro"/>
                <a:ea typeface="+mn-ea"/>
                <a:cs typeface="+mn-cs"/>
              </a:rPr>
              <a:t>with Epic Registration </a:t>
            </a:r>
          </a:p>
          <a:p>
            <a:pPr marL="1200150" lvl="2" indent="-285750">
              <a:lnSpc>
                <a:spcPct val="100000"/>
              </a:lnSpc>
              <a:spcBef>
                <a:spcPts val="0"/>
              </a:spcBef>
              <a:buFont typeface="Arial" panose="020B0604020202020204" pitchFamily="34" charset="0"/>
              <a:buChar char="•"/>
            </a:pPr>
            <a:endParaRPr lang="en-US" sz="1800" dirty="0" smtClean="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smtClean="0">
                <a:solidFill>
                  <a:schemeClr val="tx2">
                    <a:lumMod val="90000"/>
                    <a:lumOff val="10000"/>
                  </a:schemeClr>
                </a:solidFill>
                <a:latin typeface="Myriad Pro"/>
                <a:ea typeface="+mn-ea"/>
                <a:cs typeface="+mn-cs"/>
              </a:rPr>
              <a:t>Real-time </a:t>
            </a:r>
            <a:r>
              <a:rPr lang="en-US" sz="1800" dirty="0">
                <a:solidFill>
                  <a:schemeClr val="tx2">
                    <a:lumMod val="90000"/>
                    <a:lumOff val="10000"/>
                  </a:schemeClr>
                </a:solidFill>
                <a:latin typeface="Myriad Pro"/>
                <a:ea typeface="+mn-ea"/>
                <a:cs typeface="+mn-cs"/>
              </a:rPr>
              <a:t>270/271 between VeritySource and Epic</a:t>
            </a:r>
          </a:p>
          <a:p>
            <a:pPr marL="457200" lvl="1" indent="0">
              <a:lnSpc>
                <a:spcPct val="100000"/>
              </a:lnSpc>
              <a:spcBef>
                <a:spcPts val="0"/>
              </a:spcBef>
              <a:buNone/>
            </a:pPr>
            <a:endParaRPr lang="en-US" sz="1800" dirty="0">
              <a:solidFill>
                <a:schemeClr val="tx2">
                  <a:lumMod val="90000"/>
                  <a:lumOff val="10000"/>
                </a:schemeClr>
              </a:solidFill>
              <a:latin typeface="Myriad Pro"/>
              <a:ea typeface="+mn-ea"/>
              <a:cs typeface="+mn-cs"/>
            </a:endParaRPr>
          </a:p>
          <a:p>
            <a:pPr marL="742950" lvl="1" indent="-285750">
              <a:lnSpc>
                <a:spcPct val="100000"/>
              </a:lnSpc>
              <a:spcBef>
                <a:spcPts val="0"/>
              </a:spcBef>
              <a:buFont typeface="Arial" panose="020B0604020202020204" pitchFamily="34" charset="0"/>
              <a:buChar char="•"/>
            </a:pPr>
            <a:r>
              <a:rPr lang="en-US" sz="1800" b="1" dirty="0">
                <a:solidFill>
                  <a:schemeClr val="tx2">
                    <a:lumMod val="90000"/>
                    <a:lumOff val="10000"/>
                  </a:schemeClr>
                </a:solidFill>
                <a:latin typeface="Myriad Pro"/>
                <a:ea typeface="+mn-ea"/>
                <a:cs typeface="+mn-cs"/>
              </a:rPr>
              <a:t>Process and </a:t>
            </a:r>
            <a:r>
              <a:rPr lang="en-US" sz="1800" b="1" dirty="0" smtClean="0">
                <a:solidFill>
                  <a:schemeClr val="tx2">
                    <a:lumMod val="90000"/>
                    <a:lumOff val="10000"/>
                  </a:schemeClr>
                </a:solidFill>
                <a:latin typeface="Myriad Pro"/>
                <a:ea typeface="+mn-ea"/>
                <a:cs typeface="+mn-cs"/>
              </a:rPr>
              <a:t>Procedure</a:t>
            </a:r>
          </a:p>
          <a:p>
            <a:pPr marL="457200" lvl="1" indent="0">
              <a:lnSpc>
                <a:spcPct val="100000"/>
              </a:lnSpc>
              <a:spcBef>
                <a:spcPts val="0"/>
              </a:spcBef>
              <a:buNone/>
            </a:pPr>
            <a:endParaRPr lang="en-US" sz="1800" dirty="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a:solidFill>
                  <a:schemeClr val="tx2">
                    <a:lumMod val="90000"/>
                    <a:lumOff val="10000"/>
                  </a:schemeClr>
                </a:solidFill>
                <a:latin typeface="Myriad Pro"/>
                <a:ea typeface="+mn-ea"/>
                <a:cs typeface="+mn-cs"/>
              </a:rPr>
              <a:t>Annual </a:t>
            </a:r>
            <a:r>
              <a:rPr lang="en-US" sz="1800" dirty="0" smtClean="0">
                <a:solidFill>
                  <a:schemeClr val="tx2">
                    <a:lumMod val="90000"/>
                    <a:lumOff val="10000"/>
                  </a:schemeClr>
                </a:solidFill>
                <a:latin typeface="Myriad Pro"/>
                <a:ea typeface="+mn-ea"/>
                <a:cs typeface="+mn-cs"/>
              </a:rPr>
              <a:t>renewal is required </a:t>
            </a:r>
            <a:endParaRPr lang="en-US" sz="1800" dirty="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endParaRPr lang="en-US" sz="1800" dirty="0" smtClean="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smtClean="0">
                <a:solidFill>
                  <a:schemeClr val="tx2">
                    <a:lumMod val="90000"/>
                    <a:lumOff val="10000"/>
                  </a:schemeClr>
                </a:solidFill>
                <a:latin typeface="Myriad Pro"/>
                <a:ea typeface="+mn-ea"/>
                <a:cs typeface="+mn-cs"/>
              </a:rPr>
              <a:t>Access </a:t>
            </a:r>
            <a:r>
              <a:rPr lang="en-US" sz="1800" dirty="0">
                <a:solidFill>
                  <a:schemeClr val="tx2">
                    <a:lumMod val="90000"/>
                    <a:lumOff val="10000"/>
                  </a:schemeClr>
                </a:solidFill>
                <a:latin typeface="Myriad Pro"/>
                <a:ea typeface="+mn-ea"/>
                <a:cs typeface="+mn-cs"/>
              </a:rPr>
              <a:t>to apply </a:t>
            </a:r>
            <a:r>
              <a:rPr lang="en-US" sz="1800" dirty="0" smtClean="0">
                <a:solidFill>
                  <a:schemeClr val="tx2">
                    <a:lumMod val="90000"/>
                    <a:lumOff val="10000"/>
                  </a:schemeClr>
                </a:solidFill>
                <a:latin typeface="Myriad Pro"/>
                <a:ea typeface="+mn-ea"/>
                <a:cs typeface="+mn-cs"/>
              </a:rPr>
              <a:t>is available via </a:t>
            </a:r>
            <a:r>
              <a:rPr lang="en-US" sz="1800" dirty="0">
                <a:solidFill>
                  <a:schemeClr val="tx2">
                    <a:lumMod val="90000"/>
                    <a:lumOff val="10000"/>
                  </a:schemeClr>
                </a:solidFill>
                <a:latin typeface="Myriad Pro"/>
                <a:ea typeface="+mn-ea"/>
                <a:cs typeface="+mn-cs"/>
              </a:rPr>
              <a:t>mail or face to face via 5 </a:t>
            </a:r>
            <a:r>
              <a:rPr lang="en-US" sz="1800" dirty="0" smtClean="0">
                <a:solidFill>
                  <a:schemeClr val="tx2">
                    <a:lumMod val="90000"/>
                    <a:lumOff val="10000"/>
                  </a:schemeClr>
                </a:solidFill>
                <a:latin typeface="Myriad Pro"/>
                <a:ea typeface="+mn-ea"/>
                <a:cs typeface="+mn-cs"/>
              </a:rPr>
              <a:t>eligibility centers located across Harris county.</a:t>
            </a:r>
            <a:endParaRPr lang="en-US" sz="1800" dirty="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endParaRPr lang="en-US" sz="1800" dirty="0" smtClean="0">
              <a:solidFill>
                <a:schemeClr val="tx2">
                  <a:lumMod val="90000"/>
                  <a:lumOff val="10000"/>
                </a:schemeClr>
              </a:solidFill>
              <a:latin typeface="Myriad Pro"/>
              <a:ea typeface="+mn-ea"/>
              <a:cs typeface="+mn-cs"/>
            </a:endParaRPr>
          </a:p>
          <a:p>
            <a:pPr marL="1200150" lvl="2" indent="-285750">
              <a:lnSpc>
                <a:spcPct val="100000"/>
              </a:lnSpc>
              <a:spcBef>
                <a:spcPts val="0"/>
              </a:spcBef>
              <a:buFont typeface="Arial" panose="020B0604020202020204" pitchFamily="34" charset="0"/>
              <a:buChar char="•"/>
            </a:pPr>
            <a:r>
              <a:rPr lang="en-US" sz="1800" dirty="0" smtClean="0">
                <a:solidFill>
                  <a:schemeClr val="tx2">
                    <a:lumMod val="90000"/>
                    <a:lumOff val="10000"/>
                  </a:schemeClr>
                </a:solidFill>
                <a:latin typeface="Myriad Pro"/>
                <a:ea typeface="+mn-ea"/>
                <a:cs typeface="+mn-cs"/>
              </a:rPr>
              <a:t>Self pay patients </a:t>
            </a:r>
            <a:r>
              <a:rPr lang="en-US" sz="1800" dirty="0">
                <a:solidFill>
                  <a:schemeClr val="tx2">
                    <a:lumMod val="90000"/>
                    <a:lumOff val="10000"/>
                  </a:schemeClr>
                </a:solidFill>
                <a:latin typeface="Myriad Pro"/>
                <a:ea typeface="+mn-ea"/>
                <a:cs typeface="+mn-cs"/>
              </a:rPr>
              <a:t>are required to apply prior to be scheduled for an OP appointment. </a:t>
            </a:r>
          </a:p>
          <a:p>
            <a:endParaRPr lang="en-US" sz="2000" dirty="0">
              <a:solidFill>
                <a:schemeClr val="tx2">
                  <a:lumMod val="90000"/>
                  <a:lumOff val="10000"/>
                </a:schemeClr>
              </a:solidFill>
              <a:latin typeface="Myriad Pro"/>
            </a:endParaRPr>
          </a:p>
        </p:txBody>
      </p:sp>
      <p:sp>
        <p:nvSpPr>
          <p:cNvPr id="4" name="Slide Number Placeholder 3"/>
          <p:cNvSpPr>
            <a:spLocks noGrp="1"/>
          </p:cNvSpPr>
          <p:nvPr>
            <p:ph type="sldNum" sz="quarter" idx="12"/>
          </p:nvPr>
        </p:nvSpPr>
        <p:spPr/>
        <p:txBody>
          <a:bodyPr/>
          <a:lstStyle/>
          <a:p>
            <a:fld id="{52267CF0-8D98-AF49-9D75-A2FDEEB7255B}" type="slidenum">
              <a:rPr lang="en-US" smtClean="0"/>
              <a:t>7</a:t>
            </a:fld>
            <a:endParaRPr lang="en-US" dirty="0"/>
          </a:p>
        </p:txBody>
      </p:sp>
    </p:spTree>
    <p:extLst>
      <p:ext uri="{BB962C8B-B14F-4D97-AF65-F5344CB8AC3E}">
        <p14:creationId xmlns:p14="http://schemas.microsoft.com/office/powerpoint/2010/main" val="296370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74650"/>
            <a:ext cx="9172575" cy="1006475"/>
          </a:xfrm>
        </p:spPr>
        <p:txBody>
          <a:bodyPr>
            <a:normAutofit/>
          </a:bodyPr>
          <a:lstStyle/>
          <a:p>
            <a:r>
              <a:rPr lang="en-US" sz="3200" b="1" dirty="0">
                <a:solidFill>
                  <a:schemeClr val="tx2">
                    <a:lumMod val="90000"/>
                    <a:lumOff val="10000"/>
                  </a:schemeClr>
                </a:solidFill>
                <a:latin typeface="Calibri"/>
                <a:ea typeface="+mj-ea"/>
                <a:cs typeface="+mj-cs"/>
              </a:rPr>
              <a:t>Affordable Care Act </a:t>
            </a:r>
            <a:br>
              <a:rPr lang="en-US" sz="3200" b="1" dirty="0">
                <a:solidFill>
                  <a:schemeClr val="tx2">
                    <a:lumMod val="90000"/>
                    <a:lumOff val="10000"/>
                  </a:schemeClr>
                </a:solidFill>
                <a:latin typeface="Calibri"/>
                <a:ea typeface="+mj-ea"/>
                <a:cs typeface="+mj-cs"/>
              </a:rPr>
            </a:br>
            <a:r>
              <a:rPr lang="en-US" sz="3200" b="1" dirty="0">
                <a:solidFill>
                  <a:schemeClr val="tx2">
                    <a:lumMod val="90000"/>
                    <a:lumOff val="10000"/>
                  </a:schemeClr>
                </a:solidFill>
                <a:latin typeface="Calibri"/>
                <a:ea typeface="+mj-ea"/>
                <a:cs typeface="+mj-cs"/>
              </a:rPr>
              <a:t>Marketplace Enrollment and </a:t>
            </a:r>
            <a:r>
              <a:rPr lang="en-US" sz="3200" b="1" dirty="0" smtClean="0">
                <a:solidFill>
                  <a:schemeClr val="tx2">
                    <a:lumMod val="90000"/>
                    <a:lumOff val="10000"/>
                  </a:schemeClr>
                </a:solidFill>
                <a:latin typeface="Calibri"/>
                <a:ea typeface="+mj-ea"/>
                <a:cs typeface="+mj-cs"/>
              </a:rPr>
              <a:t>Subsidizing</a:t>
            </a:r>
            <a:endParaRPr lang="en-US" dirty="0">
              <a:solidFill>
                <a:schemeClr val="tx2">
                  <a:lumMod val="90000"/>
                  <a:lumOff val="10000"/>
                </a:schemeClr>
              </a:solidFill>
            </a:endParaRPr>
          </a:p>
        </p:txBody>
      </p:sp>
      <p:sp>
        <p:nvSpPr>
          <p:cNvPr id="3" name="Content Placeholder 2"/>
          <p:cNvSpPr>
            <a:spLocks noGrp="1"/>
          </p:cNvSpPr>
          <p:nvPr>
            <p:ph idx="1"/>
          </p:nvPr>
        </p:nvSpPr>
        <p:spPr>
          <a:xfrm>
            <a:off x="514350" y="1574794"/>
            <a:ext cx="8707844" cy="5243514"/>
          </a:xfrm>
          <a:ln>
            <a:noFill/>
          </a:ln>
        </p:spPr>
        <p:txBody>
          <a:bodyPr>
            <a:noAutofit/>
          </a:bodyPr>
          <a:lstStyle/>
          <a:p>
            <a:pPr marL="0" indent="0">
              <a:lnSpc>
                <a:spcPct val="100000"/>
              </a:lnSpc>
              <a:spcBef>
                <a:spcPts val="0"/>
              </a:spcBef>
              <a:buNone/>
            </a:pPr>
            <a:r>
              <a:rPr lang="en-US" sz="2000" b="1" dirty="0">
                <a:solidFill>
                  <a:schemeClr val="tx2">
                    <a:lumMod val="90000"/>
                    <a:lumOff val="10000"/>
                  </a:schemeClr>
                </a:solidFill>
                <a:latin typeface="Calibri"/>
                <a:ea typeface="+mn-ea"/>
                <a:cs typeface="+mn-cs"/>
              </a:rPr>
              <a:t>Identification of all potentially eligible patients based on existing </a:t>
            </a:r>
            <a:r>
              <a:rPr lang="en-US" sz="2000" b="1" dirty="0" smtClean="0">
                <a:solidFill>
                  <a:schemeClr val="tx2">
                    <a:lumMod val="90000"/>
                    <a:lumOff val="10000"/>
                  </a:schemeClr>
                </a:solidFill>
                <a:latin typeface="Calibri"/>
                <a:ea typeface="+mn-ea"/>
                <a:cs typeface="+mn-cs"/>
              </a:rPr>
              <a:t/>
            </a:r>
            <a:br>
              <a:rPr lang="en-US" sz="2000" b="1" dirty="0" smtClean="0">
                <a:solidFill>
                  <a:schemeClr val="tx2">
                    <a:lumMod val="90000"/>
                    <a:lumOff val="10000"/>
                  </a:schemeClr>
                </a:solidFill>
                <a:latin typeface="Calibri"/>
                <a:ea typeface="+mn-ea"/>
                <a:cs typeface="+mn-cs"/>
              </a:rPr>
            </a:br>
            <a:r>
              <a:rPr lang="en-US" sz="2000" b="1" dirty="0" smtClean="0">
                <a:solidFill>
                  <a:schemeClr val="tx2">
                    <a:lumMod val="90000"/>
                    <a:lumOff val="10000"/>
                  </a:schemeClr>
                </a:solidFill>
                <a:latin typeface="Calibri"/>
                <a:ea typeface="+mn-ea"/>
                <a:cs typeface="+mn-cs"/>
              </a:rPr>
              <a:t>financial </a:t>
            </a:r>
            <a:r>
              <a:rPr lang="en-US" sz="2000" b="1" dirty="0">
                <a:solidFill>
                  <a:schemeClr val="tx2">
                    <a:lumMod val="90000"/>
                    <a:lumOff val="10000"/>
                  </a:schemeClr>
                </a:solidFill>
                <a:latin typeface="Calibri"/>
                <a:ea typeface="+mn-ea"/>
                <a:cs typeface="+mn-cs"/>
              </a:rPr>
              <a:t>assistance </a:t>
            </a:r>
            <a:r>
              <a:rPr lang="en-US" sz="2000" b="1" dirty="0" smtClean="0">
                <a:solidFill>
                  <a:schemeClr val="tx2">
                    <a:lumMod val="90000"/>
                    <a:lumOff val="10000"/>
                  </a:schemeClr>
                </a:solidFill>
                <a:latin typeface="Calibri"/>
                <a:ea typeface="+mn-ea"/>
                <a:cs typeface="+mn-cs"/>
              </a:rPr>
              <a:t>information</a:t>
            </a:r>
            <a:r>
              <a:rPr lang="en-US" sz="2000" dirty="0" smtClean="0">
                <a:solidFill>
                  <a:schemeClr val="tx2">
                    <a:lumMod val="90000"/>
                    <a:lumOff val="10000"/>
                  </a:schemeClr>
                </a:solidFill>
                <a:latin typeface="Calibri"/>
                <a:ea typeface="+mn-ea"/>
                <a:cs typeface="+mn-cs"/>
              </a:rPr>
              <a:t>.</a:t>
            </a:r>
          </a:p>
          <a:p>
            <a:pPr lvl="1">
              <a:lnSpc>
                <a:spcPct val="100000"/>
              </a:lnSpc>
              <a:spcBef>
                <a:spcPts val="0"/>
              </a:spcBef>
            </a:pPr>
            <a:r>
              <a:rPr lang="en-US" sz="1800" dirty="0" smtClean="0">
                <a:solidFill>
                  <a:schemeClr val="tx2">
                    <a:lumMod val="90000"/>
                    <a:lumOff val="10000"/>
                  </a:schemeClr>
                </a:solidFill>
                <a:latin typeface="Calibri"/>
                <a:ea typeface="+mn-ea"/>
                <a:cs typeface="+mn-cs"/>
              </a:rPr>
              <a:t>Criteria for Marketplace eligibility is included in Verity </a:t>
            </a:r>
            <a:r>
              <a:rPr lang="en-US" sz="1800" dirty="0">
                <a:solidFill>
                  <a:schemeClr val="tx2">
                    <a:lumMod val="90000"/>
                    <a:lumOff val="10000"/>
                  </a:schemeClr>
                </a:solidFill>
                <a:latin typeface="Calibri"/>
                <a:ea typeface="+mn-ea"/>
                <a:cs typeface="+mn-cs"/>
              </a:rPr>
              <a:t>Source </a:t>
            </a:r>
            <a:r>
              <a:rPr lang="en-US" sz="1800" dirty="0" smtClean="0">
                <a:solidFill>
                  <a:schemeClr val="tx2">
                    <a:lumMod val="90000"/>
                    <a:lumOff val="10000"/>
                  </a:schemeClr>
                </a:solidFill>
                <a:latin typeface="Calibri"/>
                <a:ea typeface="+mn-ea"/>
                <a:cs typeface="+mn-cs"/>
              </a:rPr>
              <a:t/>
            </a:r>
            <a:br>
              <a:rPr lang="en-US" sz="1800" dirty="0" smtClean="0">
                <a:solidFill>
                  <a:schemeClr val="tx2">
                    <a:lumMod val="90000"/>
                    <a:lumOff val="10000"/>
                  </a:schemeClr>
                </a:solidFill>
                <a:latin typeface="Calibri"/>
                <a:ea typeface="+mn-ea"/>
                <a:cs typeface="+mn-cs"/>
              </a:rPr>
            </a:br>
            <a:r>
              <a:rPr lang="en-US" sz="1800" dirty="0" smtClean="0">
                <a:solidFill>
                  <a:schemeClr val="tx2">
                    <a:lumMod val="90000"/>
                    <a:lumOff val="10000"/>
                  </a:schemeClr>
                </a:solidFill>
                <a:latin typeface="Calibri"/>
                <a:ea typeface="+mn-ea"/>
                <a:cs typeface="+mn-cs"/>
              </a:rPr>
              <a:t>programming and </a:t>
            </a:r>
            <a:r>
              <a:rPr lang="en-US" sz="1800" dirty="0">
                <a:solidFill>
                  <a:schemeClr val="tx2">
                    <a:lumMod val="90000"/>
                    <a:lumOff val="10000"/>
                  </a:schemeClr>
                </a:solidFill>
                <a:latin typeface="Calibri"/>
                <a:ea typeface="+mn-ea"/>
                <a:cs typeface="+mn-cs"/>
              </a:rPr>
              <a:t>Marketplace eligible </a:t>
            </a:r>
            <a:r>
              <a:rPr lang="en-US" sz="1800" dirty="0" smtClean="0">
                <a:solidFill>
                  <a:schemeClr val="tx2">
                    <a:lumMod val="90000"/>
                    <a:lumOff val="10000"/>
                  </a:schemeClr>
                </a:solidFill>
                <a:latin typeface="Calibri"/>
                <a:ea typeface="+mn-ea"/>
                <a:cs typeface="+mn-cs"/>
              </a:rPr>
              <a:t>identifiers are placed </a:t>
            </a:r>
            <a:br>
              <a:rPr lang="en-US" sz="1800" dirty="0" smtClean="0">
                <a:solidFill>
                  <a:schemeClr val="tx2">
                    <a:lumMod val="90000"/>
                    <a:lumOff val="10000"/>
                  </a:schemeClr>
                </a:solidFill>
                <a:latin typeface="Calibri"/>
                <a:ea typeface="+mn-ea"/>
                <a:cs typeface="+mn-cs"/>
              </a:rPr>
            </a:br>
            <a:r>
              <a:rPr lang="en-US" sz="1800" dirty="0" smtClean="0">
                <a:solidFill>
                  <a:schemeClr val="tx2">
                    <a:lumMod val="90000"/>
                    <a:lumOff val="10000"/>
                  </a:schemeClr>
                </a:solidFill>
                <a:latin typeface="Calibri"/>
                <a:ea typeface="+mn-ea"/>
                <a:cs typeface="+mn-cs"/>
              </a:rPr>
              <a:t>to facilitate reporting .</a:t>
            </a:r>
            <a:endParaRPr lang="en-US" sz="1800" dirty="0">
              <a:solidFill>
                <a:schemeClr val="tx2">
                  <a:lumMod val="90000"/>
                  <a:lumOff val="10000"/>
                </a:schemeClr>
              </a:solidFill>
              <a:latin typeface="Calibri"/>
              <a:ea typeface="+mn-ea"/>
              <a:cs typeface="+mn-cs"/>
            </a:endParaRPr>
          </a:p>
          <a:p>
            <a:pPr marL="0" lvl="0" indent="0">
              <a:lnSpc>
                <a:spcPct val="100000"/>
              </a:lnSpc>
              <a:spcBef>
                <a:spcPts val="0"/>
              </a:spcBef>
              <a:buNone/>
            </a:pPr>
            <a:endParaRPr lang="en-US" sz="800" dirty="0">
              <a:solidFill>
                <a:schemeClr val="tx2">
                  <a:lumMod val="90000"/>
                  <a:lumOff val="10000"/>
                </a:schemeClr>
              </a:solidFill>
              <a:latin typeface="Calibri"/>
              <a:ea typeface="+mn-ea"/>
              <a:cs typeface="+mn-cs"/>
            </a:endParaRPr>
          </a:p>
          <a:p>
            <a:pPr marL="0" lvl="0" indent="0">
              <a:lnSpc>
                <a:spcPct val="100000"/>
              </a:lnSpc>
              <a:spcBef>
                <a:spcPts val="0"/>
              </a:spcBef>
              <a:buNone/>
            </a:pPr>
            <a:r>
              <a:rPr lang="en-US" sz="2000" b="1" dirty="0">
                <a:solidFill>
                  <a:schemeClr val="tx2">
                    <a:lumMod val="90000"/>
                    <a:lumOff val="10000"/>
                  </a:schemeClr>
                </a:solidFill>
                <a:latin typeface="Calibri"/>
                <a:ea typeface="+mn-ea"/>
                <a:cs typeface="+mn-cs"/>
              </a:rPr>
              <a:t>Advance Planning </a:t>
            </a:r>
          </a:p>
          <a:p>
            <a:pPr lvl="1">
              <a:lnSpc>
                <a:spcPct val="100000"/>
              </a:lnSpc>
              <a:spcBef>
                <a:spcPts val="0"/>
              </a:spcBef>
            </a:pPr>
            <a:r>
              <a:rPr lang="en-US" sz="1800" dirty="0" smtClean="0">
                <a:solidFill>
                  <a:schemeClr val="tx2">
                    <a:lumMod val="90000"/>
                    <a:lumOff val="10000"/>
                  </a:schemeClr>
                </a:solidFill>
                <a:latin typeface="Calibri"/>
                <a:ea typeface="+mn-ea"/>
                <a:cs typeface="+mn-cs"/>
              </a:rPr>
              <a:t>Communication with eligible households starts </a:t>
            </a:r>
            <a:r>
              <a:rPr lang="en-US" sz="1800" dirty="0">
                <a:solidFill>
                  <a:schemeClr val="tx2">
                    <a:lumMod val="90000"/>
                    <a:lumOff val="10000"/>
                  </a:schemeClr>
                </a:solidFill>
                <a:latin typeface="Calibri"/>
                <a:ea typeface="+mn-ea"/>
                <a:cs typeface="+mn-cs"/>
              </a:rPr>
              <a:t>early and </a:t>
            </a:r>
            <a:r>
              <a:rPr lang="en-US" sz="1800" dirty="0" smtClean="0">
                <a:solidFill>
                  <a:schemeClr val="tx2">
                    <a:lumMod val="90000"/>
                    <a:lumOff val="10000"/>
                  </a:schemeClr>
                </a:solidFill>
                <a:latin typeface="Calibri"/>
                <a:ea typeface="+mn-ea"/>
                <a:cs typeface="+mn-cs"/>
              </a:rPr>
              <a:t/>
            </a:r>
            <a:br>
              <a:rPr lang="en-US" sz="1800" dirty="0" smtClean="0">
                <a:solidFill>
                  <a:schemeClr val="tx2">
                    <a:lumMod val="90000"/>
                    <a:lumOff val="10000"/>
                  </a:schemeClr>
                </a:solidFill>
                <a:latin typeface="Calibri"/>
                <a:ea typeface="+mn-ea"/>
                <a:cs typeface="+mn-cs"/>
              </a:rPr>
            </a:br>
            <a:r>
              <a:rPr lang="en-US" sz="1800" dirty="0" smtClean="0">
                <a:solidFill>
                  <a:schemeClr val="tx2">
                    <a:lumMod val="90000"/>
                    <a:lumOff val="10000"/>
                  </a:schemeClr>
                </a:solidFill>
                <a:latin typeface="Calibri"/>
                <a:ea typeface="+mn-ea"/>
                <a:cs typeface="+mn-cs"/>
              </a:rPr>
              <a:t>continues </a:t>
            </a:r>
            <a:r>
              <a:rPr lang="en-US" sz="1800" dirty="0">
                <a:solidFill>
                  <a:schemeClr val="tx2">
                    <a:lumMod val="90000"/>
                    <a:lumOff val="10000"/>
                  </a:schemeClr>
                </a:solidFill>
                <a:latin typeface="Calibri"/>
                <a:ea typeface="+mn-ea"/>
                <a:cs typeface="+mn-cs"/>
              </a:rPr>
              <a:t>up to open </a:t>
            </a:r>
            <a:r>
              <a:rPr lang="en-US" sz="1800" dirty="0" smtClean="0">
                <a:solidFill>
                  <a:schemeClr val="tx2">
                    <a:lumMod val="90000"/>
                    <a:lumOff val="10000"/>
                  </a:schemeClr>
                </a:solidFill>
                <a:latin typeface="Calibri"/>
                <a:ea typeface="+mn-ea"/>
                <a:cs typeface="+mn-cs"/>
              </a:rPr>
              <a:t>enrollment.</a:t>
            </a:r>
          </a:p>
          <a:p>
            <a:pPr lvl="1">
              <a:lnSpc>
                <a:spcPct val="100000"/>
              </a:lnSpc>
              <a:spcBef>
                <a:spcPts val="0"/>
              </a:spcBef>
            </a:pPr>
            <a:r>
              <a:rPr lang="en-US" sz="1800" dirty="0" smtClean="0">
                <a:solidFill>
                  <a:schemeClr val="tx2">
                    <a:lumMod val="90000"/>
                    <a:lumOff val="10000"/>
                  </a:schemeClr>
                </a:solidFill>
                <a:latin typeface="Calibri"/>
                <a:ea typeface="+mn-ea"/>
                <a:cs typeface="+mn-cs"/>
              </a:rPr>
              <a:t>Harris Health multi </a:t>
            </a:r>
            <a:r>
              <a:rPr lang="en-US" sz="1800" dirty="0">
                <a:solidFill>
                  <a:schemeClr val="tx2">
                    <a:lumMod val="90000"/>
                    <a:lumOff val="10000"/>
                  </a:schemeClr>
                </a:solidFill>
                <a:latin typeface="Calibri"/>
                <a:ea typeface="+mn-ea"/>
                <a:cs typeface="+mn-cs"/>
              </a:rPr>
              <a:t>disciplinary planning committee </a:t>
            </a:r>
            <a:r>
              <a:rPr lang="en-US" sz="1800" dirty="0" smtClean="0">
                <a:solidFill>
                  <a:schemeClr val="tx2">
                    <a:lumMod val="90000"/>
                    <a:lumOff val="10000"/>
                  </a:schemeClr>
                </a:solidFill>
                <a:latin typeface="Calibri"/>
                <a:ea typeface="+mn-ea"/>
                <a:cs typeface="+mn-cs"/>
              </a:rPr>
              <a:t/>
            </a:r>
            <a:br>
              <a:rPr lang="en-US" sz="1800" dirty="0" smtClean="0">
                <a:solidFill>
                  <a:schemeClr val="tx2">
                    <a:lumMod val="90000"/>
                    <a:lumOff val="10000"/>
                  </a:schemeClr>
                </a:solidFill>
                <a:latin typeface="Calibri"/>
                <a:ea typeface="+mn-ea"/>
                <a:cs typeface="+mn-cs"/>
              </a:rPr>
            </a:br>
            <a:r>
              <a:rPr lang="en-US" sz="1800" dirty="0" smtClean="0">
                <a:solidFill>
                  <a:schemeClr val="tx2">
                    <a:lumMod val="90000"/>
                    <a:lumOff val="10000"/>
                  </a:schemeClr>
                </a:solidFill>
                <a:latin typeface="Calibri"/>
                <a:ea typeface="+mn-ea"/>
                <a:cs typeface="+mn-cs"/>
              </a:rPr>
              <a:t>developed to </a:t>
            </a:r>
            <a:r>
              <a:rPr lang="en-US" sz="1800" dirty="0">
                <a:solidFill>
                  <a:schemeClr val="tx2">
                    <a:lumMod val="90000"/>
                    <a:lumOff val="10000"/>
                  </a:schemeClr>
                </a:solidFill>
                <a:latin typeface="Calibri"/>
                <a:ea typeface="+mn-ea"/>
                <a:cs typeface="+mn-cs"/>
              </a:rPr>
              <a:t>plan all aspects of </a:t>
            </a:r>
            <a:r>
              <a:rPr lang="en-US" sz="1800" dirty="0" smtClean="0">
                <a:solidFill>
                  <a:schemeClr val="tx2">
                    <a:lumMod val="90000"/>
                    <a:lumOff val="10000"/>
                  </a:schemeClr>
                </a:solidFill>
                <a:latin typeface="Calibri"/>
                <a:ea typeface="+mn-ea"/>
                <a:cs typeface="+mn-cs"/>
              </a:rPr>
              <a:t>the project.</a:t>
            </a:r>
          </a:p>
          <a:p>
            <a:pPr lvl="1">
              <a:lnSpc>
                <a:spcPct val="100000"/>
              </a:lnSpc>
              <a:spcBef>
                <a:spcPts val="0"/>
              </a:spcBef>
            </a:pPr>
            <a:r>
              <a:rPr lang="en-US" sz="1800" dirty="0" smtClean="0">
                <a:solidFill>
                  <a:schemeClr val="tx2">
                    <a:lumMod val="90000"/>
                    <a:lumOff val="10000"/>
                  </a:schemeClr>
                </a:solidFill>
                <a:latin typeface="Calibri"/>
                <a:ea typeface="+mn-ea"/>
                <a:cs typeface="+mn-cs"/>
              </a:rPr>
              <a:t>Identification </a:t>
            </a:r>
            <a:r>
              <a:rPr lang="en-US" sz="1800" dirty="0">
                <a:solidFill>
                  <a:schemeClr val="tx2">
                    <a:lumMod val="90000"/>
                    <a:lumOff val="10000"/>
                  </a:schemeClr>
                </a:solidFill>
                <a:latin typeface="Calibri"/>
                <a:ea typeface="+mn-ea"/>
                <a:cs typeface="+mn-cs"/>
              </a:rPr>
              <a:t>of the third party coverage/plan that will be subsidized.</a:t>
            </a:r>
          </a:p>
          <a:p>
            <a:pPr marL="0" lvl="0" indent="0">
              <a:lnSpc>
                <a:spcPct val="100000"/>
              </a:lnSpc>
              <a:spcBef>
                <a:spcPts val="0"/>
              </a:spcBef>
              <a:buNone/>
            </a:pPr>
            <a:endParaRPr lang="en-US" sz="800" dirty="0">
              <a:solidFill>
                <a:schemeClr val="tx2">
                  <a:lumMod val="90000"/>
                  <a:lumOff val="10000"/>
                </a:schemeClr>
              </a:solidFill>
              <a:latin typeface="Calibri"/>
              <a:ea typeface="+mn-ea"/>
              <a:cs typeface="+mn-cs"/>
            </a:endParaRPr>
          </a:p>
          <a:p>
            <a:pPr marL="0" lvl="0" indent="0">
              <a:lnSpc>
                <a:spcPct val="100000"/>
              </a:lnSpc>
              <a:spcBef>
                <a:spcPts val="0"/>
              </a:spcBef>
              <a:buNone/>
            </a:pPr>
            <a:r>
              <a:rPr lang="en-US" sz="2000" b="1" dirty="0">
                <a:solidFill>
                  <a:schemeClr val="tx2">
                    <a:lumMod val="90000"/>
                    <a:lumOff val="10000"/>
                  </a:schemeClr>
                </a:solidFill>
                <a:latin typeface="Calibri"/>
                <a:ea typeface="+mn-ea"/>
                <a:cs typeface="+mn-cs"/>
              </a:rPr>
              <a:t>Contracted with multiple </a:t>
            </a:r>
            <a:r>
              <a:rPr lang="en-US" sz="2000" b="1" dirty="0" smtClean="0">
                <a:solidFill>
                  <a:schemeClr val="tx2">
                    <a:lumMod val="90000"/>
                    <a:lumOff val="10000"/>
                  </a:schemeClr>
                </a:solidFill>
                <a:latin typeface="Calibri"/>
                <a:ea typeface="+mn-ea"/>
                <a:cs typeface="+mn-cs"/>
              </a:rPr>
              <a:t>third party enrollment </a:t>
            </a:r>
            <a:r>
              <a:rPr lang="en-US" sz="2000" b="1" dirty="0">
                <a:solidFill>
                  <a:schemeClr val="tx2">
                    <a:lumMod val="90000"/>
                    <a:lumOff val="10000"/>
                  </a:schemeClr>
                </a:solidFill>
                <a:latin typeface="Calibri"/>
                <a:ea typeface="+mn-ea"/>
                <a:cs typeface="+mn-cs"/>
              </a:rPr>
              <a:t>agencies to perform </a:t>
            </a:r>
            <a:r>
              <a:rPr lang="en-US" sz="2000" b="1" dirty="0" smtClean="0">
                <a:solidFill>
                  <a:schemeClr val="tx2">
                    <a:lumMod val="90000"/>
                    <a:lumOff val="10000"/>
                  </a:schemeClr>
                </a:solidFill>
                <a:latin typeface="Calibri"/>
                <a:ea typeface="+mn-ea"/>
                <a:cs typeface="+mn-cs"/>
              </a:rPr>
              <a:t/>
            </a:r>
            <a:br>
              <a:rPr lang="en-US" sz="2000" b="1" dirty="0" smtClean="0">
                <a:solidFill>
                  <a:schemeClr val="tx2">
                    <a:lumMod val="90000"/>
                    <a:lumOff val="10000"/>
                  </a:schemeClr>
                </a:solidFill>
                <a:latin typeface="Calibri"/>
                <a:ea typeface="+mn-ea"/>
                <a:cs typeface="+mn-cs"/>
              </a:rPr>
            </a:br>
            <a:r>
              <a:rPr lang="en-US" sz="2000" b="1" dirty="0" smtClean="0">
                <a:solidFill>
                  <a:schemeClr val="tx2">
                    <a:lumMod val="90000"/>
                    <a:lumOff val="10000"/>
                  </a:schemeClr>
                </a:solidFill>
                <a:latin typeface="Calibri"/>
                <a:ea typeface="+mn-ea"/>
                <a:cs typeface="+mn-cs"/>
              </a:rPr>
              <a:t>telephonic </a:t>
            </a:r>
            <a:r>
              <a:rPr lang="en-US" sz="2000" b="1" dirty="0">
                <a:solidFill>
                  <a:schemeClr val="tx2">
                    <a:lumMod val="90000"/>
                    <a:lumOff val="10000"/>
                  </a:schemeClr>
                </a:solidFill>
                <a:latin typeface="Calibri"/>
                <a:ea typeface="+mn-ea"/>
                <a:cs typeface="+mn-cs"/>
              </a:rPr>
              <a:t>and face to </a:t>
            </a:r>
            <a:r>
              <a:rPr lang="en-US" sz="2000" b="1" dirty="0" smtClean="0">
                <a:solidFill>
                  <a:schemeClr val="tx2">
                    <a:lumMod val="90000"/>
                    <a:lumOff val="10000"/>
                  </a:schemeClr>
                </a:solidFill>
                <a:latin typeface="Calibri"/>
                <a:ea typeface="+mn-ea"/>
                <a:cs typeface="+mn-cs"/>
              </a:rPr>
              <a:t>face enrollment</a:t>
            </a:r>
            <a:r>
              <a:rPr lang="en-US" sz="2000" dirty="0" smtClean="0">
                <a:solidFill>
                  <a:schemeClr val="tx2">
                    <a:lumMod val="90000"/>
                    <a:lumOff val="10000"/>
                  </a:schemeClr>
                </a:solidFill>
                <a:latin typeface="Calibri"/>
                <a:ea typeface="+mn-ea"/>
                <a:cs typeface="+mn-cs"/>
              </a:rPr>
              <a:t>.</a:t>
            </a:r>
          </a:p>
          <a:p>
            <a:pPr lvl="1">
              <a:lnSpc>
                <a:spcPct val="100000"/>
              </a:lnSpc>
              <a:spcBef>
                <a:spcPts val="0"/>
              </a:spcBef>
            </a:pPr>
            <a:r>
              <a:rPr lang="en-US" sz="1800" dirty="0" smtClean="0">
                <a:solidFill>
                  <a:schemeClr val="tx2">
                    <a:lumMod val="90000"/>
                    <a:lumOff val="10000"/>
                  </a:schemeClr>
                </a:solidFill>
                <a:latin typeface="Calibri"/>
                <a:ea typeface="+mn-ea"/>
                <a:cs typeface="+mn-cs"/>
              </a:rPr>
              <a:t>Involved </a:t>
            </a:r>
            <a:r>
              <a:rPr lang="en-US" sz="1800" dirty="0">
                <a:solidFill>
                  <a:schemeClr val="tx2">
                    <a:lumMod val="90000"/>
                    <a:lumOff val="10000"/>
                  </a:schemeClr>
                </a:solidFill>
                <a:latin typeface="Calibri"/>
                <a:ea typeface="+mn-ea"/>
                <a:cs typeface="+mn-cs"/>
              </a:rPr>
              <a:t>in the training of the agents </a:t>
            </a:r>
            <a:endParaRPr lang="en-US" sz="1800" dirty="0" smtClean="0">
              <a:solidFill>
                <a:schemeClr val="tx2">
                  <a:lumMod val="90000"/>
                  <a:lumOff val="10000"/>
                </a:schemeClr>
              </a:solidFill>
              <a:latin typeface="Calibri"/>
              <a:ea typeface="+mn-ea"/>
              <a:cs typeface="+mn-cs"/>
            </a:endParaRPr>
          </a:p>
          <a:p>
            <a:pPr lvl="1">
              <a:lnSpc>
                <a:spcPct val="100000"/>
              </a:lnSpc>
              <a:spcBef>
                <a:spcPts val="0"/>
              </a:spcBef>
            </a:pPr>
            <a:r>
              <a:rPr lang="en-US" sz="1800" dirty="0" smtClean="0">
                <a:solidFill>
                  <a:schemeClr val="tx2">
                    <a:lumMod val="90000"/>
                    <a:lumOff val="10000"/>
                  </a:schemeClr>
                </a:solidFill>
                <a:latin typeface="Calibri"/>
                <a:ea typeface="+mn-ea"/>
                <a:cs typeface="+mn-cs"/>
              </a:rPr>
              <a:t>Alpha split of referrals amongst agencies </a:t>
            </a:r>
          </a:p>
          <a:p>
            <a:pPr lvl="1">
              <a:lnSpc>
                <a:spcPct val="100000"/>
              </a:lnSpc>
              <a:spcBef>
                <a:spcPts val="0"/>
              </a:spcBef>
            </a:pPr>
            <a:r>
              <a:rPr lang="en-US" sz="1800" dirty="0" smtClean="0">
                <a:solidFill>
                  <a:schemeClr val="tx2">
                    <a:lumMod val="90000"/>
                    <a:lumOff val="10000"/>
                  </a:schemeClr>
                </a:solidFill>
                <a:latin typeface="Calibri"/>
                <a:ea typeface="+mn-ea"/>
                <a:cs typeface="+mn-cs"/>
              </a:rPr>
              <a:t>Automated referral processes</a:t>
            </a:r>
          </a:p>
          <a:p>
            <a:pPr lvl="1">
              <a:lnSpc>
                <a:spcPct val="100000"/>
              </a:lnSpc>
              <a:spcBef>
                <a:spcPts val="0"/>
              </a:spcBef>
            </a:pPr>
            <a:r>
              <a:rPr lang="en-US" sz="1800" dirty="0" smtClean="0">
                <a:solidFill>
                  <a:schemeClr val="tx2">
                    <a:lumMod val="90000"/>
                    <a:lumOff val="10000"/>
                  </a:schemeClr>
                </a:solidFill>
                <a:latin typeface="Calibri"/>
                <a:ea typeface="+mn-ea"/>
                <a:cs typeface="+mn-cs"/>
              </a:rPr>
              <a:t>Tracking of all referrals occurs</a:t>
            </a:r>
            <a:endParaRPr lang="en-US" sz="1800" dirty="0">
              <a:solidFill>
                <a:schemeClr val="tx2">
                  <a:lumMod val="90000"/>
                  <a:lumOff val="10000"/>
                </a:schemeClr>
              </a:solidFill>
              <a:latin typeface="Calibri"/>
              <a:ea typeface="+mn-ea"/>
              <a:cs typeface="+mn-cs"/>
            </a:endParaRPr>
          </a:p>
          <a:p>
            <a:pPr marL="0" lvl="0" indent="0">
              <a:lnSpc>
                <a:spcPct val="100000"/>
              </a:lnSpc>
              <a:spcBef>
                <a:spcPts val="0"/>
              </a:spcBef>
              <a:buNone/>
            </a:pPr>
            <a:endParaRPr lang="en-US" sz="2000" dirty="0">
              <a:solidFill>
                <a:schemeClr val="tx2">
                  <a:lumMod val="90000"/>
                  <a:lumOff val="10000"/>
                </a:schemeClr>
              </a:solidFill>
              <a:latin typeface="Calibri"/>
              <a:ea typeface="+mn-ea"/>
              <a:cs typeface="+mn-cs"/>
            </a:endParaRPr>
          </a:p>
          <a:p>
            <a:endParaRPr lang="en-US" sz="2000" dirty="0">
              <a:solidFill>
                <a:schemeClr val="tx2">
                  <a:lumMod val="90000"/>
                  <a:lumOff val="10000"/>
                </a:schemeClr>
              </a:solidFill>
            </a:endParaRPr>
          </a:p>
        </p:txBody>
      </p:sp>
      <p:sp>
        <p:nvSpPr>
          <p:cNvPr id="4" name="Slide Number Placeholder 3"/>
          <p:cNvSpPr>
            <a:spLocks noGrp="1"/>
          </p:cNvSpPr>
          <p:nvPr>
            <p:ph type="sldNum" sz="quarter" idx="12"/>
          </p:nvPr>
        </p:nvSpPr>
        <p:spPr/>
        <p:txBody>
          <a:bodyPr/>
          <a:lstStyle/>
          <a:p>
            <a:fld id="{52267CF0-8D98-AF49-9D75-A2FDEEB7255B}" type="slidenum">
              <a:rPr lang="en-US" smtClean="0"/>
              <a:t>8</a:t>
            </a:fld>
            <a:endParaRPr lang="en-US" dirty="0"/>
          </a:p>
        </p:txBody>
      </p:sp>
    </p:spTree>
    <p:extLst>
      <p:ext uri="{BB962C8B-B14F-4D97-AF65-F5344CB8AC3E}">
        <p14:creationId xmlns:p14="http://schemas.microsoft.com/office/powerpoint/2010/main" val="1746026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lumOff val="10000"/>
                  </a:schemeClr>
                </a:solidFill>
                <a:latin typeface="Calibri"/>
                <a:ea typeface="+mj-ea"/>
                <a:cs typeface="+mj-cs"/>
              </a:rPr>
              <a:t>Post-open Enrollment </a:t>
            </a:r>
            <a:br>
              <a:rPr lang="en-US" dirty="0" smtClean="0">
                <a:solidFill>
                  <a:schemeClr val="tx2">
                    <a:lumMod val="90000"/>
                    <a:lumOff val="10000"/>
                  </a:schemeClr>
                </a:solidFill>
                <a:latin typeface="Calibri"/>
                <a:ea typeface="+mj-ea"/>
                <a:cs typeface="+mj-cs"/>
              </a:rPr>
            </a:br>
            <a:r>
              <a:rPr lang="en-US" dirty="0" smtClean="0">
                <a:solidFill>
                  <a:schemeClr val="tx2">
                    <a:lumMod val="90000"/>
                    <a:lumOff val="10000"/>
                  </a:schemeClr>
                </a:solidFill>
                <a:latin typeface="Calibri"/>
                <a:ea typeface="+mj-ea"/>
                <a:cs typeface="+mj-cs"/>
              </a:rPr>
              <a:t>Subsidy </a:t>
            </a:r>
            <a:r>
              <a:rPr lang="en-US" dirty="0">
                <a:solidFill>
                  <a:schemeClr val="tx2">
                    <a:lumMod val="90000"/>
                    <a:lumOff val="10000"/>
                  </a:schemeClr>
                </a:solidFill>
                <a:latin typeface="Calibri"/>
                <a:ea typeface="+mj-ea"/>
                <a:cs typeface="+mj-cs"/>
              </a:rPr>
              <a:t>Process</a:t>
            </a:r>
            <a:endParaRPr lang="en-US" dirty="0">
              <a:solidFill>
                <a:schemeClr val="tx2">
                  <a:lumMod val="90000"/>
                  <a:lumOff val="10000"/>
                </a:schemeClr>
              </a:solidFill>
            </a:endParaRPr>
          </a:p>
        </p:txBody>
      </p:sp>
      <p:sp>
        <p:nvSpPr>
          <p:cNvPr id="3" name="Content Placeholder 2"/>
          <p:cNvSpPr>
            <a:spLocks noGrp="1"/>
          </p:cNvSpPr>
          <p:nvPr>
            <p:ph idx="1"/>
          </p:nvPr>
        </p:nvSpPr>
        <p:spPr>
          <a:xfrm>
            <a:off x="752476" y="2005012"/>
            <a:ext cx="7505700" cy="4351338"/>
          </a:xfrm>
        </p:spPr>
        <p:txBody>
          <a:bodyPr>
            <a:normAutofit lnSpcReduction="10000"/>
          </a:bodyPr>
          <a:lstStyle/>
          <a:p>
            <a:pPr marL="285750" lvl="0" indent="-285750">
              <a:lnSpc>
                <a:spcPct val="100000"/>
              </a:lnSpc>
              <a:spcBef>
                <a:spcPts val="0"/>
              </a:spcBef>
              <a:buFont typeface="Arial" panose="020B0604020202020204" pitchFamily="34" charset="0"/>
              <a:buChar char="•"/>
            </a:pPr>
            <a:r>
              <a:rPr lang="en-US" sz="2000" dirty="0">
                <a:solidFill>
                  <a:schemeClr val="tx2">
                    <a:lumMod val="90000"/>
                    <a:lumOff val="10000"/>
                  </a:schemeClr>
                </a:solidFill>
                <a:latin typeface="Calibri"/>
                <a:ea typeface="+mn-ea"/>
                <a:cs typeface="+mn-cs"/>
              </a:rPr>
              <a:t>Specific support team developed to handle day to day issues, invoice reconciliation and coordination of various documentation requirements that may impact coverage.  </a:t>
            </a:r>
          </a:p>
          <a:p>
            <a:pPr marL="0" lvl="0" indent="0">
              <a:lnSpc>
                <a:spcPct val="100000"/>
              </a:lnSpc>
              <a:spcBef>
                <a:spcPts val="0"/>
              </a:spcBef>
              <a:buNone/>
            </a:pPr>
            <a:endParaRPr lang="en-US" sz="2000" dirty="0">
              <a:solidFill>
                <a:schemeClr val="tx2">
                  <a:lumMod val="90000"/>
                  <a:lumOff val="10000"/>
                </a:schemeClr>
              </a:solidFill>
              <a:latin typeface="Calibri"/>
              <a:ea typeface="+mn-ea"/>
              <a:cs typeface="+mn-cs"/>
            </a:endParaRPr>
          </a:p>
          <a:p>
            <a:pPr marL="285750" lvl="0" indent="-285750">
              <a:lnSpc>
                <a:spcPct val="100000"/>
              </a:lnSpc>
              <a:spcBef>
                <a:spcPts val="0"/>
              </a:spcBef>
              <a:buFont typeface="Arial" panose="020B0604020202020204" pitchFamily="34" charset="0"/>
              <a:buChar char="•"/>
            </a:pPr>
            <a:r>
              <a:rPr lang="en-US" sz="2000" dirty="0">
                <a:solidFill>
                  <a:schemeClr val="tx2">
                    <a:lumMod val="90000"/>
                    <a:lumOff val="10000"/>
                  </a:schemeClr>
                </a:solidFill>
                <a:latin typeface="Calibri"/>
                <a:ea typeface="+mn-ea"/>
                <a:cs typeface="+mn-cs"/>
              </a:rPr>
              <a:t>Special phone line established for the subsidized patients .</a:t>
            </a:r>
          </a:p>
          <a:p>
            <a:pPr marL="0" lvl="0" indent="0">
              <a:lnSpc>
                <a:spcPct val="100000"/>
              </a:lnSpc>
              <a:spcBef>
                <a:spcPts val="0"/>
              </a:spcBef>
              <a:buNone/>
            </a:pPr>
            <a:endParaRPr lang="en-US" sz="2000" dirty="0">
              <a:solidFill>
                <a:schemeClr val="tx2">
                  <a:lumMod val="90000"/>
                  <a:lumOff val="10000"/>
                </a:schemeClr>
              </a:solidFill>
              <a:latin typeface="Calibri"/>
              <a:ea typeface="+mn-ea"/>
              <a:cs typeface="+mn-cs"/>
            </a:endParaRPr>
          </a:p>
          <a:p>
            <a:pPr marL="285750" lvl="0" indent="-285750">
              <a:lnSpc>
                <a:spcPct val="100000"/>
              </a:lnSpc>
              <a:spcBef>
                <a:spcPts val="0"/>
              </a:spcBef>
              <a:buFont typeface="Arial" panose="020B0604020202020204" pitchFamily="34" charset="0"/>
              <a:buChar char="•"/>
            </a:pPr>
            <a:r>
              <a:rPr lang="en-US" sz="2000" dirty="0">
                <a:solidFill>
                  <a:schemeClr val="tx2">
                    <a:lumMod val="90000"/>
                    <a:lumOff val="10000"/>
                  </a:schemeClr>
                </a:solidFill>
                <a:latin typeface="Calibri"/>
                <a:ea typeface="+mn-ea"/>
                <a:cs typeface="+mn-cs"/>
              </a:rPr>
              <a:t>Reconciliation of monthly invoice to ensure valid payments are being </a:t>
            </a:r>
            <a:r>
              <a:rPr lang="en-US" sz="2000" dirty="0" smtClean="0">
                <a:solidFill>
                  <a:schemeClr val="tx2">
                    <a:lumMod val="90000"/>
                    <a:lumOff val="10000"/>
                  </a:schemeClr>
                </a:solidFill>
                <a:latin typeface="Calibri"/>
                <a:ea typeface="+mn-ea"/>
                <a:cs typeface="+mn-cs"/>
              </a:rPr>
              <a:t>made.</a:t>
            </a:r>
          </a:p>
          <a:p>
            <a:pPr marL="0" lvl="0" indent="0">
              <a:lnSpc>
                <a:spcPct val="100000"/>
              </a:lnSpc>
              <a:spcBef>
                <a:spcPts val="0"/>
              </a:spcBef>
              <a:buNone/>
            </a:pPr>
            <a:endParaRPr lang="en-US" sz="2000" dirty="0" smtClean="0">
              <a:solidFill>
                <a:schemeClr val="tx2">
                  <a:lumMod val="90000"/>
                  <a:lumOff val="10000"/>
                </a:schemeClr>
              </a:solidFill>
              <a:latin typeface="Calibri"/>
              <a:ea typeface="+mn-ea"/>
              <a:cs typeface="+mn-cs"/>
            </a:endParaRPr>
          </a:p>
          <a:p>
            <a:pPr marL="285750" lvl="0" indent="-285750">
              <a:lnSpc>
                <a:spcPct val="100000"/>
              </a:lnSpc>
              <a:spcBef>
                <a:spcPts val="0"/>
              </a:spcBef>
              <a:buFont typeface="Arial" panose="020B0604020202020204" pitchFamily="34" charset="0"/>
              <a:buChar char="•"/>
            </a:pPr>
            <a:r>
              <a:rPr lang="en-US" sz="2000" dirty="0" smtClean="0">
                <a:solidFill>
                  <a:schemeClr val="tx2">
                    <a:lumMod val="90000"/>
                    <a:lumOff val="10000"/>
                  </a:schemeClr>
                </a:solidFill>
                <a:latin typeface="Calibri"/>
                <a:ea typeface="+mn-ea"/>
                <a:cs typeface="+mn-cs"/>
              </a:rPr>
              <a:t>Registration system is updated with Marketplace coverage information . </a:t>
            </a:r>
          </a:p>
          <a:p>
            <a:pPr marL="0" lvl="0" indent="0">
              <a:lnSpc>
                <a:spcPct val="100000"/>
              </a:lnSpc>
              <a:spcBef>
                <a:spcPts val="0"/>
              </a:spcBef>
              <a:buNone/>
            </a:pPr>
            <a:endParaRPr lang="en-US" sz="2000" dirty="0">
              <a:solidFill>
                <a:schemeClr val="tx2">
                  <a:lumMod val="90000"/>
                  <a:lumOff val="10000"/>
                </a:schemeClr>
              </a:solidFill>
              <a:latin typeface="Calibri"/>
              <a:ea typeface="+mn-ea"/>
              <a:cs typeface="+mn-cs"/>
            </a:endParaRPr>
          </a:p>
          <a:p>
            <a:pPr marL="285750" lvl="0" indent="-285750">
              <a:lnSpc>
                <a:spcPct val="100000"/>
              </a:lnSpc>
              <a:spcBef>
                <a:spcPts val="0"/>
              </a:spcBef>
              <a:buFont typeface="Arial" panose="020B0604020202020204" pitchFamily="34" charset="0"/>
              <a:buChar char="•"/>
            </a:pPr>
            <a:r>
              <a:rPr lang="en-US" sz="2000" dirty="0" smtClean="0">
                <a:solidFill>
                  <a:schemeClr val="tx2">
                    <a:lumMod val="90000"/>
                    <a:lumOff val="10000"/>
                  </a:schemeClr>
                </a:solidFill>
                <a:latin typeface="Calibri"/>
                <a:ea typeface="+mn-ea"/>
                <a:cs typeface="+mn-cs"/>
              </a:rPr>
              <a:t>Special Enrollment Period throughout the year for newly eligible patients. </a:t>
            </a:r>
          </a:p>
          <a:p>
            <a:pPr marL="0" lvl="0" indent="0">
              <a:lnSpc>
                <a:spcPct val="100000"/>
              </a:lnSpc>
              <a:spcBef>
                <a:spcPts val="0"/>
              </a:spcBef>
              <a:buNone/>
            </a:pPr>
            <a:r>
              <a:rPr lang="en-US" sz="2000" dirty="0" smtClean="0">
                <a:solidFill>
                  <a:schemeClr val="tx2">
                    <a:lumMod val="90000"/>
                    <a:lumOff val="10000"/>
                  </a:schemeClr>
                </a:solidFill>
                <a:latin typeface="Calibri"/>
                <a:ea typeface="+mn-ea"/>
                <a:cs typeface="+mn-cs"/>
              </a:rPr>
              <a:t> </a:t>
            </a:r>
            <a:endParaRPr lang="en-US" sz="2000" dirty="0">
              <a:solidFill>
                <a:schemeClr val="tx2">
                  <a:lumMod val="90000"/>
                  <a:lumOff val="10000"/>
                </a:schemeClr>
              </a:solidFill>
              <a:latin typeface="Calibri"/>
              <a:ea typeface="+mn-ea"/>
              <a:cs typeface="+mn-cs"/>
            </a:endParaRPr>
          </a:p>
          <a:p>
            <a:pPr marL="0" lvl="0" indent="0">
              <a:lnSpc>
                <a:spcPct val="100000"/>
              </a:lnSpc>
              <a:spcBef>
                <a:spcPts val="0"/>
              </a:spcBef>
              <a:buNone/>
            </a:pPr>
            <a:endParaRPr lang="en-US" sz="2000" dirty="0">
              <a:solidFill>
                <a:schemeClr val="tx2">
                  <a:lumMod val="90000"/>
                  <a:lumOff val="10000"/>
                </a:schemeClr>
              </a:solidFill>
              <a:latin typeface="Calibri"/>
              <a:ea typeface="+mn-ea"/>
              <a:cs typeface="+mn-cs"/>
            </a:endParaRPr>
          </a:p>
          <a:p>
            <a:pPr marL="0" lvl="0" indent="0">
              <a:lnSpc>
                <a:spcPct val="100000"/>
              </a:lnSpc>
              <a:spcBef>
                <a:spcPts val="0"/>
              </a:spcBef>
              <a:buNone/>
            </a:pPr>
            <a:endParaRPr lang="en-US" sz="2000" dirty="0">
              <a:solidFill>
                <a:schemeClr val="tx2">
                  <a:lumMod val="90000"/>
                  <a:lumOff val="10000"/>
                </a:schemeClr>
              </a:solidFill>
              <a:latin typeface="Calibri"/>
              <a:ea typeface="+mn-ea"/>
              <a:cs typeface="+mn-cs"/>
            </a:endParaRPr>
          </a:p>
          <a:p>
            <a:pPr marL="0" indent="0">
              <a:buNone/>
            </a:pPr>
            <a:endParaRPr lang="en-US" sz="2000" dirty="0">
              <a:solidFill>
                <a:schemeClr val="tx2">
                  <a:lumMod val="90000"/>
                  <a:lumOff val="10000"/>
                </a:schemeClr>
              </a:solidFill>
            </a:endParaRPr>
          </a:p>
        </p:txBody>
      </p:sp>
      <p:sp>
        <p:nvSpPr>
          <p:cNvPr id="4" name="Slide Number Placeholder 3"/>
          <p:cNvSpPr>
            <a:spLocks noGrp="1"/>
          </p:cNvSpPr>
          <p:nvPr>
            <p:ph type="sldNum" sz="quarter" idx="12"/>
          </p:nvPr>
        </p:nvSpPr>
        <p:spPr/>
        <p:txBody>
          <a:bodyPr/>
          <a:lstStyle/>
          <a:p>
            <a:fld id="{52267CF0-8D98-AF49-9D75-A2FDEEB7255B}" type="slidenum">
              <a:rPr lang="en-US" smtClean="0"/>
              <a:t>9</a:t>
            </a:fld>
            <a:endParaRPr lang="en-US" dirty="0"/>
          </a:p>
        </p:txBody>
      </p:sp>
    </p:spTree>
    <p:extLst>
      <p:ext uri="{BB962C8B-B14F-4D97-AF65-F5344CB8AC3E}">
        <p14:creationId xmlns:p14="http://schemas.microsoft.com/office/powerpoint/2010/main" val="2097590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1737&quot;&gt;&lt;/object&gt;&lt;object type=&quot;2&quot; unique_id=&quot;11738&quot;&gt;&lt;object type=&quot;3&quot; unique_id=&quot;11739&quot;&gt;&lt;property id=&quot;20148&quot; value=&quot;5&quot;/&gt;&lt;property id=&quot;20300&quot; value=&quot;Slide 1 - &amp;quot;We are your public health system&amp;quot;&quot;/&gt;&lt;property id=&quot;20307&quot; value=&quot;281&quot;/&gt;&lt;/object&gt;&lt;object type=&quot;3&quot; unique_id=&quot;11740&quot;&gt;&lt;property id=&quot;20148&quot; value=&quot;5&quot;/&gt;&lt;property id=&quot;20300&quot; value=&quot;Slide 2 - &amp;quot;Who we are&amp;quot;&quot;/&gt;&lt;property id=&quot;20307&quot; value=&quot;258&quot;/&gt;&lt;/object&gt;&lt;object type=&quot;3&quot; unique_id=&quot;11741&quot;&gt;&lt;property id=&quot;20148&quot; value=&quot;5&quot;/&gt;&lt;property id=&quot;20300&quot; value=&quot;Slide 3&quot;/&gt;&lt;property id=&quot;20307&quot; value=&quot;287&quot;/&gt;&lt;/object&gt;&lt;object type=&quot;3&quot; unique_id=&quot;11742&quot;&gt;&lt;property id=&quot;20148&quot; value=&quot;5&quot;/&gt;&lt;property id=&quot;20300&quot; value=&quot;Slide 4&quot;/&gt;&lt;property id=&quot;20307&quot; value=&quot;288&quot;/&gt;&lt;/object&gt;&lt;object type=&quot;3&quot; unique_id=&quot;11743&quot;&gt;&lt;property id=&quot;20148&quot; value=&quot;5&quot;/&gt;&lt;property id=&quot;20300&quot; value=&quot;Slide 5&quot;/&gt;&lt;property id=&quot;20307&quot; value=&quot;261&quot;/&gt;&lt;/object&gt;&lt;object type=&quot;3&quot; unique_id=&quot;11744&quot;&gt;&lt;property id=&quot;20148&quot; value=&quot;5&quot;/&gt;&lt;property id=&quot;20300&quot; value=&quot;Slide 6&quot;/&gt;&lt;property id=&quot;20307&quot; value=&quot;262&quot;/&gt;&lt;/object&gt;&lt;object type=&quot;3&quot; unique_id=&quot;11745&quot;&gt;&lt;property id=&quot;20148&quot; value=&quot;5&quot;/&gt;&lt;property id=&quot;20300&quot; value=&quot;Slide 7 - &amp;quot;OUR HOSPITALS&amp;quot;&quot;/&gt;&lt;property id=&quot;20307&quot; value=&quot;263&quot;/&gt;&lt;/object&gt;&lt;object type=&quot;3&quot; unique_id=&quot;11746&quot;&gt;&lt;property id=&quot;20148&quot; value=&quot;5&quot;/&gt;&lt;property id=&quot;20300&quot; value=&quot;Slide 8&quot;/&gt;&lt;property id=&quot;20307&quot; value=&quot;264&quot;/&gt;&lt;/object&gt;&lt;object type=&quot;3&quot; unique_id=&quot;11747&quot;&gt;&lt;property id=&quot;20148&quot; value=&quot;5&quot;/&gt;&lt;property id=&quot;20300&quot; value=&quot;Slide 9&quot;/&gt;&lt;property id=&quot;20307&quot; value=&quot;265&quot;/&gt;&lt;/object&gt;&lt;object type=&quot;3&quot; unique_id=&quot;11748&quot;&gt;&lt;property id=&quot;20148&quot; value=&quot;5&quot;/&gt;&lt;property id=&quot;20300&quot; value=&quot;Slide 10 - &amp;quot;A TYPICAL DAY&amp;quot;&quot;/&gt;&lt;property id=&quot;20307&quot; value=&quot;266&quot;/&gt;&lt;/object&gt;&lt;object type=&quot;3&quot; unique_id=&quot;11749&quot;&gt;&lt;property id=&quot;20148&quot; value=&quot;5&quot;/&gt;&lt;property id=&quot;20300&quot; value=&quot;Slide 11&quot;/&gt;&lt;property id=&quot;20307&quot; value=&quot;268&quot;/&gt;&lt;/object&gt;&lt;object type=&quot;3&quot; unique_id=&quot;11750&quot;&gt;&lt;property id=&quot;20148&quot; value=&quot;5&quot;/&gt;&lt;property id=&quot;20300&quot; value=&quot;Slide 12 - &amp;quot;We are the safety net for Harris County&amp;quot;&quot;/&gt;&lt;property id=&quot;20307&quot; value=&quot;271&quot;/&gt;&lt;/object&gt;&lt;object type=&quot;3&quot; unique_id=&quot;11751&quot;&gt;&lt;property id=&quot;20148&quot; value=&quot;5&quot;/&gt;&lt;property id=&quot;20300&quot; value=&quot;Slide 13 - &amp;quot;Who are the underserved?&amp;quot;&quot;/&gt;&lt;property id=&quot;20307&quot; value=&quot;270&quot;/&gt;&lt;/object&gt;&lt;object type=&quot;3&quot; unique_id=&quot;11752&quot;&gt;&lt;property id=&quot;20148&quot; value=&quot;5&quot;/&gt;&lt;property id=&quot;20300&quot; value=&quot;Slide 14 - &amp;quot;HOW WE COMPARE TO OTHER HOSPITALS&amp;quot;&quot;/&gt;&lt;property id=&quot;20307&quot; value=&quot;273&quot;/&gt;&lt;/object&gt;&lt;object type=&quot;3&quot; unique_id=&quot;11753&quot;&gt;&lt;property id=&quot;20148&quot; value=&quot;5&quot;/&gt;&lt;property id=&quot;20300&quot; value=&quot;Slide 15 - &amp;quot;How is our quality?&amp;quot;&quot;/&gt;&lt;property id=&quot;20307&quot; value=&quot;269&quot;/&gt;&lt;/object&gt;&lt;object type=&quot;3&quot; unique_id=&quot;11754&quot;&gt;&lt;property id=&quot;20148&quot; value=&quot;5&quot;/&gt;&lt;property id=&quot;20300&quot; value=&quot;Slide 16 - &amp;quot;RECOGNIZED FOR OUR QUALITY PROGRAMS&amp;quot;&quot;/&gt;&lt;property id=&quot;20307&quot; value=&quot;272&quot;/&gt;&lt;/object&gt;&lt;object type=&quot;3&quot; unique_id=&quot;11755&quot;&gt;&lt;property id=&quot;20148&quot; value=&quot;5&quot;/&gt;&lt;property id=&quot;20300&quot; value=&quot;Slide 17 - &amp;quot;Our quality is exceptional&amp;quot;&quot;/&gt;&lt;property id=&quot;20307&quot; value=&quot;275&quot;/&gt;&lt;/object&gt;&lt;object type=&quot;3&quot; unique_id=&quot;11756&quot;&gt;&lt;property id=&quot;20148&quot; value=&quot;5&quot;/&gt;&lt;property id=&quot;20300&quot; value=&quot;Slide 18&quot;/&gt;&lt;property id=&quot;20307&quot; value=&quot;276&quot;/&gt;&lt;/object&gt;&lt;object type=&quot;3&quot; unique_id=&quot;11757&quot;&gt;&lt;property id=&quot;20148&quot; value=&quot;5&quot;/&gt;&lt;property id=&quot;20300&quot; value=&quot;Slide 19&quot;/&gt;&lt;property id=&quot;20307&quot; value=&quot;277&quot;/&gt;&lt;/object&gt;&lt;object type=&quot;3&quot; unique_id=&quot;11758&quot;&gt;&lt;property id=&quot;20148&quot; value=&quot;5&quot;/&gt;&lt;property id=&quot;20300&quot; value=&quot;Slide 20&quot;/&gt;&lt;property id=&quot;20307&quot; value=&quot;278&quot;/&gt;&lt;/object&gt;&lt;object type=&quot;3&quot; unique_id=&quot;11759&quot;&gt;&lt;property id=&quot;20148&quot; value=&quot;5&quot;/&gt;&lt;property id=&quot;20300&quot; value=&quot;Slide 21&quot;/&gt;&lt;property id=&quot;20307&quot; value=&quot;279&quot;/&gt;&lt;/object&gt;&lt;object type=&quot;3&quot; unique_id=&quot;11760&quot;&gt;&lt;property id=&quot;20148&quot; value=&quot;5&quot;/&gt;&lt;property id=&quot;20300&quot; value=&quot;Slide 22 - &amp;quot;How do we pay for all  of this?&amp;quot;&quot;/&gt;&lt;property id=&quot;20307&quot; value=&quot;280&quot;/&gt;&lt;/object&gt;&lt;object type=&quot;3&quot; unique_id=&quot;11761&quot;&gt;&lt;property id=&quot;20148&quot; value=&quot;5&quot;/&gt;&lt;property id=&quot;20300&quot; value=&quot;Slide 23&quot;/&gt;&lt;property id=&quot;20307&quot; value=&quot;283&quot;/&gt;&lt;/object&gt;&lt;object type=&quot;3&quot; unique_id=&quot;11762&quot;&gt;&lt;property id=&quot;20148&quot; value=&quot;5&quot;/&gt;&lt;property id=&quot;20300&quot; value=&quot;Slide 24 - &amp;quot;We need your help, too.&amp;quot;&quot;/&gt;&lt;property id=&quot;20307&quot; value=&quot;286&quot;/&gt;&lt;/object&gt;&lt;object type=&quot;3&quot; unique_id=&quot;11763&quot;&gt;&lt;property id=&quot;20148&quot; value=&quot;5&quot;/&gt;&lt;property id=&quot;20300&quot; value=&quot;Slide 25 - &amp;quot;Questions?&amp;quot;&quot;/&gt;&lt;property id=&quot;20307&quot; value=&quot;285&quot;/&gt;&lt;/object&gt;&lt;/object&gt;&lt;/object&gt;&lt;/database&gt;"/>
  <p:tag name="SECTOMILLISECCONVERTED" val="1"/>
</p:tagLst>
</file>

<file path=ppt/theme/theme1.xml><?xml version="1.0" encoding="utf-8"?>
<a:theme xmlns:a="http://schemas.openxmlformats.org/drawingml/2006/main" name="Office Theme">
  <a:themeElements>
    <a:clrScheme name="Harris Health">
      <a:dk1>
        <a:srgbClr val="636369"/>
      </a:dk1>
      <a:lt1>
        <a:srgbClr val="FFFFFF"/>
      </a:lt1>
      <a:dk2>
        <a:srgbClr val="002E55"/>
      </a:dk2>
      <a:lt2>
        <a:srgbClr val="989898"/>
      </a:lt2>
      <a:accent1>
        <a:srgbClr val="00647F"/>
      </a:accent1>
      <a:accent2>
        <a:srgbClr val="5B2F5C"/>
      </a:accent2>
      <a:accent3>
        <a:srgbClr val="00A5CE"/>
      </a:accent3>
      <a:accent4>
        <a:srgbClr val="75C3D4"/>
      </a:accent4>
      <a:accent5>
        <a:srgbClr val="C1CA7E"/>
      </a:accent5>
      <a:accent6>
        <a:srgbClr val="B6BC00"/>
      </a:accent6>
      <a:hlink>
        <a:srgbClr val="00A5CE"/>
      </a:hlink>
      <a:folHlink>
        <a:srgbClr val="701B4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39B1DB5F82284695905EBD28EB8172" ma:contentTypeVersion="0" ma:contentTypeDescription="Create a new document." ma:contentTypeScope="" ma:versionID="121379f3309888f5330d7f786d2fa25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20E301-7343-4074-B32F-D38CFCCD3F19}">
  <ds:schemaRefs>
    <ds:schemaRef ds:uri="http://schemas.microsoft.com/sharepoint/v3/contenttype/forms"/>
  </ds:schemaRefs>
</ds:datastoreItem>
</file>

<file path=customXml/itemProps2.xml><?xml version="1.0" encoding="utf-8"?>
<ds:datastoreItem xmlns:ds="http://schemas.openxmlformats.org/officeDocument/2006/customXml" ds:itemID="{1D33A7C6-1882-48DF-B7F5-682FBE527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E06456E-7B98-4ABA-A835-AE9786E02FE6}">
  <ds:schemaRefs>
    <ds:schemaRef ds:uri="http://www.w3.org/XML/1998/namespace"/>
    <ds:schemaRef ds:uri="http://schemas.microsoft.com/office/infopath/2007/PartnerControls"/>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33034</TotalTime>
  <Words>461</Words>
  <Application>Microsoft Office PowerPoint</Application>
  <PresentationFormat>Widescreen</PresentationFormat>
  <Paragraphs>111</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Myriad Pro</vt:lpstr>
      <vt:lpstr>Office Theme</vt:lpstr>
      <vt:lpstr>Our Approach to Affordable Care Act Market Place Subsidized Coverage</vt:lpstr>
      <vt:lpstr>PowerPoint Presentation</vt:lpstr>
      <vt:lpstr>Who do we serve?</vt:lpstr>
      <vt:lpstr>We are the safety net for Harris County</vt:lpstr>
      <vt:lpstr>Subsidized Marketplace Insurance Coverage at Harris Health  History and Initial Approach </vt:lpstr>
      <vt:lpstr>Subsidized Marketplace Insurance Coverage at Harris Health  Legal Considerations Researched and Resolved  </vt:lpstr>
      <vt:lpstr>Eligibility for Financial Assistance at Harris Health  </vt:lpstr>
      <vt:lpstr>Affordable Care Act  Marketplace Enrollment and Subsidizing</vt:lpstr>
      <vt:lpstr>Post-open Enrollment  Subsidy Process</vt:lpstr>
      <vt:lpstr>Outcomes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Pearson</dc:creator>
  <cp:lastModifiedBy>Hernandez, Holly A</cp:lastModifiedBy>
  <cp:revision>218</cp:revision>
  <cp:lastPrinted>2018-08-06T18:54:37Z</cp:lastPrinted>
  <dcterms:created xsi:type="dcterms:W3CDTF">2017-10-24T03:04:24Z</dcterms:created>
  <dcterms:modified xsi:type="dcterms:W3CDTF">2020-01-17T15:15:23Z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C-Area of Interest">
    <vt:lpwstr>97;#Administrative/Management|906fd3a2-e471-4e19-a7bb-3087c5ebec22</vt:lpwstr>
  </property>
  <property fmtid="{D5CDD505-2E9C-101B-9397-08002B2CF9AE}" pid="3" name="DCC-Document Type">
    <vt:lpwstr>90;#Marketing Material|15743791-8e25-4899-a775-f2b34f5946a4</vt:lpwstr>
  </property>
  <property fmtid="{D5CDD505-2E9C-101B-9397-08002B2CF9AE}" pid="4" name="DCC-Department Code">
    <vt:lpwstr>111;#CORP-COMM|2d77ae2a-4bd9-48be-97ec-377ced6c70f0</vt:lpwstr>
  </property>
  <property fmtid="{D5CDD505-2E9C-101B-9397-08002B2CF9AE}" pid="5" name="ContentTypeId">
    <vt:lpwstr>0x010100AF39B1DB5F82284695905EBD28EB8172</vt:lpwstr>
  </property>
  <property fmtid="{D5CDD505-2E9C-101B-9397-08002B2CF9AE}" pid="6" name="DCC-Topic">
    <vt:lpwstr>113;#Marketing|6b603bda-d1af-4db9-89fa-bd0a85405592</vt:lpwstr>
  </property>
  <property fmtid="{D5CDD505-2E9C-101B-9397-08002B2CF9AE}" pid="7" name="ArticulateGUID">
    <vt:lpwstr>91A61B25-A5AB-4431-95A9-72DEEAB6E366</vt:lpwstr>
  </property>
  <property fmtid="{D5CDD505-2E9C-101B-9397-08002B2CF9AE}" pid="8" name="ArticulatePath">
    <vt:lpwstr>https://apps.hchd.local/sites/dcc/mm/Marketing%20Material/harris-health-base-presentation-2017-stats</vt:lpwstr>
  </property>
</Properties>
</file>