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9"/>
  </p:notesMasterIdLst>
  <p:sldIdLst>
    <p:sldId id="256" r:id="rId2"/>
    <p:sldId id="976" r:id="rId3"/>
    <p:sldId id="957" r:id="rId4"/>
    <p:sldId id="958" r:id="rId5"/>
    <p:sldId id="959" r:id="rId6"/>
    <p:sldId id="977" r:id="rId7"/>
    <p:sldId id="970" r:id="rId8"/>
    <p:sldId id="963" r:id="rId9"/>
    <p:sldId id="961" r:id="rId10"/>
    <p:sldId id="969" r:id="rId11"/>
    <p:sldId id="962" r:id="rId12"/>
    <p:sldId id="968" r:id="rId13"/>
    <p:sldId id="978" r:id="rId14"/>
    <p:sldId id="974" r:id="rId15"/>
    <p:sldId id="979" r:id="rId16"/>
    <p:sldId id="975" r:id="rId17"/>
    <p:sldId id="263" r:id="rId18"/>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11ED"/>
    <a:srgbClr val="FF66CC"/>
    <a:srgbClr val="6699FF"/>
    <a:srgbClr val="33CC33"/>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37" autoAdjust="0"/>
  </p:normalViewPr>
  <p:slideViewPr>
    <p:cSldViewPr snapToGrid="0">
      <p:cViewPr varScale="1">
        <p:scale>
          <a:sx n="73" d="100"/>
          <a:sy n="73" d="100"/>
        </p:scale>
        <p:origin x="18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63" tIns="48332" rIns="96663" bIns="48332" rtlCol="0"/>
          <a:lstStyle>
            <a:lvl1pPr algn="l">
              <a:defRPr sz="1300"/>
            </a:lvl1pPr>
          </a:lstStyle>
          <a:p>
            <a:endParaRPr lang="en-US" dirty="0"/>
          </a:p>
        </p:txBody>
      </p:sp>
      <p:sp>
        <p:nvSpPr>
          <p:cNvPr id="3" name="Date Placeholder 2"/>
          <p:cNvSpPr>
            <a:spLocks noGrp="1"/>
          </p:cNvSpPr>
          <p:nvPr>
            <p:ph type="dt" idx="1"/>
          </p:nvPr>
        </p:nvSpPr>
        <p:spPr>
          <a:xfrm>
            <a:off x="4143588" y="0"/>
            <a:ext cx="3169920" cy="481728"/>
          </a:xfrm>
          <a:prstGeom prst="rect">
            <a:avLst/>
          </a:prstGeom>
        </p:spPr>
        <p:txBody>
          <a:bodyPr vert="horz" lIns="96663" tIns="48332" rIns="96663" bIns="48332" rtlCol="0"/>
          <a:lstStyle>
            <a:lvl1pPr algn="r">
              <a:defRPr sz="1300"/>
            </a:lvl1pPr>
          </a:lstStyle>
          <a:p>
            <a:fld id="{D8F58FEE-3CAA-4105-9590-93DAA5C5C266}" type="datetimeFigureOut">
              <a:rPr lang="en-US" smtClean="0"/>
              <a:t>1/20/2020</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3" tIns="48332" rIns="96663" bIns="48332" rtlCol="0" anchor="ctr"/>
          <a:lstStyle/>
          <a:p>
            <a:endParaRPr lang="en-US" dirty="0"/>
          </a:p>
        </p:txBody>
      </p:sp>
      <p:sp>
        <p:nvSpPr>
          <p:cNvPr id="5" name="Notes Placeholder 4"/>
          <p:cNvSpPr>
            <a:spLocks noGrp="1"/>
          </p:cNvSpPr>
          <p:nvPr>
            <p:ph type="body" sz="quarter" idx="3"/>
          </p:nvPr>
        </p:nvSpPr>
        <p:spPr>
          <a:xfrm>
            <a:off x="731521" y="4620578"/>
            <a:ext cx="5852160" cy="3780473"/>
          </a:xfrm>
          <a:prstGeom prst="rect">
            <a:avLst/>
          </a:prstGeom>
        </p:spPr>
        <p:txBody>
          <a:bodyPr vert="horz" lIns="96663" tIns="48332" rIns="96663" bIns="4833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63" tIns="48332" rIns="96663" bIns="48332"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8" y="9119475"/>
            <a:ext cx="3169920" cy="481727"/>
          </a:xfrm>
          <a:prstGeom prst="rect">
            <a:avLst/>
          </a:prstGeom>
        </p:spPr>
        <p:txBody>
          <a:bodyPr vert="horz" lIns="96663" tIns="48332" rIns="96663" bIns="48332" rtlCol="0" anchor="b"/>
          <a:lstStyle>
            <a:lvl1pPr algn="r">
              <a:defRPr sz="1300"/>
            </a:lvl1pPr>
          </a:lstStyle>
          <a:p>
            <a:fld id="{6F3CA594-65FB-4DED-9E9B-6A33DD712783}" type="slidenum">
              <a:rPr lang="en-US" smtClean="0"/>
              <a:t>‹#›</a:t>
            </a:fld>
            <a:endParaRPr lang="en-US" dirty="0"/>
          </a:p>
        </p:txBody>
      </p:sp>
    </p:spTree>
    <p:extLst>
      <p:ext uri="{BB962C8B-B14F-4D97-AF65-F5344CB8AC3E}">
        <p14:creationId xmlns:p14="http://schemas.microsoft.com/office/powerpoint/2010/main" val="2950388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0E50FC2D-3575-4BEE-84D2-D677752BFACA}" type="datetime1">
              <a:rPr lang="en-US" smtClean="0"/>
              <a:t>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4F4AB58-51FD-4458-BE71-551A730A0C42}" type="datetime1">
              <a:rPr lang="en-US" smtClean="0"/>
              <a:t>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23AC24-0A93-46E5-B254-540F11C146B9}" type="datetime1">
              <a:rPr lang="en-US" smtClean="0"/>
              <a:t>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B516BF-CC85-42A6-AB0A-81CAB56F1CDA}" type="datetime1">
              <a:rPr lang="en-US" smtClean="0"/>
              <a:t>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A234B3-C7EE-456F-8455-91A4C30E613A}" type="datetime1">
              <a:rPr lang="en-US" smtClean="0"/>
              <a:t>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A06DE2EF-0D93-4DB6-93C2-2CC3338DCFE9}" type="datetime1">
              <a:rPr lang="en-US" smtClean="0"/>
              <a:t>1/20/2020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9128E27-A3DA-4DF9-9082-835B7D8F1AC2}" type="datetime1">
              <a:rPr lang="en-US" smtClean="0"/>
              <a:t>1/20/2020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9D76F2-5F79-40D0-A3FC-D42BBB4F0BC1}" type="datetime1">
              <a:rPr lang="en-US" smtClean="0"/>
              <a:t>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54DD40-B507-4525-A988-C7ABADEE53FE}" type="datetime1">
              <a:rPr lang="en-US" smtClean="0"/>
              <a:t>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8976CD-1506-465F-AE81-3E47D990777A}" type="datetime1">
              <a:rPr lang="en-US" smtClean="0"/>
              <a:t>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C0EEF70-336B-4EC4-BB50-F075C1BF5FE1}" type="datetime1">
              <a:rPr lang="en-US" smtClean="0"/>
              <a:t>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94147C6-35F1-4C08-AEAE-A230D81D57C1}" type="datetime1">
              <a:rPr lang="en-US" smtClean="0"/>
              <a:t>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B4699D-A78F-4833-8D09-F4383E554240}" type="datetime1">
              <a:rPr lang="en-US" smtClean="0"/>
              <a:t>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BD9259-BD30-4C27-8A35-24BED33C8E88}" type="datetime1">
              <a:rPr lang="en-US" smtClean="0"/>
              <a:t>1/20/2020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DC62EC-6DF5-482C-9BD5-FE6936F321A4}" type="datetime1">
              <a:rPr lang="en-US" smtClean="0"/>
              <a:t>1/20/2020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F74E027-0AD7-4970-AE5C-25D214FD2008}" type="datetime1">
              <a:rPr lang="en-US" smtClean="0"/>
              <a:t>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571898-07AA-4CBA-B625-A355875105AF}" type="datetime1">
              <a:rPr lang="en-US" smtClean="0"/>
              <a:t>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B70B3B0-3872-4CA2-BB20-199506C92341}" type="datetime1">
              <a:rPr lang="en-US" smtClean="0"/>
              <a:t>1/20/2020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HorvathHealthPolicy@gmail.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linicaltrials.gov/ct2/search/map/click?map.x=307&amp;map.y=260&amp;mapw=1202" TargetMode="External"/><Relationship Id="rId2" Type="http://schemas.openxmlformats.org/officeDocument/2006/relationships/hyperlink" Target="https://report.nih.gov/award/index.cfm?ot=&amp;fy=2018&amp;state=MA&amp;ic=&amp;fm=&amp;orgid=&amp;distr=&amp;rfa=&amp;om=n&amp;pid=&amp;view=statedetail" TargetMode="External"/><Relationship Id="rId1" Type="http://schemas.openxmlformats.org/officeDocument/2006/relationships/slideLayout" Target="../slideLayouts/slideLayout2.xml"/><Relationship Id="rId4" Type="http://schemas.openxmlformats.org/officeDocument/2006/relationships/hyperlink" Target="https://clinicaltrials.gov/ct2/resources/trends#LocationsOfRegisteredStudie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09799" y="3200401"/>
            <a:ext cx="9144000" cy="1248000"/>
          </a:xfrm>
        </p:spPr>
        <p:txBody>
          <a:bodyPr>
            <a:normAutofit/>
          </a:bodyPr>
          <a:lstStyle/>
          <a:p>
            <a:r>
              <a:rPr lang="en-US" dirty="0"/>
              <a:t>January 24, 2020</a:t>
            </a:r>
          </a:p>
          <a:p>
            <a:r>
              <a:rPr lang="en-US" dirty="0"/>
              <a:t>Jane Horvath</a:t>
            </a:r>
          </a:p>
        </p:txBody>
      </p:sp>
      <p:sp>
        <p:nvSpPr>
          <p:cNvPr id="6" name="Title 5">
            <a:extLst>
              <a:ext uri="{FF2B5EF4-FFF2-40B4-BE49-F238E27FC236}">
                <a16:creationId xmlns:a16="http://schemas.microsoft.com/office/drawing/2014/main" id="{0F14C920-ED7C-4D7E-AB2F-469406A3A819}"/>
              </a:ext>
            </a:extLst>
          </p:cNvPr>
          <p:cNvSpPr>
            <a:spLocks noGrp="1"/>
          </p:cNvSpPr>
          <p:nvPr>
            <p:ph type="ctrTitle"/>
          </p:nvPr>
        </p:nvSpPr>
        <p:spPr>
          <a:xfrm>
            <a:off x="663879" y="4448400"/>
            <a:ext cx="10689921" cy="1657118"/>
          </a:xfrm>
        </p:spPr>
        <p:txBody>
          <a:bodyPr>
            <a:normAutofit fontScale="90000"/>
          </a:bodyPr>
          <a:lstStyle/>
          <a:p>
            <a:r>
              <a:rPr lang="en-US" sz="6000" dirty="0">
                <a:solidFill>
                  <a:srgbClr val="A911ED"/>
                </a:solidFill>
              </a:rPr>
              <a:t>Pharma Challenges to State Rx Policy</a:t>
            </a:r>
            <a:br>
              <a:rPr lang="en-US" sz="6000" dirty="0">
                <a:solidFill>
                  <a:srgbClr val="A911ED"/>
                </a:solidFill>
              </a:rPr>
            </a:br>
            <a:r>
              <a:rPr lang="en-US" sz="6000" dirty="0">
                <a:solidFill>
                  <a:srgbClr val="A911ED"/>
                </a:solidFill>
              </a:rPr>
              <a:t>for Families USA </a:t>
            </a:r>
            <a:br>
              <a:rPr lang="en-US" sz="6000" dirty="0">
                <a:solidFill>
                  <a:srgbClr val="A911ED"/>
                </a:solidFill>
              </a:rPr>
            </a:br>
            <a:endParaRPr lang="en-US" sz="6000" dirty="0">
              <a:solidFill>
                <a:srgbClr val="A911ED"/>
              </a:solidFill>
            </a:endParaRPr>
          </a:p>
        </p:txBody>
      </p:sp>
    </p:spTree>
    <p:extLst>
      <p:ext uri="{BB962C8B-B14F-4D97-AF65-F5344CB8AC3E}">
        <p14:creationId xmlns:p14="http://schemas.microsoft.com/office/powerpoint/2010/main" val="554862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18" name="Rectangle 11">
            <a:extLst>
              <a:ext uri="{FF2B5EF4-FFF2-40B4-BE49-F238E27FC236}">
                <a16:creationId xmlns:a16="http://schemas.microsoft.com/office/drawing/2014/main" id="{6B2275DD-736C-472F-9D1B-3BA6016BFD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p>
        </p:txBody>
      </p:sp>
      <p:sp>
        <p:nvSpPr>
          <p:cNvPr id="6" name="Title 5">
            <a:extLst>
              <a:ext uri="{FF2B5EF4-FFF2-40B4-BE49-F238E27FC236}">
                <a16:creationId xmlns:a16="http://schemas.microsoft.com/office/drawing/2014/main" id="{452D5C19-4A9D-4866-BD8B-0C066A88C473}"/>
              </a:ext>
            </a:extLst>
          </p:cNvPr>
          <p:cNvSpPr>
            <a:spLocks noGrp="1"/>
          </p:cNvSpPr>
          <p:nvPr>
            <p:ph type="title"/>
          </p:nvPr>
        </p:nvSpPr>
        <p:spPr>
          <a:xfrm>
            <a:off x="939800" y="83911"/>
            <a:ext cx="7958667" cy="1137104"/>
          </a:xfrm>
        </p:spPr>
        <p:txBody>
          <a:bodyPr anchor="b">
            <a:normAutofit/>
          </a:bodyPr>
          <a:lstStyle/>
          <a:p>
            <a:r>
              <a:rPr lang="en-US" dirty="0">
                <a:solidFill>
                  <a:srgbClr val="FF66CC"/>
                </a:solidFill>
              </a:rPr>
              <a:t>Trade Secrets</a:t>
            </a:r>
          </a:p>
        </p:txBody>
      </p:sp>
      <p:sp>
        <p:nvSpPr>
          <p:cNvPr id="19" name="Content Placeholder 6">
            <a:extLst>
              <a:ext uri="{FF2B5EF4-FFF2-40B4-BE49-F238E27FC236}">
                <a16:creationId xmlns:a16="http://schemas.microsoft.com/office/drawing/2014/main" id="{34FC290A-C34E-4A5B-9C35-00A7C50490C3}"/>
              </a:ext>
            </a:extLst>
          </p:cNvPr>
          <p:cNvSpPr>
            <a:spLocks noGrp="1"/>
          </p:cNvSpPr>
          <p:nvPr>
            <p:ph idx="1"/>
          </p:nvPr>
        </p:nvSpPr>
        <p:spPr>
          <a:xfrm>
            <a:off x="203200" y="1333500"/>
            <a:ext cx="11417993" cy="4843463"/>
          </a:xfrm>
        </p:spPr>
        <p:txBody>
          <a:bodyPr>
            <a:normAutofit fontScale="77500" lnSpcReduction="20000"/>
          </a:bodyPr>
          <a:lstStyle/>
          <a:p>
            <a:r>
              <a:rPr lang="en-US" dirty="0">
                <a:solidFill>
                  <a:schemeClr val="tx1">
                    <a:lumMod val="95000"/>
                  </a:schemeClr>
                </a:solidFill>
              </a:rPr>
              <a:t>States have trade secret protection laws, federal law since 2016</a:t>
            </a:r>
          </a:p>
          <a:p>
            <a:r>
              <a:rPr lang="en-US" dirty="0">
                <a:solidFill>
                  <a:schemeClr val="tx1">
                    <a:lumMod val="95000"/>
                  </a:schemeClr>
                </a:solidFill>
              </a:rPr>
              <a:t>Legal Challenges</a:t>
            </a:r>
          </a:p>
          <a:p>
            <a:pPr lvl="1"/>
            <a:r>
              <a:rPr lang="en-US" sz="2200" dirty="0">
                <a:solidFill>
                  <a:schemeClr val="tx1">
                    <a:lumMod val="95000"/>
                  </a:schemeClr>
                </a:solidFill>
              </a:rPr>
              <a:t>NV law specifically exempted Rx company data from state trade secrets law</a:t>
            </a:r>
          </a:p>
          <a:p>
            <a:pPr lvl="1"/>
            <a:r>
              <a:rPr lang="en-US" sz="2200" dirty="0">
                <a:solidFill>
                  <a:schemeClr val="tx1">
                    <a:lumMod val="95000"/>
                  </a:schemeClr>
                </a:solidFill>
              </a:rPr>
              <a:t>CA data FOIA’d by advocates for information on upcoming price increases.  Industry sued to keep information confidential.</a:t>
            </a:r>
          </a:p>
          <a:p>
            <a:pPr lvl="1"/>
            <a:r>
              <a:rPr lang="en-US" sz="2200" dirty="0">
                <a:solidFill>
                  <a:schemeClr val="tx1">
                    <a:lumMod val="95000"/>
                  </a:schemeClr>
                </a:solidFill>
              </a:rPr>
              <a:t>OR enacted a 60-day price increase advance notice law (same a CA)</a:t>
            </a:r>
          </a:p>
          <a:p>
            <a:r>
              <a:rPr lang="en-US" dirty="0">
                <a:solidFill>
                  <a:schemeClr val="tx1">
                    <a:lumMod val="95000"/>
                  </a:schemeClr>
                </a:solidFill>
              </a:rPr>
              <a:t>Pharma claims even public information about a company is a trade secret</a:t>
            </a:r>
          </a:p>
          <a:p>
            <a:pPr lvl="1"/>
            <a:r>
              <a:rPr lang="en-US" dirty="0">
                <a:solidFill>
                  <a:srgbClr val="FFFF00"/>
                </a:solidFill>
              </a:rPr>
              <a:t>Proposed states collect only public info which would become a trade secret once the state collected it. (true) </a:t>
            </a:r>
          </a:p>
          <a:p>
            <a:r>
              <a:rPr lang="en-US" dirty="0">
                <a:solidFill>
                  <a:schemeClr val="tx1">
                    <a:lumMod val="95000"/>
                  </a:schemeClr>
                </a:solidFill>
              </a:rPr>
              <a:t>Most of what pharma refuses to provide can be ascertained through publicly available sources, thus not a trade secret (a lot of effort required)</a:t>
            </a:r>
          </a:p>
          <a:p>
            <a:pPr lvl="1"/>
            <a:r>
              <a:rPr lang="en-US" sz="2200" dirty="0">
                <a:solidFill>
                  <a:schemeClr val="tx1">
                    <a:lumMod val="95000"/>
                  </a:schemeClr>
                </a:solidFill>
              </a:rPr>
              <a:t>Cost of JAMA ads, cost of TV prime time ads, and the # ads….</a:t>
            </a:r>
          </a:p>
          <a:p>
            <a:pPr lvl="1"/>
            <a:r>
              <a:rPr lang="en-US" sz="2200" dirty="0">
                <a:solidFill>
                  <a:schemeClr val="tx1">
                    <a:lumMod val="95000"/>
                  </a:schemeClr>
                </a:solidFill>
              </a:rPr>
              <a:t>R&amp;D is in SEC 10-K if  spending is relevant for investors</a:t>
            </a:r>
          </a:p>
          <a:p>
            <a:pPr lvl="1"/>
            <a:r>
              <a:rPr lang="en-US" sz="2200" dirty="0">
                <a:solidFill>
                  <a:schemeClr val="tx1">
                    <a:lumMod val="95000"/>
                  </a:schemeClr>
                </a:solidFill>
              </a:rPr>
              <a:t>Competitors are not clueless about what they each spend on operations because their operations are similar</a:t>
            </a:r>
          </a:p>
          <a:p>
            <a:pPr lvl="1"/>
            <a:r>
              <a:rPr lang="en-US" sz="2200" dirty="0">
                <a:solidFill>
                  <a:schemeClr val="tx1">
                    <a:lumMod val="95000"/>
                  </a:schemeClr>
                </a:solidFill>
              </a:rPr>
              <a:t>Competitors raise prices similar amounts once the first company announces its increase – nothing secret after that among competitors</a:t>
            </a:r>
          </a:p>
          <a:p>
            <a:pPr lvl="1"/>
            <a:r>
              <a:rPr lang="en-US" sz="2200" dirty="0">
                <a:solidFill>
                  <a:schemeClr val="tx1">
                    <a:lumMod val="95000"/>
                  </a:schemeClr>
                </a:solidFill>
              </a:rPr>
              <a:t>Launch prices are predictable too, based on market price of competitors already in the market.</a:t>
            </a:r>
          </a:p>
          <a:p>
            <a:endParaRPr lang="en-US" sz="2000" dirty="0">
              <a:solidFill>
                <a:schemeClr val="tx1">
                  <a:lumMod val="95000"/>
                </a:schemeClr>
              </a:solidFill>
            </a:endParaRPr>
          </a:p>
          <a:p>
            <a:pPr marL="0" indent="0">
              <a:buNone/>
            </a:pPr>
            <a:endParaRPr lang="en-US" sz="2000" dirty="0">
              <a:solidFill>
                <a:schemeClr val="tx1">
                  <a:lumMod val="95000"/>
                </a:schemeClr>
              </a:solidFill>
            </a:endParaRPr>
          </a:p>
        </p:txBody>
      </p:sp>
      <p:sp>
        <p:nvSpPr>
          <p:cNvPr id="4" name="Slide Number Placeholder 3">
            <a:extLst>
              <a:ext uri="{FF2B5EF4-FFF2-40B4-BE49-F238E27FC236}">
                <a16:creationId xmlns:a16="http://schemas.microsoft.com/office/drawing/2014/main" id="{D4D5B56A-E22F-4F00-B05E-455450B722AB}"/>
              </a:ext>
            </a:extLst>
          </p:cNvPr>
          <p:cNvSpPr>
            <a:spLocks noGrp="1"/>
          </p:cNvSpPr>
          <p:nvPr>
            <p:ph type="sldNum" sz="quarter" idx="12"/>
          </p:nvPr>
        </p:nvSpPr>
        <p:spPr>
          <a:xfrm>
            <a:off x="8610600" y="6356350"/>
            <a:ext cx="2743200" cy="365125"/>
          </a:xfrm>
        </p:spPr>
        <p:txBody>
          <a:bodyPr>
            <a:normAutofit/>
          </a:bodyPr>
          <a:lstStyle/>
          <a:p>
            <a:pPr>
              <a:spcAft>
                <a:spcPts val="600"/>
              </a:spcAft>
            </a:pPr>
            <a:fld id="{6D22F896-40B5-4ADD-8801-0D06FADFA095}" type="slidenum">
              <a:rPr lang="en-US">
                <a:solidFill>
                  <a:schemeClr val="tx1">
                    <a:lumMod val="95000"/>
                  </a:schemeClr>
                </a:solidFill>
              </a:rPr>
              <a:pPr>
                <a:spcAft>
                  <a:spcPts val="600"/>
                </a:spcAft>
              </a:pPr>
              <a:t>10</a:t>
            </a:fld>
            <a:endParaRPr lang="en-US" dirty="0">
              <a:solidFill>
                <a:schemeClr val="tx1">
                  <a:lumMod val="95000"/>
                </a:schemeClr>
              </a:solidFill>
            </a:endParaRPr>
          </a:p>
        </p:txBody>
      </p:sp>
      <p:sp>
        <p:nvSpPr>
          <p:cNvPr id="15" name="TextBox 14">
            <a:extLst>
              <a:ext uri="{FF2B5EF4-FFF2-40B4-BE49-F238E27FC236}">
                <a16:creationId xmlns:a16="http://schemas.microsoft.com/office/drawing/2014/main" id="{FAEB4957-A2A8-4F22-A87D-4B6E56A512C1}"/>
              </a:ext>
            </a:extLst>
          </p:cNvPr>
          <p:cNvSpPr txBox="1"/>
          <p:nvPr/>
        </p:nvSpPr>
        <p:spPr>
          <a:xfrm>
            <a:off x="292100" y="6129893"/>
            <a:ext cx="7048500" cy="369332"/>
          </a:xfrm>
          <a:prstGeom prst="rect">
            <a:avLst/>
          </a:prstGeom>
          <a:noFill/>
        </p:spPr>
        <p:txBody>
          <a:bodyPr wrap="square" rtlCol="0">
            <a:spAutoFit/>
          </a:bodyPr>
          <a:lstStyle/>
          <a:p>
            <a:r>
              <a:rPr lang="en-US" i="1" dirty="0">
                <a:solidFill>
                  <a:srgbClr val="FFC000"/>
                </a:solidFill>
              </a:rPr>
              <a:t>Horvath Health Policy, Innovations in Health Care Financing</a:t>
            </a:r>
          </a:p>
        </p:txBody>
      </p:sp>
    </p:spTree>
    <p:extLst>
      <p:ext uri="{BB962C8B-B14F-4D97-AF65-F5344CB8AC3E}">
        <p14:creationId xmlns:p14="http://schemas.microsoft.com/office/powerpoint/2010/main" val="1695531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948AE-CDFC-477E-81A1-0AB1E34D851E}"/>
              </a:ext>
            </a:extLst>
          </p:cNvPr>
          <p:cNvSpPr>
            <a:spLocks noGrp="1"/>
          </p:cNvSpPr>
          <p:nvPr>
            <p:ph type="title"/>
          </p:nvPr>
        </p:nvSpPr>
        <p:spPr>
          <a:xfrm>
            <a:off x="212942" y="365125"/>
            <a:ext cx="11140858" cy="1325563"/>
          </a:xfrm>
        </p:spPr>
        <p:txBody>
          <a:bodyPr>
            <a:normAutofit fontScale="90000"/>
          </a:bodyPr>
          <a:lstStyle/>
          <a:p>
            <a:r>
              <a:rPr lang="en-US" dirty="0">
                <a:solidFill>
                  <a:srgbClr val="FF66CC"/>
                </a:solidFill>
              </a:rPr>
              <a:t>Patent Law Violations/Supremacy Clause</a:t>
            </a:r>
          </a:p>
        </p:txBody>
      </p:sp>
      <p:sp>
        <p:nvSpPr>
          <p:cNvPr id="3" name="Content Placeholder 2">
            <a:extLst>
              <a:ext uri="{FF2B5EF4-FFF2-40B4-BE49-F238E27FC236}">
                <a16:creationId xmlns:a16="http://schemas.microsoft.com/office/drawing/2014/main" id="{C8CF8F62-B848-4524-A6FA-9617AB1EFB7C}"/>
              </a:ext>
            </a:extLst>
          </p:cNvPr>
          <p:cNvSpPr>
            <a:spLocks noGrp="1"/>
          </p:cNvSpPr>
          <p:nvPr>
            <p:ph idx="1"/>
          </p:nvPr>
        </p:nvSpPr>
        <p:spPr>
          <a:xfrm>
            <a:off x="463463" y="1825625"/>
            <a:ext cx="10890337" cy="4351338"/>
          </a:xfrm>
        </p:spPr>
        <p:txBody>
          <a:bodyPr/>
          <a:lstStyle/>
          <a:p>
            <a:r>
              <a:rPr lang="en-US" dirty="0"/>
              <a:t>PhRMA BIO v WDC</a:t>
            </a:r>
          </a:p>
          <a:p>
            <a:pPr lvl="1"/>
            <a:r>
              <a:rPr lang="en-US" dirty="0"/>
              <a:t>Court discussed that price caps limited innovator’s rights to unfettered profits</a:t>
            </a:r>
          </a:p>
          <a:p>
            <a:pPr lvl="2"/>
            <a:r>
              <a:rPr lang="en-US" dirty="0"/>
              <a:t>DC law contrary to federal patent scheme created by congress </a:t>
            </a:r>
          </a:p>
          <a:p>
            <a:pPr lvl="2"/>
            <a:r>
              <a:rPr lang="en-US" dirty="0"/>
              <a:t>No discussion in the trial of 340B program as very clear example of congressional intent to limit profits through direct price controls – federal government not a 340B market participant</a:t>
            </a:r>
          </a:p>
          <a:p>
            <a:pPr lvl="2"/>
            <a:endParaRPr lang="en-US" dirty="0"/>
          </a:p>
          <a:p>
            <a:pPr lvl="2"/>
            <a:endParaRPr lang="en-US" dirty="0"/>
          </a:p>
        </p:txBody>
      </p:sp>
      <p:sp>
        <p:nvSpPr>
          <p:cNvPr id="4" name="Slide Number Placeholder 3">
            <a:extLst>
              <a:ext uri="{FF2B5EF4-FFF2-40B4-BE49-F238E27FC236}">
                <a16:creationId xmlns:a16="http://schemas.microsoft.com/office/drawing/2014/main" id="{C2A359E6-E33E-4453-A4E5-816D3D6151B8}"/>
              </a:ext>
            </a:extLst>
          </p:cNvPr>
          <p:cNvSpPr>
            <a:spLocks noGrp="1"/>
          </p:cNvSpPr>
          <p:nvPr>
            <p:ph type="sldNum" sz="quarter" idx="12"/>
          </p:nvPr>
        </p:nvSpPr>
        <p:spPr/>
        <p:txBody>
          <a:bodyPr/>
          <a:lstStyle/>
          <a:p>
            <a:fld id="{6D22F896-40B5-4ADD-8801-0D06FADFA095}" type="slidenum">
              <a:rPr lang="en-US" smtClean="0"/>
              <a:t>11</a:t>
            </a:fld>
            <a:endParaRPr lang="en-US" dirty="0"/>
          </a:p>
        </p:txBody>
      </p:sp>
      <p:sp>
        <p:nvSpPr>
          <p:cNvPr id="5" name="TextBox 4">
            <a:extLst>
              <a:ext uri="{FF2B5EF4-FFF2-40B4-BE49-F238E27FC236}">
                <a16:creationId xmlns:a16="http://schemas.microsoft.com/office/drawing/2014/main" id="{62814A0A-9DAE-4857-A085-F2375853CA2D}"/>
              </a:ext>
            </a:extLst>
          </p:cNvPr>
          <p:cNvSpPr txBox="1"/>
          <p:nvPr/>
        </p:nvSpPr>
        <p:spPr>
          <a:xfrm>
            <a:off x="728536" y="6033184"/>
            <a:ext cx="5705729" cy="646331"/>
          </a:xfrm>
          <a:prstGeom prst="rect">
            <a:avLst/>
          </a:prstGeom>
          <a:noFill/>
        </p:spPr>
        <p:txBody>
          <a:bodyPr wrap="none" rtlCol="0">
            <a:spAutoFit/>
          </a:bodyPr>
          <a:lstStyle/>
          <a:p>
            <a:r>
              <a:rPr lang="en-US" i="1" dirty="0">
                <a:solidFill>
                  <a:srgbClr val="FFC000"/>
                </a:solidFill>
              </a:rPr>
              <a:t>Horvath Health Policy, Innovations in Health Care Financing</a:t>
            </a:r>
          </a:p>
          <a:p>
            <a:endParaRPr lang="en-US" dirty="0"/>
          </a:p>
        </p:txBody>
      </p:sp>
    </p:spTree>
    <p:extLst>
      <p:ext uri="{BB962C8B-B14F-4D97-AF65-F5344CB8AC3E}">
        <p14:creationId xmlns:p14="http://schemas.microsoft.com/office/powerpoint/2010/main" val="441817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D9755-E732-4F43-81B9-930C1C888A55}"/>
              </a:ext>
            </a:extLst>
          </p:cNvPr>
          <p:cNvSpPr>
            <a:spLocks noGrp="1"/>
          </p:cNvSpPr>
          <p:nvPr>
            <p:ph type="title"/>
          </p:nvPr>
        </p:nvSpPr>
        <p:spPr>
          <a:xfrm>
            <a:off x="551145" y="365125"/>
            <a:ext cx="10802655" cy="1325563"/>
          </a:xfrm>
        </p:spPr>
        <p:txBody>
          <a:bodyPr>
            <a:normAutofit/>
          </a:bodyPr>
          <a:lstStyle/>
          <a:p>
            <a:r>
              <a:rPr lang="en-US" dirty="0">
                <a:solidFill>
                  <a:srgbClr val="FF66CC"/>
                </a:solidFill>
              </a:rPr>
              <a:t>How Court Rulings Affect State Policy</a:t>
            </a:r>
          </a:p>
        </p:txBody>
      </p:sp>
      <p:sp>
        <p:nvSpPr>
          <p:cNvPr id="3" name="Content Placeholder 2">
            <a:extLst>
              <a:ext uri="{FF2B5EF4-FFF2-40B4-BE49-F238E27FC236}">
                <a16:creationId xmlns:a16="http://schemas.microsoft.com/office/drawing/2014/main" id="{8B15D2BF-17EB-4127-B5D6-166886ABE59B}"/>
              </a:ext>
            </a:extLst>
          </p:cNvPr>
          <p:cNvSpPr>
            <a:spLocks noGrp="1"/>
          </p:cNvSpPr>
          <p:nvPr>
            <p:ph idx="1"/>
          </p:nvPr>
        </p:nvSpPr>
        <p:spPr>
          <a:xfrm>
            <a:off x="338203" y="1569006"/>
            <a:ext cx="11117197" cy="4595812"/>
          </a:xfrm>
        </p:spPr>
        <p:txBody>
          <a:bodyPr>
            <a:normAutofit fontScale="85000" lnSpcReduction="20000"/>
          </a:bodyPr>
          <a:lstStyle/>
          <a:p>
            <a:r>
              <a:rPr lang="en-US" dirty="0"/>
              <a:t>Price gouging legislation limited to generics and off-patent brands in response to earlier DC Circuit ruling on supremacy clause/patent law</a:t>
            </a:r>
          </a:p>
          <a:p>
            <a:pPr lvl="1"/>
            <a:r>
              <a:rPr lang="en-US" dirty="0"/>
              <a:t>But then 4</a:t>
            </a:r>
            <a:r>
              <a:rPr lang="en-US" baseline="30000" dirty="0"/>
              <a:t>th</a:t>
            </a:r>
            <a:r>
              <a:rPr lang="en-US" dirty="0"/>
              <a:t> circuit found that limiting price gouging to generics was not fair…..</a:t>
            </a:r>
          </a:p>
          <a:p>
            <a:r>
              <a:rPr lang="en-US" dirty="0"/>
              <a:t>Drug Affordability Boards limited to state/local government purchasers and payers (ME and MD)</a:t>
            </a:r>
          </a:p>
          <a:p>
            <a:pPr lvl="1"/>
            <a:r>
              <a:rPr lang="en-US" dirty="0"/>
              <a:t>Limit PDAB to government payers immunizes the state from DCC lawsuit</a:t>
            </a:r>
          </a:p>
          <a:p>
            <a:pPr lvl="2"/>
            <a:r>
              <a:rPr lang="en-US" dirty="0"/>
              <a:t>Government as market participant rather than regulator</a:t>
            </a:r>
          </a:p>
          <a:p>
            <a:pPr lvl="1"/>
            <a:r>
              <a:rPr lang="en-US" dirty="0"/>
              <a:t>Such limitations undermine the intent and effectiveness of the PDAB and viability of upper payment limits</a:t>
            </a:r>
          </a:p>
          <a:p>
            <a:pPr lvl="2"/>
            <a:r>
              <a:rPr lang="en-US" dirty="0"/>
              <a:t>Need a pathway from application to government payers to application statewide – protect all residents</a:t>
            </a:r>
          </a:p>
          <a:p>
            <a:r>
              <a:rPr lang="en-US" dirty="0"/>
              <a:t>We need some strong laws in different federal circuits to get stronger decisions that support state consumer protection authority.</a:t>
            </a:r>
          </a:p>
          <a:p>
            <a:pPr lvl="1"/>
            <a:r>
              <a:rPr lang="en-US" dirty="0"/>
              <a:t>We have just one-off decisions in two circuits to which every state is responding.  </a:t>
            </a:r>
          </a:p>
          <a:p>
            <a:r>
              <a:rPr lang="en-US" dirty="0"/>
              <a:t>State Attorneys General need to be facile with federal healthcare policy, laws, rules </a:t>
            </a:r>
            <a:r>
              <a:rPr lang="en-US" i="1" dirty="0"/>
              <a:t>and</a:t>
            </a:r>
            <a:r>
              <a:rPr lang="en-US" dirty="0"/>
              <a:t> know how the industry operates in order to maximize effectiveness</a:t>
            </a:r>
          </a:p>
          <a:p>
            <a:endParaRPr lang="en-US" dirty="0"/>
          </a:p>
        </p:txBody>
      </p:sp>
      <p:sp>
        <p:nvSpPr>
          <p:cNvPr id="4" name="Slide Number Placeholder 3">
            <a:extLst>
              <a:ext uri="{FF2B5EF4-FFF2-40B4-BE49-F238E27FC236}">
                <a16:creationId xmlns:a16="http://schemas.microsoft.com/office/drawing/2014/main" id="{B136C160-D458-438D-8A44-943459DFD6A3}"/>
              </a:ext>
            </a:extLst>
          </p:cNvPr>
          <p:cNvSpPr>
            <a:spLocks noGrp="1"/>
          </p:cNvSpPr>
          <p:nvPr>
            <p:ph type="sldNum" sz="quarter" idx="12"/>
          </p:nvPr>
        </p:nvSpPr>
        <p:spPr/>
        <p:txBody>
          <a:bodyPr/>
          <a:lstStyle/>
          <a:p>
            <a:fld id="{6D22F896-40B5-4ADD-8801-0D06FADFA095}" type="slidenum">
              <a:rPr lang="en-US" smtClean="0"/>
              <a:t>12</a:t>
            </a:fld>
            <a:endParaRPr lang="en-US" dirty="0"/>
          </a:p>
        </p:txBody>
      </p:sp>
      <p:sp>
        <p:nvSpPr>
          <p:cNvPr id="6" name="TextBox 5">
            <a:extLst>
              <a:ext uri="{FF2B5EF4-FFF2-40B4-BE49-F238E27FC236}">
                <a16:creationId xmlns:a16="http://schemas.microsoft.com/office/drawing/2014/main" id="{E6408443-7E25-4C57-8AF4-B5F449880FAA}"/>
              </a:ext>
            </a:extLst>
          </p:cNvPr>
          <p:cNvSpPr txBox="1"/>
          <p:nvPr/>
        </p:nvSpPr>
        <p:spPr>
          <a:xfrm>
            <a:off x="338203" y="6164818"/>
            <a:ext cx="6075123" cy="369332"/>
          </a:xfrm>
          <a:prstGeom prst="rect">
            <a:avLst/>
          </a:prstGeom>
          <a:noFill/>
        </p:spPr>
        <p:txBody>
          <a:bodyPr wrap="square" rtlCol="0">
            <a:spAutoFit/>
          </a:bodyPr>
          <a:lstStyle/>
          <a:p>
            <a:r>
              <a:rPr lang="en-US" i="1" dirty="0">
                <a:solidFill>
                  <a:srgbClr val="FFC000"/>
                </a:solidFill>
              </a:rPr>
              <a:t>Horvath Health Policy, Innovations in Health Care Financing</a:t>
            </a:r>
          </a:p>
        </p:txBody>
      </p:sp>
    </p:spTree>
    <p:extLst>
      <p:ext uri="{BB962C8B-B14F-4D97-AF65-F5344CB8AC3E}">
        <p14:creationId xmlns:p14="http://schemas.microsoft.com/office/powerpoint/2010/main" val="2376646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4962833-2EBB-47A0-9823-D4F8E16EE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 name="Title 4">
            <a:extLst>
              <a:ext uri="{FF2B5EF4-FFF2-40B4-BE49-F238E27FC236}">
                <a16:creationId xmlns:a16="http://schemas.microsoft.com/office/drawing/2014/main" id="{6A6EEBE5-FBF0-44D9-BD39-F0F17FD731F5}"/>
              </a:ext>
            </a:extLst>
          </p:cNvPr>
          <p:cNvSpPr>
            <a:spLocks noGrp="1"/>
          </p:cNvSpPr>
          <p:nvPr>
            <p:ph type="ctrTitle"/>
          </p:nvPr>
        </p:nvSpPr>
        <p:spPr>
          <a:xfrm>
            <a:off x="4377313" y="687388"/>
            <a:ext cx="6647736" cy="5483225"/>
          </a:xfrm>
          <a:effectLst/>
        </p:spPr>
        <p:txBody>
          <a:bodyPr vert="horz" wrap="square" lIns="91440" tIns="45720" rIns="91440" bIns="45720" rtlCol="0" anchor="ctr">
            <a:normAutofit/>
          </a:bodyPr>
          <a:lstStyle/>
          <a:p>
            <a:r>
              <a:rPr lang="en-US" sz="7200" dirty="0">
                <a:solidFill>
                  <a:srgbClr val="A911ED"/>
                </a:solidFill>
              </a:rPr>
              <a:t>R&amp;D Myth Busters</a:t>
            </a:r>
          </a:p>
        </p:txBody>
      </p:sp>
      <p:cxnSp>
        <p:nvCxnSpPr>
          <p:cNvPr id="13" name="Straight Connector 12">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580" y="2032907"/>
            <a:ext cx="0" cy="2792186"/>
          </a:xfrm>
          <a:prstGeom prst="line">
            <a:avLst/>
          </a:prstGeom>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44AD2953-7B7D-41C5-A386-AD2532B67CE6}"/>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6D22F896-40B5-4ADD-8801-0D06FADFA095}" type="slidenum">
              <a:rPr lang="en-US" kern="1200">
                <a:solidFill>
                  <a:schemeClr val="tx1">
                    <a:alpha val="80000"/>
                  </a:schemeClr>
                </a:solidFill>
                <a:latin typeface="+mn-lt"/>
                <a:ea typeface="+mn-ea"/>
                <a:cs typeface="+mn-cs"/>
              </a:rPr>
              <a:pPr>
                <a:spcAft>
                  <a:spcPts val="600"/>
                </a:spcAft>
              </a:pPr>
              <a:t>13</a:t>
            </a:fld>
            <a:endParaRPr lang="en-US" kern="1200">
              <a:solidFill>
                <a:schemeClr val="tx1">
                  <a:alpha val="80000"/>
                </a:schemeClr>
              </a:solidFill>
              <a:latin typeface="+mn-lt"/>
              <a:ea typeface="+mn-ea"/>
              <a:cs typeface="+mn-cs"/>
            </a:endParaRPr>
          </a:p>
        </p:txBody>
      </p:sp>
      <p:sp>
        <p:nvSpPr>
          <p:cNvPr id="6" name="Subtitle 5">
            <a:extLst>
              <a:ext uri="{FF2B5EF4-FFF2-40B4-BE49-F238E27FC236}">
                <a16:creationId xmlns:a16="http://schemas.microsoft.com/office/drawing/2014/main" id="{C8EA0DBA-DC35-437B-8BDD-F6BEA2A9C323}"/>
              </a:ext>
            </a:extLst>
          </p:cNvPr>
          <p:cNvSpPr>
            <a:spLocks noGrp="1"/>
          </p:cNvSpPr>
          <p:nvPr>
            <p:ph type="subTitle" idx="1"/>
          </p:nvPr>
        </p:nvSpPr>
        <p:spPr/>
        <p:txBody>
          <a:bodyPr/>
          <a:lstStyle/>
          <a:p>
            <a:r>
              <a:rPr lang="en-US" dirty="0"/>
              <a:t>Pharma Challenges</a:t>
            </a:r>
          </a:p>
        </p:txBody>
      </p:sp>
    </p:spTree>
    <p:extLst>
      <p:ext uri="{BB962C8B-B14F-4D97-AF65-F5344CB8AC3E}">
        <p14:creationId xmlns:p14="http://schemas.microsoft.com/office/powerpoint/2010/main" val="257542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4E8AF44-19B5-4A9E-8DF0-D53FEDDF1B10}"/>
              </a:ext>
            </a:extLst>
          </p:cNvPr>
          <p:cNvSpPr>
            <a:spLocks noGrp="1"/>
          </p:cNvSpPr>
          <p:nvPr>
            <p:ph type="title"/>
          </p:nvPr>
        </p:nvSpPr>
        <p:spPr>
          <a:xfrm>
            <a:off x="157655" y="365125"/>
            <a:ext cx="11196145" cy="1325563"/>
          </a:xfrm>
        </p:spPr>
        <p:txBody>
          <a:bodyPr>
            <a:normAutofit fontScale="90000"/>
          </a:bodyPr>
          <a:lstStyle/>
          <a:p>
            <a:r>
              <a:rPr lang="en-US" dirty="0">
                <a:solidFill>
                  <a:srgbClr val="FF66FF"/>
                </a:solidFill>
              </a:rPr>
              <a:t>Lots of Room for Lower US Prices </a:t>
            </a:r>
            <a:r>
              <a:rPr lang="en-US" i="1" dirty="0">
                <a:solidFill>
                  <a:srgbClr val="FF66FF"/>
                </a:solidFill>
              </a:rPr>
              <a:t>&amp; continued </a:t>
            </a:r>
            <a:r>
              <a:rPr lang="en-US" dirty="0">
                <a:solidFill>
                  <a:srgbClr val="FF66FF"/>
                </a:solidFill>
              </a:rPr>
              <a:t>R&amp;D </a:t>
            </a:r>
          </a:p>
        </p:txBody>
      </p:sp>
      <p:sp>
        <p:nvSpPr>
          <p:cNvPr id="6" name="Content Placeholder 5">
            <a:extLst>
              <a:ext uri="{FF2B5EF4-FFF2-40B4-BE49-F238E27FC236}">
                <a16:creationId xmlns:a16="http://schemas.microsoft.com/office/drawing/2014/main" id="{830CFEE6-EE0D-42BB-9450-29A4AA51FD6F}"/>
              </a:ext>
            </a:extLst>
          </p:cNvPr>
          <p:cNvSpPr>
            <a:spLocks noGrp="1"/>
          </p:cNvSpPr>
          <p:nvPr>
            <p:ph idx="1"/>
          </p:nvPr>
        </p:nvSpPr>
        <p:spPr>
          <a:xfrm>
            <a:off x="488516" y="1825625"/>
            <a:ext cx="10865284" cy="4351338"/>
          </a:xfrm>
        </p:spPr>
        <p:txBody>
          <a:bodyPr>
            <a:normAutofit fontScale="92500" lnSpcReduction="10000"/>
          </a:bodyPr>
          <a:lstStyle/>
          <a:p>
            <a:r>
              <a:rPr lang="en-US" dirty="0">
                <a:solidFill>
                  <a:schemeClr val="tx1"/>
                </a:solidFill>
              </a:rPr>
              <a:t>Pharma return on investment is $14:1 for cancer drugs</a:t>
            </a:r>
          </a:p>
          <a:p>
            <a:pPr lvl="1"/>
            <a:r>
              <a:rPr lang="en-US" dirty="0">
                <a:solidFill>
                  <a:schemeClr val="tx1"/>
                </a:solidFill>
              </a:rPr>
              <a:t>(World Health Organization 2018)</a:t>
            </a:r>
          </a:p>
          <a:p>
            <a:r>
              <a:rPr lang="en-US" dirty="0">
                <a:solidFill>
                  <a:schemeClr val="tx1"/>
                </a:solidFill>
              </a:rPr>
              <a:t>R&amp;D of $7.2B for 10 cancer drugs, revenue of $67B</a:t>
            </a:r>
          </a:p>
          <a:p>
            <a:pPr lvl="1"/>
            <a:r>
              <a:rPr lang="en-US" dirty="0">
                <a:solidFill>
                  <a:schemeClr val="tx1"/>
                </a:solidFill>
              </a:rPr>
              <a:t>JAMA 9/2017</a:t>
            </a:r>
          </a:p>
          <a:p>
            <a:r>
              <a:rPr lang="en-US" dirty="0">
                <a:solidFill>
                  <a:schemeClr val="tx1"/>
                </a:solidFill>
              </a:rPr>
              <a:t>US-based Rx companies earned 176% of their </a:t>
            </a:r>
            <a:r>
              <a:rPr lang="en-US" i="1" dirty="0">
                <a:solidFill>
                  <a:schemeClr val="tx1"/>
                </a:solidFill>
              </a:rPr>
              <a:t>worldwide </a:t>
            </a:r>
            <a:r>
              <a:rPr lang="en-US" dirty="0">
                <a:solidFill>
                  <a:schemeClr val="tx1"/>
                </a:solidFill>
              </a:rPr>
              <a:t>R&amp;D budget from just the portion of US prices that are above the prices charged in other countries</a:t>
            </a:r>
          </a:p>
          <a:p>
            <a:pPr lvl="1"/>
            <a:r>
              <a:rPr lang="en-US" dirty="0">
                <a:solidFill>
                  <a:schemeClr val="tx1"/>
                </a:solidFill>
              </a:rPr>
              <a:t> (Health Affairs Blog 3/2017)</a:t>
            </a:r>
          </a:p>
          <a:p>
            <a:r>
              <a:rPr lang="en-US" dirty="0">
                <a:solidFill>
                  <a:schemeClr val="tx1"/>
                </a:solidFill>
              </a:rPr>
              <a:t>large pharmaceutical manufacturers could face an 11% profit reduction and still have a more effective return on capital compared to other industries; a 21% profit reduction would leave these manufacturers more competitive than 75% of other industries.  (West Health, 11/2019) </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CD8615E0-9582-479C-850F-8CD3F281849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200" b="0" i="0" u="none" strike="noStrike" kern="1200" cap="none" spc="0" normalizeH="0" baseline="0" noProof="0" smtClean="0">
                <a:ln>
                  <a:noFill/>
                </a:ln>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ffectLst/>
                <a:uLnTx/>
                <a:uFillTx/>
                <a:latin typeface="Corbel" panose="020B0503020204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gradFill flip="none" rotWithShape="1">
                <a:gsLst>
                  <a:gs pos="28000">
                    <a:prstClr val="white">
                      <a:lumMod val="93000"/>
                    </a:prstClr>
                  </a:gs>
                  <a:gs pos="0">
                    <a:prstClr val="black">
                      <a:lumMod val="38000"/>
                      <a:lumOff val="62000"/>
                    </a:prstClr>
                  </a:gs>
                  <a:gs pos="100000">
                    <a:srgbClr val="94D7E4">
                      <a:lumMod val="0"/>
                      <a:lumOff val="100000"/>
                    </a:srgbClr>
                  </a:gs>
                </a:gsLst>
                <a:lin ang="5400000" scaled="1"/>
                <a:tileRect/>
              </a:gradFill>
              <a:effectLst/>
              <a:uLnTx/>
              <a:uFillTx/>
              <a:latin typeface="Corbel" panose="020B0503020204020204"/>
              <a:ea typeface="+mn-ea"/>
              <a:cs typeface="+mn-cs"/>
            </a:endParaRPr>
          </a:p>
        </p:txBody>
      </p:sp>
      <p:sp>
        <p:nvSpPr>
          <p:cNvPr id="7" name="TextBox 6">
            <a:extLst>
              <a:ext uri="{FF2B5EF4-FFF2-40B4-BE49-F238E27FC236}">
                <a16:creationId xmlns:a16="http://schemas.microsoft.com/office/drawing/2014/main" id="{6A8C7789-12D9-4ECD-8BDC-20FE1A7516D7}"/>
              </a:ext>
            </a:extLst>
          </p:cNvPr>
          <p:cNvSpPr txBox="1"/>
          <p:nvPr/>
        </p:nvSpPr>
        <p:spPr>
          <a:xfrm>
            <a:off x="488516" y="6176963"/>
            <a:ext cx="775361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C000"/>
                </a:solidFill>
                <a:effectLst/>
                <a:uLnTx/>
                <a:uFillTx/>
                <a:latin typeface="Corbel" panose="020B0503020204020204"/>
                <a:ea typeface="+mn-ea"/>
                <a:cs typeface="+mn-cs"/>
              </a:rPr>
              <a:t>Horvath Health Policy, </a:t>
            </a:r>
            <a:r>
              <a:rPr kumimoji="0" lang="en-US" sz="1800" b="0" i="1" u="none" strike="noStrike" kern="1200" cap="none" spc="0" normalizeH="0" baseline="0" noProof="0" dirty="0">
                <a:ln>
                  <a:noFill/>
                </a:ln>
                <a:solidFill>
                  <a:srgbClr val="FFC000"/>
                </a:solidFill>
                <a:effectLst/>
                <a:uLnTx/>
                <a:uFillTx/>
                <a:latin typeface="Corbel" panose="020B0503020204020204"/>
                <a:ea typeface="+mn-ea"/>
                <a:cs typeface="+mn-cs"/>
              </a:rPr>
              <a:t>Innovations in Healthcare Financing Policy</a:t>
            </a:r>
            <a:endParaRPr kumimoji="0" lang="en-US" sz="1800" b="0" i="0" u="none" strike="noStrike" kern="1200" cap="none" spc="0" normalizeH="0" baseline="0" noProof="0" dirty="0">
              <a:ln>
                <a:noFill/>
              </a:ln>
              <a:solidFill>
                <a:srgbClr val="FFC000"/>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273449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4962833-2EBB-47A0-9823-D4F8E16EE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 name="Title 4">
            <a:extLst>
              <a:ext uri="{FF2B5EF4-FFF2-40B4-BE49-F238E27FC236}">
                <a16:creationId xmlns:a16="http://schemas.microsoft.com/office/drawing/2014/main" id="{C7669AF2-6993-462A-A201-0CBB433E92CF}"/>
              </a:ext>
            </a:extLst>
          </p:cNvPr>
          <p:cNvSpPr>
            <a:spLocks noGrp="1"/>
          </p:cNvSpPr>
          <p:nvPr>
            <p:ph type="ctrTitle"/>
          </p:nvPr>
        </p:nvSpPr>
        <p:spPr>
          <a:xfrm>
            <a:off x="4377313" y="687388"/>
            <a:ext cx="6290687" cy="5483225"/>
          </a:xfrm>
          <a:effectLst/>
        </p:spPr>
        <p:txBody>
          <a:bodyPr vert="horz" wrap="square" lIns="91440" tIns="45720" rIns="91440" bIns="45720" rtlCol="0" anchor="ctr">
            <a:normAutofit/>
          </a:bodyPr>
          <a:lstStyle/>
          <a:p>
            <a:r>
              <a:rPr lang="en-US" sz="7200" dirty="0">
                <a:solidFill>
                  <a:srgbClr val="A911ED"/>
                </a:solidFill>
              </a:rPr>
              <a:t>Off Topic But Important</a:t>
            </a:r>
          </a:p>
        </p:txBody>
      </p:sp>
      <p:cxnSp>
        <p:nvCxnSpPr>
          <p:cNvPr id="13" name="Straight Connector 12">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580" y="2032907"/>
            <a:ext cx="0" cy="2792186"/>
          </a:xfrm>
          <a:prstGeom prst="line">
            <a:avLst/>
          </a:prstGeom>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047AF69C-4775-4096-B0FC-31606A3CEF20}"/>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6D22F896-40B5-4ADD-8801-0D06FADFA095}" type="slidenum">
              <a:rPr lang="en-US" kern="1200">
                <a:solidFill>
                  <a:schemeClr val="tx1">
                    <a:alpha val="80000"/>
                  </a:schemeClr>
                </a:solidFill>
                <a:latin typeface="+mn-lt"/>
                <a:ea typeface="+mn-ea"/>
                <a:cs typeface="+mn-cs"/>
              </a:rPr>
              <a:pPr>
                <a:spcAft>
                  <a:spcPts val="600"/>
                </a:spcAft>
              </a:pPr>
              <a:t>15</a:t>
            </a:fld>
            <a:endParaRPr lang="en-US" kern="1200">
              <a:solidFill>
                <a:schemeClr val="tx1">
                  <a:alpha val="80000"/>
                </a:schemeClr>
              </a:solidFill>
              <a:latin typeface="+mn-lt"/>
              <a:ea typeface="+mn-ea"/>
              <a:cs typeface="+mn-cs"/>
            </a:endParaRPr>
          </a:p>
        </p:txBody>
      </p:sp>
      <p:sp>
        <p:nvSpPr>
          <p:cNvPr id="6" name="Subtitle 5">
            <a:extLst>
              <a:ext uri="{FF2B5EF4-FFF2-40B4-BE49-F238E27FC236}">
                <a16:creationId xmlns:a16="http://schemas.microsoft.com/office/drawing/2014/main" id="{FAEB62D9-5492-4039-A0EF-FF3B63996711}"/>
              </a:ext>
            </a:extLst>
          </p:cNvPr>
          <p:cNvSpPr>
            <a:spLocks noGrp="1"/>
          </p:cNvSpPr>
          <p:nvPr>
            <p:ph type="subTitle" idx="1"/>
          </p:nvPr>
        </p:nvSpPr>
        <p:spPr/>
        <p:txBody>
          <a:bodyPr/>
          <a:lstStyle/>
          <a:p>
            <a:r>
              <a:rPr lang="en-US" dirty="0"/>
              <a:t>Pharma Challenges</a:t>
            </a:r>
          </a:p>
        </p:txBody>
      </p:sp>
    </p:spTree>
    <p:extLst>
      <p:ext uri="{BB962C8B-B14F-4D97-AF65-F5344CB8AC3E}">
        <p14:creationId xmlns:p14="http://schemas.microsoft.com/office/powerpoint/2010/main" val="2718663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90E5D-0261-404E-A70D-0B16B036B59A}"/>
              </a:ext>
            </a:extLst>
          </p:cNvPr>
          <p:cNvSpPr>
            <a:spLocks noGrp="1"/>
          </p:cNvSpPr>
          <p:nvPr>
            <p:ph type="title"/>
          </p:nvPr>
        </p:nvSpPr>
        <p:spPr/>
        <p:txBody>
          <a:bodyPr/>
          <a:lstStyle/>
          <a:p>
            <a:r>
              <a:rPr lang="en-US" dirty="0">
                <a:solidFill>
                  <a:srgbClr val="FF66CC"/>
                </a:solidFill>
              </a:rPr>
              <a:t>Importation briefly</a:t>
            </a:r>
          </a:p>
        </p:txBody>
      </p:sp>
      <p:sp>
        <p:nvSpPr>
          <p:cNvPr id="3" name="Content Placeholder 2">
            <a:extLst>
              <a:ext uri="{FF2B5EF4-FFF2-40B4-BE49-F238E27FC236}">
                <a16:creationId xmlns:a16="http://schemas.microsoft.com/office/drawing/2014/main" id="{5DC7E76B-51BE-454E-9283-AEC3740AA6B2}"/>
              </a:ext>
            </a:extLst>
          </p:cNvPr>
          <p:cNvSpPr>
            <a:spLocks noGrp="1"/>
          </p:cNvSpPr>
          <p:nvPr>
            <p:ph idx="1"/>
          </p:nvPr>
        </p:nvSpPr>
        <p:spPr>
          <a:xfrm>
            <a:off x="368300" y="1690688"/>
            <a:ext cx="11125200" cy="4575175"/>
          </a:xfrm>
        </p:spPr>
        <p:txBody>
          <a:bodyPr>
            <a:normAutofit fontScale="92500" lnSpcReduction="10000"/>
          </a:bodyPr>
          <a:lstStyle/>
          <a:p>
            <a:r>
              <a:rPr lang="en-US" dirty="0"/>
              <a:t> No constitutional basis for industry lawsuit against a state </a:t>
            </a:r>
          </a:p>
          <a:p>
            <a:r>
              <a:rPr lang="en-US" b="1" dirty="0">
                <a:solidFill>
                  <a:srgbClr val="FFFF00"/>
                </a:solidFill>
              </a:rPr>
              <a:t>Need change in federal law:</a:t>
            </a:r>
          </a:p>
          <a:p>
            <a:pPr lvl="1"/>
            <a:r>
              <a:rPr lang="en-US" dirty="0"/>
              <a:t>Allow importation from EU, Great Britain, Japan, Israel</a:t>
            </a:r>
          </a:p>
          <a:p>
            <a:pPr lvl="1"/>
            <a:r>
              <a:rPr lang="en-US" dirty="0"/>
              <a:t>Allow state wholesale programs to import biologics (insulins, vaccines, anti-cancer products)</a:t>
            </a:r>
          </a:p>
          <a:p>
            <a:r>
              <a:rPr lang="en-US" dirty="0">
                <a:solidFill>
                  <a:schemeClr val="tx1"/>
                </a:solidFill>
              </a:rPr>
              <a:t>if your state has an import law or a bill  </a:t>
            </a:r>
            <a:r>
              <a:rPr lang="en-US" dirty="0">
                <a:solidFill>
                  <a:srgbClr val="FFFF00"/>
                </a:solidFill>
              </a:rPr>
              <a:t>Get your governors or legislators to contact your congressional delegation</a:t>
            </a:r>
          </a:p>
          <a:p>
            <a:pPr lvl="1"/>
            <a:r>
              <a:rPr lang="en-US" dirty="0"/>
              <a:t>US Senate Finance Drug Price legislation could move to the floor this Spring, vehicle for import amendments</a:t>
            </a:r>
          </a:p>
          <a:p>
            <a:pPr lvl="1"/>
            <a:r>
              <a:rPr lang="en-US" dirty="0"/>
              <a:t>Senator Grassley (R-IA, Chair of Finance) supports drug importation (co-sponsor of import legislation)</a:t>
            </a:r>
          </a:p>
          <a:p>
            <a:pPr lvl="1"/>
            <a:r>
              <a:rPr lang="en-US" dirty="0"/>
              <a:t>State importation programs will not get off the ground if supply limited to Canada once the big states participate (NY Governor announced recently, Florida has a law)</a:t>
            </a:r>
          </a:p>
        </p:txBody>
      </p:sp>
      <p:sp>
        <p:nvSpPr>
          <p:cNvPr id="4" name="Slide Number Placeholder 3">
            <a:extLst>
              <a:ext uri="{FF2B5EF4-FFF2-40B4-BE49-F238E27FC236}">
                <a16:creationId xmlns:a16="http://schemas.microsoft.com/office/drawing/2014/main" id="{F091D668-3BF8-43E5-AEC1-8F2DCFFCF2E4}"/>
              </a:ext>
            </a:extLst>
          </p:cNvPr>
          <p:cNvSpPr>
            <a:spLocks noGrp="1"/>
          </p:cNvSpPr>
          <p:nvPr>
            <p:ph type="sldNum" sz="quarter" idx="12"/>
          </p:nvPr>
        </p:nvSpPr>
        <p:spPr/>
        <p:txBody>
          <a:bodyPr/>
          <a:lstStyle/>
          <a:p>
            <a:fld id="{6D22F896-40B5-4ADD-8801-0D06FADFA095}" type="slidenum">
              <a:rPr lang="en-US" smtClean="0"/>
              <a:t>16</a:t>
            </a:fld>
            <a:endParaRPr lang="en-US" dirty="0"/>
          </a:p>
        </p:txBody>
      </p:sp>
      <p:sp>
        <p:nvSpPr>
          <p:cNvPr id="5" name="TextBox 4">
            <a:extLst>
              <a:ext uri="{FF2B5EF4-FFF2-40B4-BE49-F238E27FC236}">
                <a16:creationId xmlns:a16="http://schemas.microsoft.com/office/drawing/2014/main" id="{4DF7B2CB-AD7C-453B-88F5-C3DB35DE39CB}"/>
              </a:ext>
            </a:extLst>
          </p:cNvPr>
          <p:cNvSpPr txBox="1"/>
          <p:nvPr/>
        </p:nvSpPr>
        <p:spPr>
          <a:xfrm>
            <a:off x="368300" y="6265863"/>
            <a:ext cx="6121400" cy="369332"/>
          </a:xfrm>
          <a:prstGeom prst="rect">
            <a:avLst/>
          </a:prstGeom>
          <a:noFill/>
        </p:spPr>
        <p:txBody>
          <a:bodyPr wrap="square" rtlCol="0">
            <a:spAutoFit/>
          </a:bodyPr>
          <a:lstStyle/>
          <a:p>
            <a:r>
              <a:rPr lang="en-US" i="1" dirty="0">
                <a:solidFill>
                  <a:srgbClr val="FFC000"/>
                </a:solidFill>
              </a:rPr>
              <a:t>Horvath Health Policy, Innovations in Health Care Financing</a:t>
            </a:r>
          </a:p>
        </p:txBody>
      </p:sp>
    </p:spTree>
    <p:extLst>
      <p:ext uri="{BB962C8B-B14F-4D97-AF65-F5344CB8AC3E}">
        <p14:creationId xmlns:p14="http://schemas.microsoft.com/office/powerpoint/2010/main" val="463356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1E535C-B750-437B-ABB5-EE75DEFA55C2}"/>
              </a:ext>
            </a:extLst>
          </p:cNvPr>
          <p:cNvSpPr>
            <a:spLocks noGrp="1"/>
          </p:cNvSpPr>
          <p:nvPr>
            <p:ph type="title"/>
          </p:nvPr>
        </p:nvSpPr>
        <p:spPr>
          <a:xfrm>
            <a:off x="839788" y="2326967"/>
            <a:ext cx="10515600" cy="1355347"/>
          </a:xfrm>
        </p:spPr>
        <p:txBody>
          <a:bodyPr/>
          <a:lstStyle/>
          <a:p>
            <a:r>
              <a:rPr lang="en-US" dirty="0">
                <a:solidFill>
                  <a:srgbClr val="A911ED"/>
                </a:solidFill>
              </a:rPr>
              <a:t>Thank You!</a:t>
            </a:r>
          </a:p>
        </p:txBody>
      </p:sp>
      <p:sp>
        <p:nvSpPr>
          <p:cNvPr id="4" name="Text Placeholder 3">
            <a:extLst>
              <a:ext uri="{FF2B5EF4-FFF2-40B4-BE49-F238E27FC236}">
                <a16:creationId xmlns:a16="http://schemas.microsoft.com/office/drawing/2014/main" id="{377CA8F5-307F-4EB9-BAE1-A2D16B836D80}"/>
              </a:ext>
            </a:extLst>
          </p:cNvPr>
          <p:cNvSpPr>
            <a:spLocks noGrp="1"/>
          </p:cNvSpPr>
          <p:nvPr>
            <p:ph type="body" sz="half" idx="2"/>
          </p:nvPr>
        </p:nvSpPr>
        <p:spPr>
          <a:xfrm>
            <a:off x="584200" y="4152900"/>
            <a:ext cx="10769600" cy="2276917"/>
          </a:xfrm>
        </p:spPr>
        <p:txBody>
          <a:bodyPr>
            <a:normAutofit/>
          </a:bodyPr>
          <a:lstStyle/>
          <a:p>
            <a:r>
              <a:rPr lang="en-US" dirty="0"/>
              <a:t>Jane Horvath</a:t>
            </a:r>
          </a:p>
          <a:p>
            <a:r>
              <a:rPr lang="en-US" dirty="0"/>
              <a:t>Horvath Health Policy, </a:t>
            </a:r>
            <a:r>
              <a:rPr lang="en-US" i="1" dirty="0"/>
              <a:t>Innovations in Healthcare Financing Policy</a:t>
            </a:r>
          </a:p>
          <a:p>
            <a:r>
              <a:rPr lang="en-US" i="1" dirty="0"/>
              <a:t>Linkedin.com/in/horvathhealthpolicy</a:t>
            </a:r>
          </a:p>
          <a:p>
            <a:r>
              <a:rPr lang="en-US" i="1" dirty="0"/>
              <a:t>www.horvathhealthpolicy.com</a:t>
            </a:r>
          </a:p>
          <a:p>
            <a:r>
              <a:rPr lang="en-US" i="1" dirty="0">
                <a:hlinkClick r:id="rId2"/>
              </a:rPr>
              <a:t>HorvathHealthPolicy@gmail.com</a:t>
            </a:r>
            <a:endParaRPr lang="en-US" i="1" dirty="0"/>
          </a:p>
          <a:p>
            <a:r>
              <a:rPr lang="en-US" i="1" dirty="0"/>
              <a:t>202/465-5836</a:t>
            </a:r>
          </a:p>
          <a:p>
            <a:endParaRPr lang="en-US" i="1" dirty="0"/>
          </a:p>
          <a:p>
            <a:endParaRPr lang="en-US" dirty="0"/>
          </a:p>
          <a:p>
            <a:endParaRPr lang="en-US" dirty="0"/>
          </a:p>
        </p:txBody>
      </p:sp>
      <p:sp>
        <p:nvSpPr>
          <p:cNvPr id="10" name="Rectangle 9">
            <a:extLst>
              <a:ext uri="{FF2B5EF4-FFF2-40B4-BE49-F238E27FC236}">
                <a16:creationId xmlns:a16="http://schemas.microsoft.com/office/drawing/2014/main" id="{CB3F3594-78C6-4006-A4EE-884AAE713849}"/>
              </a:ext>
            </a:extLst>
          </p:cNvPr>
          <p:cNvSpPr/>
          <p:nvPr/>
        </p:nvSpPr>
        <p:spPr>
          <a:xfrm>
            <a:off x="370703" y="6060486"/>
            <a:ext cx="9255211" cy="369332"/>
          </a:xfrm>
          <a:prstGeom prst="rect">
            <a:avLst/>
          </a:prstGeom>
        </p:spPr>
        <p:txBody>
          <a:bodyPr wrap="square">
            <a:spAutoFit/>
          </a:bodyPr>
          <a:lstStyle/>
          <a:p>
            <a:endParaRPr lang="en-US" dirty="0"/>
          </a:p>
        </p:txBody>
      </p:sp>
      <p:sp>
        <p:nvSpPr>
          <p:cNvPr id="2" name="Slide Number Placeholder 1">
            <a:extLst>
              <a:ext uri="{FF2B5EF4-FFF2-40B4-BE49-F238E27FC236}">
                <a16:creationId xmlns:a16="http://schemas.microsoft.com/office/drawing/2014/main" id="{889625FA-D7C1-415F-AC3F-4A8BC4F79BFA}"/>
              </a:ext>
            </a:extLst>
          </p:cNvPr>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1442231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FB23C27-5187-41DD-85C6-17271E754ABF}"/>
              </a:ext>
            </a:extLst>
          </p:cNvPr>
          <p:cNvSpPr>
            <a:spLocks noGrp="1"/>
          </p:cNvSpPr>
          <p:nvPr>
            <p:ph type="ctrTitle"/>
          </p:nvPr>
        </p:nvSpPr>
        <p:spPr/>
        <p:txBody>
          <a:bodyPr/>
          <a:lstStyle/>
          <a:p>
            <a:r>
              <a:rPr lang="en-US" dirty="0">
                <a:solidFill>
                  <a:srgbClr val="A911ED"/>
                </a:solidFill>
              </a:rPr>
              <a:t>Threats</a:t>
            </a:r>
          </a:p>
        </p:txBody>
      </p:sp>
      <p:sp>
        <p:nvSpPr>
          <p:cNvPr id="8" name="Subtitle 7">
            <a:extLst>
              <a:ext uri="{FF2B5EF4-FFF2-40B4-BE49-F238E27FC236}">
                <a16:creationId xmlns:a16="http://schemas.microsoft.com/office/drawing/2014/main" id="{0E80231A-8B43-4F8C-8591-13F45914BA47}"/>
              </a:ext>
            </a:extLst>
          </p:cNvPr>
          <p:cNvSpPr>
            <a:spLocks noGrp="1"/>
          </p:cNvSpPr>
          <p:nvPr>
            <p:ph type="subTitle" idx="1"/>
          </p:nvPr>
        </p:nvSpPr>
        <p:spPr/>
        <p:txBody>
          <a:bodyPr/>
          <a:lstStyle/>
          <a:p>
            <a:r>
              <a:rPr lang="en-US" dirty="0"/>
              <a:t>Pharma Challenges </a:t>
            </a:r>
          </a:p>
        </p:txBody>
      </p:sp>
      <p:sp>
        <p:nvSpPr>
          <p:cNvPr id="4" name="Slide Number Placeholder 3">
            <a:extLst>
              <a:ext uri="{FF2B5EF4-FFF2-40B4-BE49-F238E27FC236}">
                <a16:creationId xmlns:a16="http://schemas.microsoft.com/office/drawing/2014/main" id="{F0961CEE-089E-4F67-8C64-F914006194F9}"/>
              </a:ext>
            </a:extLst>
          </p:cNvPr>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243422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43E2E-3DED-42DD-802D-3961CE26846A}"/>
              </a:ext>
            </a:extLst>
          </p:cNvPr>
          <p:cNvSpPr>
            <a:spLocks noGrp="1"/>
          </p:cNvSpPr>
          <p:nvPr>
            <p:ph type="title"/>
          </p:nvPr>
        </p:nvSpPr>
        <p:spPr>
          <a:xfrm>
            <a:off x="419100" y="365125"/>
            <a:ext cx="11214100" cy="1460500"/>
          </a:xfrm>
        </p:spPr>
        <p:txBody>
          <a:bodyPr>
            <a:normAutofit fontScale="90000"/>
          </a:bodyPr>
          <a:lstStyle/>
          <a:p>
            <a:r>
              <a:rPr lang="en-US" dirty="0"/>
              <a:t> </a:t>
            </a:r>
            <a:r>
              <a:rPr lang="en-US" dirty="0">
                <a:solidFill>
                  <a:srgbClr val="FF66CC"/>
                </a:solidFill>
              </a:rPr>
              <a:t>Pharma:  drug prices are the fault of others</a:t>
            </a:r>
            <a:endParaRPr lang="en-US" sz="3600" dirty="0">
              <a:solidFill>
                <a:srgbClr val="FF66CC"/>
              </a:solidFill>
            </a:endParaRPr>
          </a:p>
        </p:txBody>
      </p:sp>
      <p:sp>
        <p:nvSpPr>
          <p:cNvPr id="3" name="Content Placeholder 2">
            <a:extLst>
              <a:ext uri="{FF2B5EF4-FFF2-40B4-BE49-F238E27FC236}">
                <a16:creationId xmlns:a16="http://schemas.microsoft.com/office/drawing/2014/main" id="{84662365-C71D-4701-8FA2-FE65E29CF984}"/>
              </a:ext>
            </a:extLst>
          </p:cNvPr>
          <p:cNvSpPr>
            <a:spLocks noGrp="1"/>
          </p:cNvSpPr>
          <p:nvPr>
            <p:ph idx="1"/>
          </p:nvPr>
        </p:nvSpPr>
        <p:spPr/>
        <p:txBody>
          <a:bodyPr>
            <a:normAutofit/>
          </a:bodyPr>
          <a:lstStyle/>
          <a:p>
            <a:r>
              <a:rPr lang="en-US" dirty="0"/>
              <a:t>Pharma blames PBMs and insurers, and the federal 340B program</a:t>
            </a:r>
          </a:p>
          <a:p>
            <a:r>
              <a:rPr lang="en-US" dirty="0"/>
              <a:t>Pharma created the rebate system that they hate now</a:t>
            </a:r>
          </a:p>
          <a:p>
            <a:pPr lvl="1"/>
            <a:r>
              <a:rPr lang="en-US" dirty="0"/>
              <a:t>Rebates compensate for market prices that pharma knows are too high</a:t>
            </a:r>
          </a:p>
          <a:p>
            <a:pPr lvl="1"/>
            <a:r>
              <a:rPr lang="en-US" dirty="0"/>
              <a:t>Insurers get rebates to reduce impact of Rx costs on premiums</a:t>
            </a:r>
          </a:p>
          <a:p>
            <a:pPr lvl="2"/>
            <a:r>
              <a:rPr lang="en-US" dirty="0"/>
              <a:t>Giving rebates to patients can drive up premiums</a:t>
            </a:r>
          </a:p>
          <a:p>
            <a:pPr lvl="2"/>
            <a:r>
              <a:rPr lang="en-US" dirty="0"/>
              <a:t>Rebates can be given to pharmacist, which would not drive up premiums</a:t>
            </a:r>
          </a:p>
          <a:p>
            <a:pPr lvl="1"/>
            <a:r>
              <a:rPr lang="en-US" dirty="0"/>
              <a:t>Pharma does not really want rebates to go to point of service – then the actual cost of the drug would be public – anathema to pharma.</a:t>
            </a:r>
          </a:p>
          <a:p>
            <a:pPr lvl="1"/>
            <a:r>
              <a:rPr lang="en-US" dirty="0"/>
              <a:t>The PBM rebates are so large, perhaps because rebates to PBMs can be exempt from Medicaid best price</a:t>
            </a:r>
          </a:p>
          <a:p>
            <a:pPr marL="0" indent="0">
              <a:buNone/>
            </a:pPr>
            <a:endParaRPr lang="en-US" dirty="0"/>
          </a:p>
        </p:txBody>
      </p:sp>
      <p:sp>
        <p:nvSpPr>
          <p:cNvPr id="4" name="Slide Number Placeholder 3">
            <a:extLst>
              <a:ext uri="{FF2B5EF4-FFF2-40B4-BE49-F238E27FC236}">
                <a16:creationId xmlns:a16="http://schemas.microsoft.com/office/drawing/2014/main" id="{37BFE01F-63CB-4DEE-9D55-0D91BF32250E}"/>
              </a:ext>
            </a:extLst>
          </p:cNvPr>
          <p:cNvSpPr>
            <a:spLocks noGrp="1"/>
          </p:cNvSpPr>
          <p:nvPr>
            <p:ph type="sldNum" sz="quarter" idx="12"/>
          </p:nvPr>
        </p:nvSpPr>
        <p:spPr/>
        <p:txBody>
          <a:bodyPr/>
          <a:lstStyle/>
          <a:p>
            <a:fld id="{6D22F896-40B5-4ADD-8801-0D06FADFA095}" type="slidenum">
              <a:rPr lang="en-US" smtClean="0"/>
              <a:t>3</a:t>
            </a:fld>
            <a:endParaRPr lang="en-US" dirty="0"/>
          </a:p>
        </p:txBody>
      </p:sp>
      <p:sp>
        <p:nvSpPr>
          <p:cNvPr id="5" name="TextBox 4">
            <a:extLst>
              <a:ext uri="{FF2B5EF4-FFF2-40B4-BE49-F238E27FC236}">
                <a16:creationId xmlns:a16="http://schemas.microsoft.com/office/drawing/2014/main" id="{5E40091E-6E0C-4237-BF43-DAA1E7176881}"/>
              </a:ext>
            </a:extLst>
          </p:cNvPr>
          <p:cNvSpPr txBox="1"/>
          <p:nvPr/>
        </p:nvSpPr>
        <p:spPr>
          <a:xfrm>
            <a:off x="288098" y="6308209"/>
            <a:ext cx="6839211" cy="369332"/>
          </a:xfrm>
          <a:prstGeom prst="rect">
            <a:avLst/>
          </a:prstGeom>
          <a:noFill/>
        </p:spPr>
        <p:txBody>
          <a:bodyPr wrap="square" rtlCol="0">
            <a:spAutoFit/>
          </a:bodyPr>
          <a:lstStyle/>
          <a:p>
            <a:r>
              <a:rPr lang="en-US" i="1" dirty="0">
                <a:solidFill>
                  <a:srgbClr val="FFC000"/>
                </a:solidFill>
              </a:rPr>
              <a:t>Horvath Health Policy, Innovations in Health Care Financing</a:t>
            </a:r>
          </a:p>
        </p:txBody>
      </p:sp>
    </p:spTree>
    <p:extLst>
      <p:ext uri="{BB962C8B-B14F-4D97-AF65-F5344CB8AC3E}">
        <p14:creationId xmlns:p14="http://schemas.microsoft.com/office/powerpoint/2010/main" val="3002599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A4DBE-2D37-4A5D-AEF3-C7C6BF5942C7}"/>
              </a:ext>
            </a:extLst>
          </p:cNvPr>
          <p:cNvSpPr>
            <a:spLocks noGrp="1"/>
          </p:cNvSpPr>
          <p:nvPr>
            <p:ph type="title"/>
          </p:nvPr>
        </p:nvSpPr>
        <p:spPr>
          <a:xfrm>
            <a:off x="419100" y="365125"/>
            <a:ext cx="10934700" cy="1325563"/>
          </a:xfrm>
        </p:spPr>
        <p:txBody>
          <a:bodyPr>
            <a:normAutofit fontScale="90000"/>
          </a:bodyPr>
          <a:lstStyle/>
          <a:p>
            <a:r>
              <a:rPr lang="en-US" dirty="0">
                <a:solidFill>
                  <a:srgbClr val="FF66CC"/>
                </a:solidFill>
              </a:rPr>
              <a:t>Pharma:  We Will Take Our Jobs and Leave Your State</a:t>
            </a:r>
          </a:p>
        </p:txBody>
      </p:sp>
      <p:sp>
        <p:nvSpPr>
          <p:cNvPr id="3" name="Content Placeholder 2">
            <a:extLst>
              <a:ext uri="{FF2B5EF4-FFF2-40B4-BE49-F238E27FC236}">
                <a16:creationId xmlns:a16="http://schemas.microsoft.com/office/drawing/2014/main" id="{5F5AA22B-FA8D-4794-BBBB-D75690AA4006}"/>
              </a:ext>
            </a:extLst>
          </p:cNvPr>
          <p:cNvSpPr>
            <a:spLocks noGrp="1"/>
          </p:cNvSpPr>
          <p:nvPr>
            <p:ph idx="1"/>
          </p:nvPr>
        </p:nvSpPr>
        <p:spPr>
          <a:xfrm>
            <a:off x="215900" y="1825625"/>
            <a:ext cx="11137900" cy="4667250"/>
          </a:xfrm>
        </p:spPr>
        <p:txBody>
          <a:bodyPr>
            <a:normAutofit/>
          </a:bodyPr>
          <a:lstStyle/>
          <a:p>
            <a:r>
              <a:rPr lang="en-US" dirty="0">
                <a:hlinkClick r:id="rId2"/>
              </a:rPr>
              <a:t>NIH funding by state </a:t>
            </a:r>
            <a:endParaRPr lang="en-US" dirty="0"/>
          </a:p>
          <a:p>
            <a:pPr lvl="1"/>
            <a:r>
              <a:rPr lang="en-US" dirty="0"/>
              <a:t>Compare to industry R&amp;D dollars state by state</a:t>
            </a:r>
          </a:p>
          <a:p>
            <a:r>
              <a:rPr lang="en-US" dirty="0">
                <a:hlinkClick r:id="rId3"/>
              </a:rPr>
              <a:t>Clinical Trials by State and funder</a:t>
            </a:r>
            <a:endParaRPr lang="en-US" dirty="0"/>
          </a:p>
          <a:p>
            <a:pPr lvl="1"/>
            <a:r>
              <a:rPr lang="en-US" dirty="0"/>
              <a:t>Sort query by ‘industry’ and ‘non-industry’ funding</a:t>
            </a:r>
          </a:p>
          <a:p>
            <a:r>
              <a:rPr lang="en-US" dirty="0">
                <a:hlinkClick r:id="rId4"/>
              </a:rPr>
              <a:t>Clinical Trials US v ex US</a:t>
            </a:r>
            <a:endParaRPr lang="en-US" dirty="0"/>
          </a:p>
          <a:p>
            <a:pPr lvl="1"/>
            <a:r>
              <a:rPr lang="en-US" dirty="0"/>
              <a:t>Shows that 58% of registered trials occur outside US and 36% in the US</a:t>
            </a:r>
          </a:p>
          <a:p>
            <a:r>
              <a:rPr lang="en-US" dirty="0"/>
              <a:t>In MD we found that NIH was responsible for much more R&amp;D funding than pharma</a:t>
            </a:r>
          </a:p>
          <a:p>
            <a:r>
              <a:rPr lang="en-US" dirty="0"/>
              <a:t>Be alert for PhRMA publication:  Pharma in [your state name]</a:t>
            </a:r>
            <a:endParaRPr lang="en-US" u="sng" dirty="0"/>
          </a:p>
        </p:txBody>
      </p:sp>
      <p:sp>
        <p:nvSpPr>
          <p:cNvPr id="4" name="Slide Number Placeholder 3">
            <a:extLst>
              <a:ext uri="{FF2B5EF4-FFF2-40B4-BE49-F238E27FC236}">
                <a16:creationId xmlns:a16="http://schemas.microsoft.com/office/drawing/2014/main" id="{5DB6ECC4-1F77-483B-A001-552040B43791}"/>
              </a:ext>
            </a:extLst>
          </p:cNvPr>
          <p:cNvSpPr>
            <a:spLocks noGrp="1"/>
          </p:cNvSpPr>
          <p:nvPr>
            <p:ph type="sldNum" sz="quarter" idx="12"/>
          </p:nvPr>
        </p:nvSpPr>
        <p:spPr/>
        <p:txBody>
          <a:bodyPr/>
          <a:lstStyle/>
          <a:p>
            <a:fld id="{6D22F896-40B5-4ADD-8801-0D06FADFA095}" type="slidenum">
              <a:rPr lang="en-US" smtClean="0"/>
              <a:t>4</a:t>
            </a:fld>
            <a:endParaRPr lang="en-US" dirty="0"/>
          </a:p>
        </p:txBody>
      </p:sp>
      <p:sp>
        <p:nvSpPr>
          <p:cNvPr id="7" name="TextBox 6">
            <a:extLst>
              <a:ext uri="{FF2B5EF4-FFF2-40B4-BE49-F238E27FC236}">
                <a16:creationId xmlns:a16="http://schemas.microsoft.com/office/drawing/2014/main" id="{908EF9F9-9167-4975-9E74-7C47FB097599}"/>
              </a:ext>
            </a:extLst>
          </p:cNvPr>
          <p:cNvSpPr txBox="1"/>
          <p:nvPr/>
        </p:nvSpPr>
        <p:spPr>
          <a:xfrm>
            <a:off x="215900" y="6281173"/>
            <a:ext cx="5815507" cy="646331"/>
          </a:xfrm>
          <a:prstGeom prst="rect">
            <a:avLst/>
          </a:prstGeom>
          <a:noFill/>
        </p:spPr>
        <p:txBody>
          <a:bodyPr wrap="square" rtlCol="0">
            <a:spAutoFit/>
          </a:bodyPr>
          <a:lstStyle/>
          <a:p>
            <a:r>
              <a:rPr lang="en-US" i="1" dirty="0">
                <a:solidFill>
                  <a:srgbClr val="FFC000"/>
                </a:solidFill>
              </a:rPr>
              <a:t>Horvath Health Policy, Innovations in Health Care Financing</a:t>
            </a:r>
          </a:p>
          <a:p>
            <a:endParaRPr lang="en-US" dirty="0"/>
          </a:p>
        </p:txBody>
      </p:sp>
    </p:spTree>
    <p:extLst>
      <p:ext uri="{BB962C8B-B14F-4D97-AF65-F5344CB8AC3E}">
        <p14:creationId xmlns:p14="http://schemas.microsoft.com/office/powerpoint/2010/main" val="639598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FCBB1-B48F-4532-98D3-31B6F3B9B7FF}"/>
              </a:ext>
            </a:extLst>
          </p:cNvPr>
          <p:cNvSpPr>
            <a:spLocks noGrp="1"/>
          </p:cNvSpPr>
          <p:nvPr>
            <p:ph type="title"/>
          </p:nvPr>
        </p:nvSpPr>
        <p:spPr>
          <a:xfrm>
            <a:off x="225469" y="388308"/>
            <a:ext cx="11128332" cy="1347624"/>
          </a:xfrm>
        </p:spPr>
        <p:txBody>
          <a:bodyPr>
            <a:normAutofit fontScale="90000"/>
          </a:bodyPr>
          <a:lstStyle/>
          <a:p>
            <a:r>
              <a:rPr lang="en-US" dirty="0">
                <a:solidFill>
                  <a:srgbClr val="FF66CC"/>
                </a:solidFill>
              </a:rPr>
              <a:t>Pharma: We Will Not Sell Drugs in Your State </a:t>
            </a:r>
          </a:p>
        </p:txBody>
      </p:sp>
      <p:sp>
        <p:nvSpPr>
          <p:cNvPr id="3" name="Content Placeholder 2">
            <a:extLst>
              <a:ext uri="{FF2B5EF4-FFF2-40B4-BE49-F238E27FC236}">
                <a16:creationId xmlns:a16="http://schemas.microsoft.com/office/drawing/2014/main" id="{273A260F-9B89-48B1-9F8C-2448373A2741}"/>
              </a:ext>
            </a:extLst>
          </p:cNvPr>
          <p:cNvSpPr>
            <a:spLocks noGrp="1"/>
          </p:cNvSpPr>
          <p:nvPr>
            <p:ph idx="1"/>
          </p:nvPr>
        </p:nvSpPr>
        <p:spPr>
          <a:xfrm>
            <a:off x="225469" y="1825625"/>
            <a:ext cx="11128332" cy="4351338"/>
          </a:xfrm>
        </p:spPr>
        <p:txBody>
          <a:bodyPr>
            <a:normAutofit fontScale="92500" lnSpcReduction="20000"/>
          </a:bodyPr>
          <a:lstStyle/>
          <a:p>
            <a:r>
              <a:rPr lang="en-US" dirty="0"/>
              <a:t>Highly unlikely:  a sale is a sale.  Germany, France, Great Britain, Japan, Canada, China……..</a:t>
            </a:r>
          </a:p>
          <a:p>
            <a:r>
              <a:rPr lang="en-US" dirty="0"/>
              <a:t>Manufacturers provide additional discounts to Veterans Administration and to 340B program beyond federally required price concessions.  A sale is a sale.</a:t>
            </a:r>
          </a:p>
          <a:p>
            <a:r>
              <a:rPr lang="en-US" dirty="0"/>
              <a:t>Leaving a state would cede the market to a competitor product. </a:t>
            </a:r>
          </a:p>
          <a:p>
            <a:r>
              <a:rPr lang="en-US" dirty="0"/>
              <a:t>Look to your state business laws and consumer protection laws to fend off retaliation</a:t>
            </a:r>
          </a:p>
          <a:p>
            <a:pPr lvl="1"/>
            <a:r>
              <a:rPr lang="en-US" dirty="0"/>
              <a:t>Illegal to advertise without intent to sell</a:t>
            </a:r>
          </a:p>
          <a:p>
            <a:pPr lvl="1"/>
            <a:r>
              <a:rPr lang="en-US" dirty="0"/>
              <a:t>Illegal to withhold sales in order to drive up price</a:t>
            </a:r>
          </a:p>
          <a:p>
            <a:pPr lvl="1"/>
            <a:r>
              <a:rPr lang="en-US" dirty="0"/>
              <a:t>Illegal to fail to renew contracts without cause (i.e. retaliation)</a:t>
            </a:r>
          </a:p>
          <a:p>
            <a:pPr lvl="1"/>
            <a:r>
              <a:rPr lang="en-US" dirty="0"/>
              <a:t>Governor has price control powers in emergency [drug shortage] situation</a:t>
            </a:r>
          </a:p>
          <a:p>
            <a:r>
              <a:rPr lang="en-US" dirty="0"/>
              <a:t>State may need new state law provision</a:t>
            </a:r>
          </a:p>
          <a:p>
            <a:endParaRPr lang="en-US" dirty="0"/>
          </a:p>
          <a:p>
            <a:endParaRPr lang="en-US" dirty="0"/>
          </a:p>
        </p:txBody>
      </p:sp>
      <p:sp>
        <p:nvSpPr>
          <p:cNvPr id="4" name="Slide Number Placeholder 3">
            <a:extLst>
              <a:ext uri="{FF2B5EF4-FFF2-40B4-BE49-F238E27FC236}">
                <a16:creationId xmlns:a16="http://schemas.microsoft.com/office/drawing/2014/main" id="{CAB8A889-8EA6-48A3-B08A-80662BC4F36E}"/>
              </a:ext>
            </a:extLst>
          </p:cNvPr>
          <p:cNvSpPr>
            <a:spLocks noGrp="1"/>
          </p:cNvSpPr>
          <p:nvPr>
            <p:ph type="sldNum" sz="quarter" idx="12"/>
          </p:nvPr>
        </p:nvSpPr>
        <p:spPr/>
        <p:txBody>
          <a:bodyPr/>
          <a:lstStyle/>
          <a:p>
            <a:fld id="{6D22F896-40B5-4ADD-8801-0D06FADFA095}" type="slidenum">
              <a:rPr lang="en-US" smtClean="0"/>
              <a:t>5</a:t>
            </a:fld>
            <a:endParaRPr lang="en-US" dirty="0"/>
          </a:p>
        </p:txBody>
      </p:sp>
      <p:sp>
        <p:nvSpPr>
          <p:cNvPr id="5" name="TextBox 4">
            <a:extLst>
              <a:ext uri="{FF2B5EF4-FFF2-40B4-BE49-F238E27FC236}">
                <a16:creationId xmlns:a16="http://schemas.microsoft.com/office/drawing/2014/main" id="{033BA673-4C27-4189-9D4B-52A08E131622}"/>
              </a:ext>
            </a:extLst>
          </p:cNvPr>
          <p:cNvSpPr txBox="1"/>
          <p:nvPr/>
        </p:nvSpPr>
        <p:spPr>
          <a:xfrm>
            <a:off x="225469" y="6176963"/>
            <a:ext cx="5705729" cy="646331"/>
          </a:xfrm>
          <a:prstGeom prst="rect">
            <a:avLst/>
          </a:prstGeom>
          <a:noFill/>
        </p:spPr>
        <p:txBody>
          <a:bodyPr wrap="none" rtlCol="0">
            <a:spAutoFit/>
          </a:bodyPr>
          <a:lstStyle/>
          <a:p>
            <a:r>
              <a:rPr lang="en-US" i="1" dirty="0">
                <a:solidFill>
                  <a:srgbClr val="FFC000"/>
                </a:solidFill>
              </a:rPr>
              <a:t>Horvath Health Policy, Innovations in Health Care Financing</a:t>
            </a:r>
          </a:p>
          <a:p>
            <a:endParaRPr lang="en-US" dirty="0"/>
          </a:p>
        </p:txBody>
      </p:sp>
    </p:spTree>
    <p:extLst>
      <p:ext uri="{BB962C8B-B14F-4D97-AF65-F5344CB8AC3E}">
        <p14:creationId xmlns:p14="http://schemas.microsoft.com/office/powerpoint/2010/main" val="495319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4962833-2EBB-47A0-9823-D4F8E16EE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5" name="Title 4">
            <a:extLst>
              <a:ext uri="{FF2B5EF4-FFF2-40B4-BE49-F238E27FC236}">
                <a16:creationId xmlns:a16="http://schemas.microsoft.com/office/drawing/2014/main" id="{57297DE1-489F-4C30-AA2D-3C2251C62F9E}"/>
              </a:ext>
            </a:extLst>
          </p:cNvPr>
          <p:cNvSpPr>
            <a:spLocks noGrp="1"/>
          </p:cNvSpPr>
          <p:nvPr>
            <p:ph type="ctrTitle"/>
          </p:nvPr>
        </p:nvSpPr>
        <p:spPr>
          <a:xfrm>
            <a:off x="4377313" y="687388"/>
            <a:ext cx="6290687" cy="5483225"/>
          </a:xfrm>
          <a:effectLst/>
        </p:spPr>
        <p:txBody>
          <a:bodyPr vert="horz" wrap="square" lIns="91440" tIns="45720" rIns="91440" bIns="45720" rtlCol="0" anchor="ctr">
            <a:normAutofit/>
          </a:bodyPr>
          <a:lstStyle/>
          <a:p>
            <a:r>
              <a:rPr lang="en-US" sz="7200" dirty="0">
                <a:solidFill>
                  <a:srgbClr val="A911ED"/>
                </a:solidFill>
              </a:rPr>
              <a:t>Lawsuits</a:t>
            </a:r>
          </a:p>
        </p:txBody>
      </p:sp>
      <p:cxnSp>
        <p:nvCxnSpPr>
          <p:cNvPr id="16" name="Straight Connector 12">
            <a:extLst>
              <a:ext uri="{FF2B5EF4-FFF2-40B4-BE49-F238E27FC236}">
                <a16:creationId xmlns:a16="http://schemas.microsoft.com/office/drawing/2014/main" id="{21FCCE20-1E4F-44FF-87B4-379D391A2D1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580" y="2032907"/>
            <a:ext cx="0" cy="2792186"/>
          </a:xfrm>
          <a:prstGeom prst="line">
            <a:avLst/>
          </a:prstGeom>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D13B90B3-4810-42D8-A524-E802905D7185}"/>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6D22F896-40B5-4ADD-8801-0D06FADFA095}" type="slidenum">
              <a:rPr lang="en-US" kern="1200">
                <a:solidFill>
                  <a:schemeClr val="tx1">
                    <a:alpha val="80000"/>
                  </a:schemeClr>
                </a:solidFill>
                <a:latin typeface="+mn-lt"/>
                <a:ea typeface="+mn-ea"/>
                <a:cs typeface="+mn-cs"/>
              </a:rPr>
              <a:pPr>
                <a:spcAft>
                  <a:spcPts val="600"/>
                </a:spcAft>
              </a:pPr>
              <a:t>6</a:t>
            </a:fld>
            <a:endParaRPr lang="en-US" kern="1200">
              <a:solidFill>
                <a:schemeClr val="tx1">
                  <a:alpha val="80000"/>
                </a:schemeClr>
              </a:solidFill>
              <a:latin typeface="+mn-lt"/>
              <a:ea typeface="+mn-ea"/>
              <a:cs typeface="+mn-cs"/>
            </a:endParaRPr>
          </a:p>
        </p:txBody>
      </p:sp>
      <p:sp>
        <p:nvSpPr>
          <p:cNvPr id="6" name="Subtitle 5">
            <a:extLst>
              <a:ext uri="{FF2B5EF4-FFF2-40B4-BE49-F238E27FC236}">
                <a16:creationId xmlns:a16="http://schemas.microsoft.com/office/drawing/2014/main" id="{CF9D8C3D-02E0-4619-936C-D6BFBF81AB13}"/>
              </a:ext>
            </a:extLst>
          </p:cNvPr>
          <p:cNvSpPr>
            <a:spLocks noGrp="1"/>
          </p:cNvSpPr>
          <p:nvPr>
            <p:ph type="subTitle" idx="1"/>
          </p:nvPr>
        </p:nvSpPr>
        <p:spPr/>
        <p:txBody>
          <a:bodyPr/>
          <a:lstStyle/>
          <a:p>
            <a:r>
              <a:rPr lang="en-US" dirty="0"/>
              <a:t>Pharma Challenges</a:t>
            </a:r>
          </a:p>
        </p:txBody>
      </p:sp>
    </p:spTree>
    <p:extLst>
      <p:ext uri="{BB962C8B-B14F-4D97-AF65-F5344CB8AC3E}">
        <p14:creationId xmlns:p14="http://schemas.microsoft.com/office/powerpoint/2010/main" val="640669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FE878-5541-4C40-9090-5B12BA15CA1C}"/>
              </a:ext>
            </a:extLst>
          </p:cNvPr>
          <p:cNvSpPr>
            <a:spLocks noGrp="1"/>
          </p:cNvSpPr>
          <p:nvPr>
            <p:ph type="title"/>
          </p:nvPr>
        </p:nvSpPr>
        <p:spPr/>
        <p:txBody>
          <a:bodyPr/>
          <a:lstStyle/>
          <a:p>
            <a:r>
              <a:rPr lang="en-US" dirty="0">
                <a:solidFill>
                  <a:srgbClr val="FF66CC"/>
                </a:solidFill>
              </a:rPr>
              <a:t>Basics of Pharma Lawsuits </a:t>
            </a:r>
          </a:p>
        </p:txBody>
      </p:sp>
      <p:sp>
        <p:nvSpPr>
          <p:cNvPr id="3" name="Content Placeholder 2">
            <a:extLst>
              <a:ext uri="{FF2B5EF4-FFF2-40B4-BE49-F238E27FC236}">
                <a16:creationId xmlns:a16="http://schemas.microsoft.com/office/drawing/2014/main" id="{178878A5-0A84-4274-89E3-C63402E0F7A8}"/>
              </a:ext>
            </a:extLst>
          </p:cNvPr>
          <p:cNvSpPr>
            <a:spLocks noGrp="1"/>
          </p:cNvSpPr>
          <p:nvPr>
            <p:ph idx="1"/>
          </p:nvPr>
        </p:nvSpPr>
        <p:spPr>
          <a:xfrm>
            <a:off x="317500" y="1825625"/>
            <a:ext cx="11036300" cy="4351338"/>
          </a:xfrm>
        </p:spPr>
        <p:txBody>
          <a:bodyPr>
            <a:normAutofit fontScale="92500" lnSpcReduction="10000"/>
          </a:bodyPr>
          <a:lstStyle/>
          <a:p>
            <a:r>
              <a:rPr lang="en-US" dirty="0"/>
              <a:t>Rule: Must sue a state in state court </a:t>
            </a:r>
            <a:r>
              <a:rPr lang="en-US" i="1" dirty="0"/>
              <a:t>unless</a:t>
            </a:r>
            <a:r>
              <a:rPr lang="en-US" dirty="0"/>
              <a:t> violations of Constitutional rights are alleged</a:t>
            </a:r>
          </a:p>
          <a:p>
            <a:r>
              <a:rPr lang="en-US" dirty="0"/>
              <a:t>Rule: A violation of a federal law (such as patent protections) triggers a violation of the Supremacy Clause of the Constitution</a:t>
            </a:r>
          </a:p>
          <a:p>
            <a:pPr lvl="1"/>
            <a:r>
              <a:rPr lang="en-US" dirty="0"/>
              <a:t>State law cannot contradict federal law</a:t>
            </a:r>
          </a:p>
          <a:p>
            <a:r>
              <a:rPr lang="en-US" dirty="0"/>
              <a:t>PhRMA and BIO lawsuits sue on multiple constitutional violations in any one challenge</a:t>
            </a:r>
          </a:p>
          <a:p>
            <a:r>
              <a:rPr lang="en-US" dirty="0"/>
              <a:t>State and local government purchasers and payers can do things about price directly without a legal challenge because state is a ‘market participant’ in this instance</a:t>
            </a:r>
          </a:p>
          <a:p>
            <a:pPr lvl="1"/>
            <a:r>
              <a:rPr lang="en-US" dirty="0"/>
              <a:t>But there is not much they can do to get at manufacturer prices</a:t>
            </a:r>
          </a:p>
          <a:p>
            <a:endParaRPr lang="en-US" dirty="0"/>
          </a:p>
        </p:txBody>
      </p:sp>
      <p:sp>
        <p:nvSpPr>
          <p:cNvPr id="4" name="Slide Number Placeholder 3">
            <a:extLst>
              <a:ext uri="{FF2B5EF4-FFF2-40B4-BE49-F238E27FC236}">
                <a16:creationId xmlns:a16="http://schemas.microsoft.com/office/drawing/2014/main" id="{36EB475D-2B3E-4266-A6EE-822B021B5FAA}"/>
              </a:ext>
            </a:extLst>
          </p:cNvPr>
          <p:cNvSpPr>
            <a:spLocks noGrp="1"/>
          </p:cNvSpPr>
          <p:nvPr>
            <p:ph type="sldNum" sz="quarter" idx="12"/>
          </p:nvPr>
        </p:nvSpPr>
        <p:spPr/>
        <p:txBody>
          <a:bodyPr/>
          <a:lstStyle/>
          <a:p>
            <a:fld id="{6D22F896-40B5-4ADD-8801-0D06FADFA095}" type="slidenum">
              <a:rPr lang="en-US" smtClean="0"/>
              <a:t>7</a:t>
            </a:fld>
            <a:endParaRPr lang="en-US" dirty="0"/>
          </a:p>
        </p:txBody>
      </p:sp>
      <p:sp>
        <p:nvSpPr>
          <p:cNvPr id="5" name="TextBox 4">
            <a:extLst>
              <a:ext uri="{FF2B5EF4-FFF2-40B4-BE49-F238E27FC236}">
                <a16:creationId xmlns:a16="http://schemas.microsoft.com/office/drawing/2014/main" id="{F93AA78B-F341-4206-97EB-AF4DB550188A}"/>
              </a:ext>
            </a:extLst>
          </p:cNvPr>
          <p:cNvSpPr txBox="1"/>
          <p:nvPr/>
        </p:nvSpPr>
        <p:spPr>
          <a:xfrm>
            <a:off x="495300" y="6153706"/>
            <a:ext cx="7010400" cy="369332"/>
          </a:xfrm>
          <a:prstGeom prst="rect">
            <a:avLst/>
          </a:prstGeom>
          <a:noFill/>
        </p:spPr>
        <p:txBody>
          <a:bodyPr wrap="square" rtlCol="0">
            <a:spAutoFit/>
          </a:bodyPr>
          <a:lstStyle/>
          <a:p>
            <a:r>
              <a:rPr lang="en-US" i="1" dirty="0">
                <a:solidFill>
                  <a:srgbClr val="FFC000"/>
                </a:solidFill>
              </a:rPr>
              <a:t>Horvath Health Policy, Innovations in Health Care Financing</a:t>
            </a:r>
          </a:p>
        </p:txBody>
      </p:sp>
    </p:spTree>
    <p:extLst>
      <p:ext uri="{BB962C8B-B14F-4D97-AF65-F5344CB8AC3E}">
        <p14:creationId xmlns:p14="http://schemas.microsoft.com/office/powerpoint/2010/main" val="1923523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42D5B-5D7D-4183-9A2D-67DB8A542608}"/>
              </a:ext>
            </a:extLst>
          </p:cNvPr>
          <p:cNvSpPr>
            <a:spLocks noGrp="1"/>
          </p:cNvSpPr>
          <p:nvPr>
            <p:ph type="title"/>
          </p:nvPr>
        </p:nvSpPr>
        <p:spPr>
          <a:xfrm>
            <a:off x="368438" y="365125"/>
            <a:ext cx="10985362" cy="1325563"/>
          </a:xfrm>
        </p:spPr>
        <p:txBody>
          <a:bodyPr>
            <a:normAutofit/>
          </a:bodyPr>
          <a:lstStyle/>
          <a:p>
            <a:r>
              <a:rPr lang="en-US" dirty="0">
                <a:solidFill>
                  <a:srgbClr val="FF66CC"/>
                </a:solidFill>
              </a:rPr>
              <a:t>Dormant Commerce Clause</a:t>
            </a:r>
          </a:p>
        </p:txBody>
      </p:sp>
      <p:sp>
        <p:nvSpPr>
          <p:cNvPr id="3" name="Content Placeholder 2">
            <a:extLst>
              <a:ext uri="{FF2B5EF4-FFF2-40B4-BE49-F238E27FC236}">
                <a16:creationId xmlns:a16="http://schemas.microsoft.com/office/drawing/2014/main" id="{7CACBDCB-E688-49DB-8186-1E6F8CF3794A}"/>
              </a:ext>
            </a:extLst>
          </p:cNvPr>
          <p:cNvSpPr>
            <a:spLocks noGrp="1"/>
          </p:cNvSpPr>
          <p:nvPr>
            <p:ph idx="1"/>
          </p:nvPr>
        </p:nvSpPr>
        <p:spPr>
          <a:xfrm>
            <a:off x="368438" y="1847850"/>
            <a:ext cx="11543813" cy="4351338"/>
          </a:xfrm>
        </p:spPr>
        <p:txBody>
          <a:bodyPr>
            <a:normAutofit fontScale="85000" lnSpcReduction="20000"/>
          </a:bodyPr>
          <a:lstStyle/>
          <a:p>
            <a:r>
              <a:rPr lang="en-US" dirty="0"/>
              <a:t>Feds regulate interstate commerce </a:t>
            </a:r>
          </a:p>
          <a:p>
            <a:r>
              <a:rPr lang="en-US" dirty="0"/>
              <a:t>States regulate intrastate commerce</a:t>
            </a:r>
          </a:p>
          <a:p>
            <a:pPr lvl="1"/>
            <a:r>
              <a:rPr lang="en-US" dirty="0"/>
              <a:t>What happens when regulated industry is regional, national, international? </a:t>
            </a:r>
          </a:p>
          <a:p>
            <a:pPr lvl="1"/>
            <a:r>
              <a:rPr lang="en-US" dirty="0"/>
              <a:t>Made more sense when businesses were local</a:t>
            </a:r>
          </a:p>
          <a:p>
            <a:pPr lvl="1"/>
            <a:r>
              <a:rPr lang="en-US" dirty="0"/>
              <a:t>Prices are national, costs are local </a:t>
            </a:r>
          </a:p>
          <a:p>
            <a:pPr lvl="1"/>
            <a:r>
              <a:rPr lang="en-US" dirty="0"/>
              <a:t>State authority and responsibility to protect health and safety of residents</a:t>
            </a:r>
          </a:p>
          <a:p>
            <a:r>
              <a:rPr lang="en-US" dirty="0"/>
              <a:t>Court decisions for DCC violation intimidate state policymakers</a:t>
            </a:r>
          </a:p>
          <a:p>
            <a:pPr lvl="1"/>
            <a:r>
              <a:rPr lang="en-US" dirty="0"/>
              <a:t>AAM v Frosh.  MD HB 631, anti-price gouging</a:t>
            </a:r>
          </a:p>
          <a:p>
            <a:pPr lvl="2"/>
            <a:r>
              <a:rPr lang="en-US" dirty="0"/>
              <a:t>State policy cannot dictate out of state manufacturer prices </a:t>
            </a:r>
          </a:p>
          <a:p>
            <a:pPr lvl="1"/>
            <a:r>
              <a:rPr lang="en-US" dirty="0"/>
              <a:t>PhRMA v WDC price controls</a:t>
            </a:r>
          </a:p>
          <a:p>
            <a:pPr lvl="2"/>
            <a:r>
              <a:rPr lang="en-US" dirty="0"/>
              <a:t>State policy cannot dictate out of state manufacturer prices </a:t>
            </a:r>
          </a:p>
          <a:p>
            <a:pPr lvl="2"/>
            <a:r>
              <a:rPr lang="en-US" dirty="0"/>
              <a:t>State policy cannot tie in-state prices to other prices out of state </a:t>
            </a:r>
          </a:p>
          <a:p>
            <a:pPr lvl="3"/>
            <a:r>
              <a:rPr lang="en-US" dirty="0"/>
              <a:t>DC referenced-price.  Capped Rx prices to the average of 5 EU countries</a:t>
            </a:r>
          </a:p>
          <a:p>
            <a:r>
              <a:rPr lang="en-US" dirty="0"/>
              <a:t>DCC lawsuit in process in CA re SB17  and OR re HB4005</a:t>
            </a:r>
          </a:p>
          <a:p>
            <a:pPr lvl="2"/>
            <a:endParaRPr lang="en-US" dirty="0"/>
          </a:p>
          <a:p>
            <a:endParaRPr lang="en-US" dirty="0"/>
          </a:p>
        </p:txBody>
      </p:sp>
      <p:sp>
        <p:nvSpPr>
          <p:cNvPr id="4" name="Slide Number Placeholder 3">
            <a:extLst>
              <a:ext uri="{FF2B5EF4-FFF2-40B4-BE49-F238E27FC236}">
                <a16:creationId xmlns:a16="http://schemas.microsoft.com/office/drawing/2014/main" id="{F83A70C6-62E2-4BEA-8156-71E6016B2E8A}"/>
              </a:ext>
            </a:extLst>
          </p:cNvPr>
          <p:cNvSpPr>
            <a:spLocks noGrp="1"/>
          </p:cNvSpPr>
          <p:nvPr>
            <p:ph type="sldNum" sz="quarter" idx="12"/>
          </p:nvPr>
        </p:nvSpPr>
        <p:spPr/>
        <p:txBody>
          <a:bodyPr/>
          <a:lstStyle/>
          <a:p>
            <a:fld id="{6D22F896-40B5-4ADD-8801-0D06FADFA095}" type="slidenum">
              <a:rPr lang="en-US" smtClean="0"/>
              <a:t>8</a:t>
            </a:fld>
            <a:endParaRPr lang="en-US" dirty="0"/>
          </a:p>
        </p:txBody>
      </p:sp>
      <p:sp>
        <p:nvSpPr>
          <p:cNvPr id="5" name="TextBox 4">
            <a:extLst>
              <a:ext uri="{FF2B5EF4-FFF2-40B4-BE49-F238E27FC236}">
                <a16:creationId xmlns:a16="http://schemas.microsoft.com/office/drawing/2014/main" id="{2DCD1460-6155-4DA0-973A-44E9ACF1BA34}"/>
              </a:ext>
            </a:extLst>
          </p:cNvPr>
          <p:cNvSpPr txBox="1"/>
          <p:nvPr/>
        </p:nvSpPr>
        <p:spPr>
          <a:xfrm>
            <a:off x="399790" y="6240463"/>
            <a:ext cx="6363222" cy="369332"/>
          </a:xfrm>
          <a:prstGeom prst="rect">
            <a:avLst/>
          </a:prstGeom>
          <a:noFill/>
        </p:spPr>
        <p:txBody>
          <a:bodyPr wrap="square" rtlCol="0">
            <a:spAutoFit/>
          </a:bodyPr>
          <a:lstStyle/>
          <a:p>
            <a:r>
              <a:rPr lang="en-US" i="1" dirty="0">
                <a:solidFill>
                  <a:srgbClr val="FFC000"/>
                </a:solidFill>
              </a:rPr>
              <a:t>Horvath Health Policy, Innovations in Health Care Financing</a:t>
            </a:r>
          </a:p>
        </p:txBody>
      </p:sp>
    </p:spTree>
    <p:extLst>
      <p:ext uri="{BB962C8B-B14F-4D97-AF65-F5344CB8AC3E}">
        <p14:creationId xmlns:p14="http://schemas.microsoft.com/office/powerpoint/2010/main" val="1145736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AE323-1AAD-40B7-BA24-D6FF3F4451D9}"/>
              </a:ext>
            </a:extLst>
          </p:cNvPr>
          <p:cNvSpPr>
            <a:spLocks noGrp="1"/>
          </p:cNvSpPr>
          <p:nvPr>
            <p:ph type="title"/>
          </p:nvPr>
        </p:nvSpPr>
        <p:spPr>
          <a:xfrm>
            <a:off x="838200" y="365126"/>
            <a:ext cx="10515600" cy="1025264"/>
          </a:xfrm>
        </p:spPr>
        <p:txBody>
          <a:bodyPr>
            <a:normAutofit/>
          </a:bodyPr>
          <a:lstStyle/>
          <a:p>
            <a:r>
              <a:rPr lang="en-US" dirty="0">
                <a:solidFill>
                  <a:srgbClr val="FF66CC"/>
                </a:solidFill>
              </a:rPr>
              <a:t>Due Process and Free Speech</a:t>
            </a:r>
          </a:p>
        </p:txBody>
      </p:sp>
      <p:sp>
        <p:nvSpPr>
          <p:cNvPr id="3" name="Content Placeholder 2">
            <a:extLst>
              <a:ext uri="{FF2B5EF4-FFF2-40B4-BE49-F238E27FC236}">
                <a16:creationId xmlns:a16="http://schemas.microsoft.com/office/drawing/2014/main" id="{B07A8080-CB19-4F78-AEBD-2E26BB40F79F}"/>
              </a:ext>
            </a:extLst>
          </p:cNvPr>
          <p:cNvSpPr>
            <a:spLocks noGrp="1"/>
          </p:cNvSpPr>
          <p:nvPr>
            <p:ph idx="1"/>
          </p:nvPr>
        </p:nvSpPr>
        <p:spPr>
          <a:xfrm>
            <a:off x="250521" y="1390389"/>
            <a:ext cx="11103279" cy="5102486"/>
          </a:xfrm>
        </p:spPr>
        <p:txBody>
          <a:bodyPr>
            <a:normAutofit/>
          </a:bodyPr>
          <a:lstStyle/>
          <a:p>
            <a:r>
              <a:rPr lang="en-US" dirty="0"/>
              <a:t>Due Process –Manufacturer allegations</a:t>
            </a:r>
          </a:p>
          <a:p>
            <a:pPr lvl="1"/>
            <a:r>
              <a:rPr lang="en-US" dirty="0"/>
              <a:t>MD HB631 punished ‘unconscionable’ price increases which is an unknown</a:t>
            </a:r>
          </a:p>
          <a:p>
            <a:pPr lvl="1"/>
            <a:r>
              <a:rPr lang="en-US" dirty="0"/>
              <a:t>Court did not rule on this issue </a:t>
            </a:r>
          </a:p>
          <a:p>
            <a:r>
              <a:rPr lang="en-US" dirty="0"/>
              <a:t>Free Speech – Manufacturer allegations</a:t>
            </a:r>
          </a:p>
          <a:p>
            <a:pPr lvl="1"/>
            <a:r>
              <a:rPr lang="en-US" dirty="0"/>
              <a:t>CA SB 17 requiring manufacturers to say if price increase results from drug improvement forces speech that the manufacturer would not choose to speak.  If no improvement, implication that manufacturer price increase is not justified or wrong.</a:t>
            </a:r>
          </a:p>
          <a:p>
            <a:pPr lvl="2"/>
            <a:r>
              <a:rPr lang="en-US" dirty="0"/>
              <a:t>CA lawsuit ongoing</a:t>
            </a:r>
          </a:p>
          <a:p>
            <a:pPr lvl="1"/>
            <a:r>
              <a:rPr lang="en-US" dirty="0"/>
              <a:t>HHS rule to post Rx prices on TV ads violated manufacturer free speech rights</a:t>
            </a:r>
          </a:p>
          <a:p>
            <a:pPr lvl="2"/>
            <a:r>
              <a:rPr lang="en-US" dirty="0"/>
              <a:t>Court did not rule on free speech but found HHS exceeded its authority</a:t>
            </a:r>
          </a:p>
          <a:p>
            <a:pPr marL="0" indent="0">
              <a:buNone/>
            </a:pPr>
            <a:endParaRPr lang="en-US" dirty="0"/>
          </a:p>
        </p:txBody>
      </p:sp>
      <p:sp>
        <p:nvSpPr>
          <p:cNvPr id="4" name="Slide Number Placeholder 3">
            <a:extLst>
              <a:ext uri="{FF2B5EF4-FFF2-40B4-BE49-F238E27FC236}">
                <a16:creationId xmlns:a16="http://schemas.microsoft.com/office/drawing/2014/main" id="{18A2E69B-6EB8-4E46-811A-BA772DCFD7AC}"/>
              </a:ext>
            </a:extLst>
          </p:cNvPr>
          <p:cNvSpPr>
            <a:spLocks noGrp="1"/>
          </p:cNvSpPr>
          <p:nvPr>
            <p:ph type="sldNum" sz="quarter" idx="12"/>
          </p:nvPr>
        </p:nvSpPr>
        <p:spPr/>
        <p:txBody>
          <a:bodyPr/>
          <a:lstStyle/>
          <a:p>
            <a:fld id="{6D22F896-40B5-4ADD-8801-0D06FADFA095}" type="slidenum">
              <a:rPr lang="en-US" smtClean="0"/>
              <a:t>9</a:t>
            </a:fld>
            <a:endParaRPr lang="en-US" dirty="0"/>
          </a:p>
        </p:txBody>
      </p:sp>
      <p:sp>
        <p:nvSpPr>
          <p:cNvPr id="5" name="TextBox 4">
            <a:extLst>
              <a:ext uri="{FF2B5EF4-FFF2-40B4-BE49-F238E27FC236}">
                <a16:creationId xmlns:a16="http://schemas.microsoft.com/office/drawing/2014/main" id="{D4240F98-11A0-4E3E-8156-D2625FC83A1A}"/>
              </a:ext>
            </a:extLst>
          </p:cNvPr>
          <p:cNvSpPr txBox="1"/>
          <p:nvPr/>
        </p:nvSpPr>
        <p:spPr>
          <a:xfrm>
            <a:off x="601249" y="6356350"/>
            <a:ext cx="5705729" cy="646331"/>
          </a:xfrm>
          <a:prstGeom prst="rect">
            <a:avLst/>
          </a:prstGeom>
          <a:noFill/>
        </p:spPr>
        <p:txBody>
          <a:bodyPr wrap="none" rtlCol="0">
            <a:spAutoFit/>
          </a:bodyPr>
          <a:lstStyle/>
          <a:p>
            <a:r>
              <a:rPr lang="en-US" i="1" dirty="0">
                <a:solidFill>
                  <a:srgbClr val="FFC000"/>
                </a:solidFill>
              </a:rPr>
              <a:t>Horvath Health Policy, Innovations in Health Care Financing</a:t>
            </a:r>
          </a:p>
          <a:p>
            <a:endParaRPr lang="en-US" dirty="0"/>
          </a:p>
        </p:txBody>
      </p:sp>
    </p:spTree>
    <p:extLst>
      <p:ext uri="{BB962C8B-B14F-4D97-AF65-F5344CB8AC3E}">
        <p14:creationId xmlns:p14="http://schemas.microsoft.com/office/powerpoint/2010/main" val="2116839382"/>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TF10001006</Template>
  <TotalTime>1035</TotalTime>
  <Words>1555</Words>
  <Application>Microsoft Office PowerPoint</Application>
  <PresentationFormat>Widescreen</PresentationFormat>
  <Paragraphs>152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Corbel</vt:lpstr>
      <vt:lpstr>Depth</vt:lpstr>
      <vt:lpstr>Pharma Challenges to State Rx Policy for Families USA  </vt:lpstr>
      <vt:lpstr>Threats</vt:lpstr>
      <vt:lpstr> Pharma:  drug prices are the fault of others</vt:lpstr>
      <vt:lpstr>Pharma:  We Will Take Our Jobs and Leave Your State</vt:lpstr>
      <vt:lpstr>Pharma: We Will Not Sell Drugs in Your State </vt:lpstr>
      <vt:lpstr>Lawsuits</vt:lpstr>
      <vt:lpstr>Basics of Pharma Lawsuits </vt:lpstr>
      <vt:lpstr>Dormant Commerce Clause</vt:lpstr>
      <vt:lpstr>Due Process and Free Speech</vt:lpstr>
      <vt:lpstr>Trade Secrets</vt:lpstr>
      <vt:lpstr>Patent Law Violations/Supremacy Clause</vt:lpstr>
      <vt:lpstr>How Court Rulings Affect State Policy</vt:lpstr>
      <vt:lpstr>R&amp;D Myth Busters</vt:lpstr>
      <vt:lpstr>Lots of Room for Lower US Prices &amp; continued R&amp;D </vt:lpstr>
      <vt:lpstr>Off Topic But Important</vt:lpstr>
      <vt:lpstr>Importation briefly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 Horvath</dc:creator>
  <cp:lastModifiedBy>Jane Horvath</cp:lastModifiedBy>
  <cp:revision>98</cp:revision>
  <cp:lastPrinted>2019-07-16T22:45:15Z</cp:lastPrinted>
  <dcterms:created xsi:type="dcterms:W3CDTF">2015-09-22T16:41:35Z</dcterms:created>
  <dcterms:modified xsi:type="dcterms:W3CDTF">2020-01-20T12:59:25Z</dcterms:modified>
</cp:coreProperties>
</file>