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461" r:id="rId2"/>
    <p:sldId id="463" r:id="rId3"/>
    <p:sldId id="462" r:id="rId4"/>
    <p:sldId id="354" r:id="rId5"/>
    <p:sldId id="464" r:id="rId6"/>
    <p:sldId id="468" r:id="rId7"/>
    <p:sldId id="465" r:id="rId8"/>
    <p:sldId id="281" r:id="rId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31" d="100"/>
          <a:sy n="131" d="100"/>
        </p:scale>
        <p:origin x="41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5AB90B1B-9C0C-4B90-83D8-F0A8746BB4A1}" type="datetimeFigureOut">
              <a:rPr lang="en-US" smtClean="0"/>
              <a:t>1/9/20</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28AA23F-9B15-4B7E-87D1-A0CCF80A69A1}" type="slidenum">
              <a:rPr lang="en-US" smtClean="0"/>
              <a:t>‹#›</a:t>
            </a:fld>
            <a:endParaRPr lang="en-US"/>
          </a:p>
        </p:txBody>
      </p:sp>
    </p:spTree>
    <p:extLst>
      <p:ext uri="{BB962C8B-B14F-4D97-AF65-F5344CB8AC3E}">
        <p14:creationId xmlns:p14="http://schemas.microsoft.com/office/powerpoint/2010/main" val="2835292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D7A2390-6544-4C1E-A826-1EB93E7DAD25}" type="datetimeFigureOut">
              <a:rPr lang="en-US"/>
              <a:t>1/9/20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857339F-7C75-4750-9B3D-6068D2C41933}" type="slidenum">
              <a:rPr lang="en-US"/>
              <a:t>‹#›</a:t>
            </a:fld>
            <a:endParaRPr lang="en-US"/>
          </a:p>
        </p:txBody>
      </p:sp>
    </p:spTree>
    <p:extLst>
      <p:ext uri="{BB962C8B-B14F-4D97-AF65-F5344CB8AC3E}">
        <p14:creationId xmlns:p14="http://schemas.microsoft.com/office/powerpoint/2010/main" val="130983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The Pair of ACEs tree is one way we frame our work;</a:t>
            </a:r>
          </a:p>
          <a:p>
            <a:pPr marL="342900" indent="-342900">
              <a:buFont typeface="Arial" charset="0"/>
              <a:buChar char="•"/>
            </a:pPr>
            <a:r>
              <a:rPr lang="en-US" baseline="0" dirty="0" smtClean="0"/>
              <a:t>The tree </a:t>
            </a:r>
            <a:r>
              <a:rPr lang="en-US" dirty="0" smtClean="0"/>
              <a:t>illustrates the adversities that must be addressed to build and support resilient communities and families. </a:t>
            </a:r>
          </a:p>
          <a:p>
            <a:pPr marL="342900" indent="-342900">
              <a:buFont typeface="Arial" charset="0"/>
              <a:buChar char="•"/>
            </a:pPr>
            <a:r>
              <a:rPr lang="en-US" dirty="0" smtClean="0"/>
              <a:t>The leaves on the tree represent adverse childhood experiences (ACEs) that are often recognized in clinical, educational and social service settings and can impact a person’s wellbeing and health throughout their life. </a:t>
            </a:r>
          </a:p>
          <a:p>
            <a:pPr marL="342900" indent="-342900">
              <a:buFont typeface="Arial" charset="0"/>
              <a:buChar char="•"/>
            </a:pPr>
            <a:r>
              <a:rPr lang="en-US" dirty="0" smtClean="0"/>
              <a:t>The tree is planted in poor soil – adverse community environments (ACEs) – that is steeped in systemic inequities, robbing it of nutrients</a:t>
            </a:r>
          </a:p>
          <a:p>
            <a:pPr marL="342900" indent="-342900">
              <a:buFont typeface="Arial" charset="0"/>
              <a:buChar char="•"/>
            </a:pPr>
            <a:r>
              <a:rPr lang="en-US" dirty="0" smtClean="0"/>
              <a:t>Question came in about additions</a:t>
            </a:r>
            <a:r>
              <a:rPr lang="en-US" baseline="0" dirty="0" smtClean="0"/>
              <a:t> to the ACEs list</a:t>
            </a:r>
            <a:r>
              <a:rPr lang="mr-IN" baseline="0" dirty="0" smtClean="0"/>
              <a:t>…</a:t>
            </a:r>
            <a:r>
              <a:rPr lang="en-US" dirty="0" smtClean="0"/>
              <a:t>Beyond the original ACEs from the </a:t>
            </a:r>
            <a:r>
              <a:rPr lang="en-US" dirty="0" err="1" smtClean="0"/>
              <a:t>Fellitti</a:t>
            </a:r>
            <a:r>
              <a:rPr lang="en-US" dirty="0" smtClean="0"/>
              <a:t>/CDC</a:t>
            </a:r>
            <a:r>
              <a:rPr lang="en-US" baseline="0" dirty="0" smtClean="0"/>
              <a:t> study to look at community level factors</a:t>
            </a:r>
            <a:r>
              <a:rPr lang="mr-IN" baseline="0" dirty="0" smtClean="0"/>
              <a:t>…</a:t>
            </a:r>
            <a:r>
              <a:rPr lang="en-US" baseline="0" dirty="0" smtClean="0"/>
              <a:t>Philadelphia ACEs study</a:t>
            </a:r>
            <a:r>
              <a:rPr lang="mr-IN" baseline="0" dirty="0" smtClean="0"/>
              <a:t>…</a:t>
            </a:r>
            <a:r>
              <a:rPr lang="en-US" baseline="0" dirty="0" smtClean="0"/>
              <a:t>violence</a:t>
            </a:r>
            <a:r>
              <a:rPr lang="mr-IN" baseline="0" dirty="0" smtClean="0"/>
              <a:t>…</a:t>
            </a:r>
            <a:r>
              <a:rPr lang="en-US" baseline="0" dirty="0" smtClean="0"/>
              <a:t>discrimination, </a:t>
            </a:r>
            <a:r>
              <a:rPr lang="en-US" baseline="0" dirty="0" err="1" smtClean="0"/>
              <a:t>etc</a:t>
            </a:r>
            <a:endParaRPr lang="en-US" dirty="0" smtClean="0"/>
          </a:p>
          <a:p>
            <a:pPr marL="342900" indent="-342900">
              <a:buFont typeface="Arial" charset="0"/>
              <a:buChar char="•"/>
            </a:pPr>
            <a:r>
              <a:rPr lang="en-US" baseline="0" dirty="0" smtClean="0"/>
              <a:t>Using the tree as a framework has allowed our communities to better describe and contextualize the problems they are trying to solve; it also provides a means to ground their work within the particular circumstances and history of their communities (many of our sites often use a blank pair of ACEs tree to allow their communities to name the adversities that they see in their work</a:t>
            </a:r>
            <a:r>
              <a:rPr lang="mr-IN" baseline="0" dirty="0" smtClean="0"/>
              <a:t>…</a:t>
            </a:r>
            <a:r>
              <a:rPr lang="en-US" baseline="0" dirty="0" smtClean="0"/>
              <a:t>it also allows them to think about what a healthy and resilient tree would look like);</a:t>
            </a:r>
          </a:p>
          <a:p>
            <a:pPr marL="342900" indent="-342900">
              <a:buFont typeface="Arial" charset="0"/>
              <a:buChar char="•"/>
            </a:pPr>
            <a:r>
              <a:rPr lang="en-US" baseline="0" dirty="0" smtClean="0"/>
              <a:t>The ability to acknowledge and name community trauma has been particularly powerful for many of our sites to work not just on the individual or interpersonal traumas that community members are facing, but begin to look deeper at the type of systems level change that is need to support a resilient community;</a:t>
            </a:r>
          </a:p>
          <a:p>
            <a:pPr marL="342900" indent="-342900">
              <a:buFont typeface="Arial" charset="0"/>
              <a:buChar char="•"/>
            </a:pPr>
            <a:r>
              <a:rPr lang="en-US" baseline="0" dirty="0" smtClean="0"/>
              <a:t>The tree also serves as an important frame for how we measure and evaluate our work- we want to examine outcomes at the program level as well as measure progress at the collaborative level, which might better represent the type of systems-level change our teams are seeking</a:t>
            </a:r>
          </a:p>
        </p:txBody>
      </p:sp>
    </p:spTree>
    <p:extLst>
      <p:ext uri="{BB962C8B-B14F-4D97-AF65-F5344CB8AC3E}">
        <p14:creationId xmlns:p14="http://schemas.microsoft.com/office/powerpoint/2010/main" val="41477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409293-2329-4A9B-9B68-06C9F25D1CF5}"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599318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247186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40141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409293-2329-4A9B-9B68-06C9F25D1CF5}"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3754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409293-2329-4A9B-9B68-06C9F25D1CF5}" type="datetimeFigureOut">
              <a:rPr lang="en-US" smtClean="0"/>
              <a:t>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187185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409293-2329-4A9B-9B68-06C9F25D1CF5}"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401798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409293-2329-4A9B-9B68-06C9F25D1CF5}" type="datetimeFigureOut">
              <a:rPr lang="en-US" smtClean="0"/>
              <a:t>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56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409293-2329-4A9B-9B68-06C9F25D1CF5}" type="datetimeFigureOut">
              <a:rPr lang="en-US" smtClean="0"/>
              <a:t>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133647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09293-2329-4A9B-9B68-06C9F25D1CF5}" type="datetimeFigureOut">
              <a:rPr lang="en-US" smtClean="0"/>
              <a:t>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28281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09293-2329-4A9B-9B68-06C9F25D1CF5}"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3001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409293-2329-4A9B-9B68-06C9F25D1CF5}" type="datetimeFigureOut">
              <a:rPr lang="en-US" smtClean="0"/>
              <a:t>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72D1B4-037F-4F8C-B954-D58595FBC658}" type="slidenum">
              <a:rPr lang="en-US" smtClean="0"/>
              <a:t>‹#›</a:t>
            </a:fld>
            <a:endParaRPr lang="en-US"/>
          </a:p>
        </p:txBody>
      </p:sp>
    </p:spTree>
    <p:extLst>
      <p:ext uri="{BB962C8B-B14F-4D97-AF65-F5344CB8AC3E}">
        <p14:creationId xmlns:p14="http://schemas.microsoft.com/office/powerpoint/2010/main" val="3885436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09293-2329-4A9B-9B68-06C9F25D1CF5}" type="datetimeFigureOut">
              <a:rPr lang="en-US" smtClean="0"/>
              <a:t>1/9/20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2D1B4-037F-4F8C-B954-D58595FBC658}" type="slidenum">
              <a:rPr lang="en-US" smtClean="0"/>
              <a:t>‹#›</a:t>
            </a:fld>
            <a:endParaRPr lang="en-US"/>
          </a:p>
        </p:txBody>
      </p:sp>
    </p:spTree>
    <p:extLst>
      <p:ext uri="{BB962C8B-B14F-4D97-AF65-F5344CB8AC3E}">
        <p14:creationId xmlns:p14="http://schemas.microsoft.com/office/powerpoint/2010/main" val="421674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jeffhild@gwu.edu" TargetMode="External"/><Relationship Id="rId3" Type="http://schemas.openxmlformats.org/officeDocument/2006/relationships/image" Target="../media/image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jeffhild@gwu.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591800" cy="5023999"/>
          </a:xfrm>
        </p:spPr>
      </p:pic>
    </p:spTree>
    <p:extLst>
      <p:ext uri="{BB962C8B-B14F-4D97-AF65-F5344CB8AC3E}">
        <p14:creationId xmlns:p14="http://schemas.microsoft.com/office/powerpoint/2010/main" val="112241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714" y="579638"/>
            <a:ext cx="9813936" cy="5850026"/>
          </a:xfrm>
          <a:prstGeom prst="rect">
            <a:avLst/>
          </a:prstGeom>
        </p:spPr>
      </p:pic>
      <p:sp>
        <p:nvSpPr>
          <p:cNvPr id="6" name="Right Arrow Callout 5"/>
          <p:cNvSpPr/>
          <p:nvPr/>
        </p:nvSpPr>
        <p:spPr>
          <a:xfrm>
            <a:off x="247509" y="1100807"/>
            <a:ext cx="2597280" cy="1378424"/>
          </a:xfrm>
          <a:prstGeom prst="rightArrowCallout">
            <a:avLst/>
          </a:prstGeom>
          <a:solidFill>
            <a:schemeClr val="accent1">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chemeClr val="tx1"/>
                </a:solidFill>
              </a:rPr>
              <a:t>Outcomes</a:t>
            </a:r>
          </a:p>
        </p:txBody>
      </p:sp>
      <p:sp>
        <p:nvSpPr>
          <p:cNvPr id="7" name="Right Arrow Callout 6"/>
          <p:cNvSpPr/>
          <p:nvPr/>
        </p:nvSpPr>
        <p:spPr>
          <a:xfrm>
            <a:off x="247509" y="4528031"/>
            <a:ext cx="2597280" cy="1378424"/>
          </a:xfrm>
          <a:prstGeom prst="rightArrowCallout">
            <a:avLst/>
          </a:prstGeom>
          <a:solidFill>
            <a:schemeClr val="accent1">
              <a:lumMod val="40000"/>
              <a:lumOff val="6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solidFill>
                  <a:schemeClr val="tx1"/>
                </a:solidFill>
              </a:rPr>
              <a:t>Policy and Practice</a:t>
            </a:r>
          </a:p>
        </p:txBody>
      </p:sp>
      <p:cxnSp>
        <p:nvCxnSpPr>
          <p:cNvPr id="9" name="Straight Connector 8"/>
          <p:cNvCxnSpPr/>
          <p:nvPr/>
        </p:nvCxnSpPr>
        <p:spPr>
          <a:xfrm flipV="1">
            <a:off x="142788" y="4300098"/>
            <a:ext cx="3200400" cy="0"/>
          </a:xfrm>
          <a:prstGeom prst="line">
            <a:avLst/>
          </a:prstGeom>
          <a:ln>
            <a:solidFill>
              <a:schemeClr val="bg1">
                <a:lumMod val="50000"/>
              </a:schemeClr>
            </a:solidFill>
            <a:prstDash val="lgDash"/>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1708780" y="6548173"/>
            <a:ext cx="278781" cy="3098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lnSpc>
                <a:spcPct val="140000"/>
              </a:lnSpc>
            </a:pPr>
            <a:r>
              <a:rPr lang="en-US" sz="1200" dirty="0">
                <a:solidFill>
                  <a:schemeClr val="bg1"/>
                </a:solidFill>
              </a:rPr>
              <a:t>40</a:t>
            </a:r>
            <a:endParaRPr lang="en-US" sz="1200" dirty="0">
              <a:solidFill>
                <a:schemeClr val="bg1"/>
              </a:solidFill>
              <a:sym typeface="Verdana"/>
            </a:endParaRPr>
          </a:p>
        </p:txBody>
      </p:sp>
    </p:spTree>
    <p:extLst>
      <p:ext uri="{BB962C8B-B14F-4D97-AF65-F5344CB8AC3E}">
        <p14:creationId xmlns:p14="http://schemas.microsoft.com/office/powerpoint/2010/main" val="45758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47472"/>
            <a:ext cx="10922540" cy="5729491"/>
          </a:xfrm>
        </p:spPr>
      </p:pic>
    </p:spTree>
    <p:extLst>
      <p:ext uri="{BB962C8B-B14F-4D97-AF65-F5344CB8AC3E}">
        <p14:creationId xmlns:p14="http://schemas.microsoft.com/office/powerpoint/2010/main" val="14369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3340608"/>
          </a:xfrm>
        </p:spPr>
        <p:txBody>
          <a:bodyPr>
            <a:normAutofit/>
          </a:bodyPr>
          <a:lstStyle/>
          <a:p>
            <a:pPr algn="ctr"/>
            <a:r>
              <a:rPr lang="en-US" dirty="0" smtClean="0"/>
              <a:t>National Smart Start Conference</a:t>
            </a:r>
            <a:br>
              <a:rPr lang="en-US" dirty="0" smtClean="0"/>
            </a:br>
            <a:r>
              <a:rPr lang="en-US" sz="3200" dirty="0" smtClean="0"/>
              <a:t>Building Community Resilience</a:t>
            </a:r>
            <a:br>
              <a:rPr lang="en-US" sz="3200" dirty="0" smtClean="0"/>
            </a:br>
            <a:r>
              <a:rPr lang="en-US" dirty="0" smtClean="0"/>
              <a:t> </a:t>
            </a:r>
            <a:endParaRPr lang="en-US" dirty="0"/>
          </a:p>
        </p:txBody>
      </p:sp>
      <p:sp>
        <p:nvSpPr>
          <p:cNvPr id="4" name="Subtitle 3"/>
          <p:cNvSpPr>
            <a:spLocks noGrp="1"/>
          </p:cNvSpPr>
          <p:nvPr>
            <p:ph type="subTitle" idx="1"/>
          </p:nvPr>
        </p:nvSpPr>
        <p:spPr>
          <a:xfrm>
            <a:off x="1524000" y="2529191"/>
            <a:ext cx="9144000" cy="2728609"/>
          </a:xfrm>
        </p:spPr>
        <p:txBody>
          <a:bodyPr>
            <a:normAutofit/>
          </a:bodyPr>
          <a:lstStyle/>
          <a:p>
            <a:r>
              <a:rPr lang="en-US" dirty="0" smtClean="0"/>
              <a:t>May 1, 2019</a:t>
            </a:r>
          </a:p>
          <a:p>
            <a:r>
              <a:rPr lang="en-US" dirty="0" smtClean="0"/>
              <a:t>Jeff Hild, Redstone Center, GWU School of Public Health</a:t>
            </a:r>
          </a:p>
          <a:p>
            <a:r>
              <a:rPr lang="en-US" dirty="0" smtClean="0">
                <a:hlinkClick r:id="rId2"/>
              </a:rPr>
              <a:t>jeffhild@gwu.edu</a:t>
            </a:r>
            <a:r>
              <a:rPr lang="en-US" dirty="0" smtClean="0"/>
              <a:t> </a:t>
            </a:r>
          </a:p>
          <a:p>
            <a:r>
              <a:rPr lang="en-US" dirty="0" smtClean="0"/>
              <a:t>Learn More: </a:t>
            </a:r>
            <a:r>
              <a:rPr lang="en-US" dirty="0" err="1" smtClean="0"/>
              <a:t>go.gwu.edu</a:t>
            </a:r>
            <a:r>
              <a:rPr lang="en-US" dirty="0" smtClean="0"/>
              <a:t>/BCR</a:t>
            </a:r>
          </a:p>
          <a:p>
            <a:endParaRPr lang="en-US" dirty="0"/>
          </a:p>
        </p:txBody>
      </p:sp>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6706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83" y="365125"/>
            <a:ext cx="11371633" cy="5811838"/>
          </a:xfrm>
        </p:spPr>
      </p:pic>
    </p:spTree>
    <p:extLst>
      <p:ext uri="{BB962C8B-B14F-4D97-AF65-F5344CB8AC3E}">
        <p14:creationId xmlns:p14="http://schemas.microsoft.com/office/powerpoint/2010/main" val="1734045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Obesity Prevention Health Equity Framework</a:t>
            </a:r>
            <a:endParaRPr lang="en-US" dirty="0"/>
          </a:p>
        </p:txBody>
      </p:sp>
      <p:pic>
        <p:nvPicPr>
          <p:cNvPr id="4" name="Picture 2" descr="Screen Shot 2017-04-09 at 5.04.20 PM.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4505" y="1592161"/>
            <a:ext cx="566096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53702" y="5807413"/>
            <a:ext cx="8628434" cy="369332"/>
          </a:xfrm>
          <a:prstGeom prst="rect">
            <a:avLst/>
          </a:prstGeom>
          <a:noFill/>
        </p:spPr>
        <p:txBody>
          <a:bodyPr wrap="square" rtlCol="0">
            <a:spAutoFit/>
          </a:bodyPr>
          <a:lstStyle/>
          <a:p>
            <a:r>
              <a:rPr lang="en-US" dirty="0" smtClean="0"/>
              <a:t>	Kumanyika S. National Academy of Medicine Perspective January 18, 2017</a:t>
            </a:r>
            <a:endParaRPr lang="en-US" dirty="0"/>
          </a:p>
        </p:txBody>
      </p:sp>
    </p:spTree>
    <p:extLst>
      <p:ext uri="{BB962C8B-B14F-4D97-AF65-F5344CB8AC3E}">
        <p14:creationId xmlns:p14="http://schemas.microsoft.com/office/powerpoint/2010/main" val="31880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660" y="365125"/>
            <a:ext cx="10953344" cy="5811838"/>
          </a:xfrm>
        </p:spPr>
      </p:pic>
    </p:spTree>
    <p:extLst>
      <p:ext uri="{BB962C8B-B14F-4D97-AF65-F5344CB8AC3E}">
        <p14:creationId xmlns:p14="http://schemas.microsoft.com/office/powerpoint/2010/main" val="55695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368" y="1365504"/>
            <a:ext cx="4986528" cy="1754326"/>
          </a:xfrm>
          <a:prstGeom prst="rect">
            <a:avLst/>
          </a:prstGeom>
          <a:noFill/>
        </p:spPr>
        <p:txBody>
          <a:bodyPr wrap="square" rtlCol="0">
            <a:spAutoFit/>
          </a:bodyPr>
          <a:lstStyle/>
          <a:p>
            <a:r>
              <a:rPr lang="en-US" dirty="0" smtClean="0"/>
              <a:t>Jeff Hild</a:t>
            </a:r>
          </a:p>
          <a:p>
            <a:r>
              <a:rPr lang="en-US" dirty="0" smtClean="0"/>
              <a:t>Policy Director, Redstone Center GWU School of Public Health</a:t>
            </a:r>
          </a:p>
          <a:p>
            <a:r>
              <a:rPr lang="en-US" dirty="0" smtClean="0">
                <a:hlinkClick r:id="rId2"/>
              </a:rPr>
              <a:t>jeffhild@gwu.edu</a:t>
            </a:r>
            <a:r>
              <a:rPr lang="en-US" dirty="0" smtClean="0"/>
              <a:t>, 202.994.3637</a:t>
            </a:r>
          </a:p>
          <a:p>
            <a:r>
              <a:rPr lang="en-US" dirty="0" smtClean="0"/>
              <a:t>@jeffhild1, @</a:t>
            </a:r>
            <a:r>
              <a:rPr lang="en-US" dirty="0" err="1" smtClean="0"/>
              <a:t>RedstoneGWSPH</a:t>
            </a:r>
            <a:r>
              <a:rPr lang="en-US" dirty="0" smtClean="0"/>
              <a:t>, @</a:t>
            </a:r>
            <a:r>
              <a:rPr lang="en-US" dirty="0" err="1" smtClean="0"/>
              <a:t>ResilNation</a:t>
            </a:r>
            <a:endParaRPr lang="en-US" dirty="0" smtClean="0"/>
          </a:p>
          <a:p>
            <a:r>
              <a:rPr lang="en-US" dirty="0" err="1" smtClean="0"/>
              <a:t>go.gwu.edu</a:t>
            </a:r>
            <a:r>
              <a:rPr lang="en-US" dirty="0" smtClean="0"/>
              <a:t>/BCR</a:t>
            </a:r>
          </a:p>
        </p:txBody>
      </p:sp>
    </p:spTree>
    <p:extLst>
      <p:ext uri="{BB962C8B-B14F-4D97-AF65-F5344CB8AC3E}">
        <p14:creationId xmlns:p14="http://schemas.microsoft.com/office/powerpoint/2010/main" val="1665670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CR_Redstone PowerPoint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7B211B-4C19-47CF-947A-90231FDB502D}" vid="{35D25EFA-643B-432D-9FC1-A94A52468E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BCR_Redstone PowerPoint Template.potx</Template>
  <TotalTime>77571</TotalTime>
  <Words>373</Words>
  <Application>Microsoft Macintosh PowerPoint</Application>
  <PresentationFormat>Widescreen</PresentationFormat>
  <Paragraphs>23</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Cambria</vt:lpstr>
      <vt:lpstr>Mangal</vt:lpstr>
      <vt:lpstr>Verdana</vt:lpstr>
      <vt:lpstr>Arial</vt:lpstr>
      <vt:lpstr>Calibri</vt:lpstr>
      <vt:lpstr>BCR_Redstone PowerPoint Template</vt:lpstr>
      <vt:lpstr>PowerPoint Presentation</vt:lpstr>
      <vt:lpstr>PowerPoint Presentation</vt:lpstr>
      <vt:lpstr>PowerPoint Presentation</vt:lpstr>
      <vt:lpstr>National Smart Start Conference Building Community Resilience  </vt:lpstr>
      <vt:lpstr>PowerPoint Presentation</vt:lpstr>
      <vt:lpstr>Obesity Prevention Health Equity Framework</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Kuan-Lung Chen</dc:creator>
  <cp:lastModifiedBy>Jeff Hild</cp:lastModifiedBy>
  <cp:revision>269</cp:revision>
  <cp:lastPrinted>2019-04-29T20:49:37Z</cp:lastPrinted>
  <dcterms:created xsi:type="dcterms:W3CDTF">2017-01-03T15:37:36Z</dcterms:created>
  <dcterms:modified xsi:type="dcterms:W3CDTF">2020-01-17T22:12:12Z</dcterms:modified>
</cp:coreProperties>
</file>