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8" r:id="rId3"/>
    <p:sldId id="257" r:id="rId4"/>
    <p:sldId id="269" r:id="rId5"/>
    <p:sldId id="270" r:id="rId6"/>
    <p:sldId id="272" r:id="rId7"/>
    <p:sldId id="260" r:id="rId8"/>
    <p:sldId id="267" r:id="rId9"/>
    <p:sldId id="264" r:id="rId10"/>
    <p:sldId id="265" r:id="rId11"/>
    <p:sldId id="266" r:id="rId12"/>
    <p:sldId id="273" r:id="rId13"/>
    <p:sldId id="274" r:id="rId14"/>
    <p:sldId id="275" r:id="rId15"/>
    <p:sldId id="263"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36F"/>
    <a:srgbClr val="0D3C81"/>
    <a:srgbClr val="178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96"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321683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02C174-8181-4C56-9EC3-E52052A72430}"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19285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416219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4C330-0C02-44D6-894E-D0815E63A73C}"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87344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28675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02C174-8181-4C56-9EC3-E52052A72430}" type="datetimeFigureOut">
              <a:rPr lang="en-US" smtClean="0"/>
              <a:t>1/17/2020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4271402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02C174-8181-4C56-9EC3-E52052A72430}" type="datetimeFigureOut">
              <a:rPr lang="en-US" smtClean="0"/>
              <a:t>1/17/2020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2993611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420253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394676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376466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399650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02C174-8181-4C56-9EC3-E52052A72430}"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424808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02C174-8181-4C56-9EC3-E52052A72430}"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235572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78500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50024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202C174-8181-4C56-9EC3-E52052A72430}" type="datetimeFigureOut">
              <a:rPr lang="en-US" smtClean="0"/>
              <a:t>1/17/2020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147427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02C174-8181-4C56-9EC3-E52052A72430}"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4C330-0C02-44D6-894E-D0815E63A73C}" type="slidenum">
              <a:rPr lang="en-US" smtClean="0"/>
              <a:t>‹#›</a:t>
            </a:fld>
            <a:endParaRPr lang="en-US"/>
          </a:p>
        </p:txBody>
      </p:sp>
    </p:spTree>
    <p:extLst>
      <p:ext uri="{BB962C8B-B14F-4D97-AF65-F5344CB8AC3E}">
        <p14:creationId xmlns:p14="http://schemas.microsoft.com/office/powerpoint/2010/main" val="5718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202C174-8181-4C56-9EC3-E52052A72430}" type="datetimeFigureOut">
              <a:rPr lang="en-US" smtClean="0"/>
              <a:t>1/17/2020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6D4C330-0C02-44D6-894E-D0815E63A73C}" type="slidenum">
              <a:rPr lang="en-US" smtClean="0"/>
              <a:t>‹#›</a:t>
            </a:fld>
            <a:endParaRPr lang="en-US"/>
          </a:p>
        </p:txBody>
      </p:sp>
    </p:spTree>
    <p:extLst>
      <p:ext uri="{BB962C8B-B14F-4D97-AF65-F5344CB8AC3E}">
        <p14:creationId xmlns:p14="http://schemas.microsoft.com/office/powerpoint/2010/main" val="3406110432"/>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Missouri Health Care for All</a:t>
            </a:r>
            <a:endParaRPr lang="en-US" dirty="0"/>
          </a:p>
        </p:txBody>
      </p:sp>
      <p:sp>
        <p:nvSpPr>
          <p:cNvPr id="3" name="Subtitle 2"/>
          <p:cNvSpPr>
            <a:spLocks noGrp="1"/>
          </p:cNvSpPr>
          <p:nvPr>
            <p:ph type="subTitle" idx="1"/>
          </p:nvPr>
        </p:nvSpPr>
        <p:spPr>
          <a:xfrm>
            <a:off x="1154954" y="4777380"/>
            <a:ext cx="10065673" cy="1337670"/>
          </a:xfrm>
        </p:spPr>
        <p:txBody>
          <a:bodyPr>
            <a:noAutofit/>
          </a:bodyPr>
          <a:lstStyle/>
          <a:p>
            <a:r>
              <a:rPr lang="en-US" sz="4000" dirty="0" smtClean="0"/>
              <a:t>Pillars for a new American </a:t>
            </a:r>
            <a:br>
              <a:rPr lang="en-US" sz="4000" dirty="0" smtClean="0"/>
            </a:br>
            <a:r>
              <a:rPr lang="en-US" sz="4000" dirty="0" smtClean="0"/>
              <a:t>health care system</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91" y="560990"/>
            <a:ext cx="2196270" cy="1773620"/>
          </a:xfrm>
          <a:prstGeom prst="rect">
            <a:avLst/>
          </a:prstGeom>
        </p:spPr>
      </p:pic>
    </p:spTree>
    <p:extLst>
      <p:ext uri="{BB962C8B-B14F-4D97-AF65-F5344CB8AC3E}">
        <p14:creationId xmlns:p14="http://schemas.microsoft.com/office/powerpoint/2010/main" val="755749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1354926" y="-123325"/>
            <a:ext cx="2414336" cy="7725192"/>
          </a:xfrm>
          <a:prstGeom prst="rect">
            <a:avLst/>
          </a:prstGeom>
          <a:noFill/>
        </p:spPr>
        <p:txBody>
          <a:bodyPr wrap="square" rtlCol="0">
            <a:spAutoFit/>
          </a:bodyPr>
          <a:lstStyle/>
          <a:p>
            <a:r>
              <a:rPr lang="en-US" sz="49600" dirty="0" smtClean="0">
                <a:solidFill>
                  <a:schemeClr val="accent4">
                    <a:lumMod val="40000"/>
                    <a:lumOff val="60000"/>
                  </a:schemeClr>
                </a:solidFill>
                <a:latin typeface="Impact" panose="020B0806030902050204" pitchFamily="34" charset="0"/>
              </a:rPr>
              <a:t>2</a:t>
            </a:r>
            <a:endParaRPr lang="en-US" sz="49600" dirty="0">
              <a:solidFill>
                <a:schemeClr val="accent4">
                  <a:lumMod val="40000"/>
                  <a:lumOff val="60000"/>
                </a:schemeClr>
              </a:solidFill>
              <a:latin typeface="Impact" panose="020B0806030902050204" pitchFamily="34" charset="0"/>
            </a:endParaRPr>
          </a:p>
        </p:txBody>
      </p:sp>
      <p:sp>
        <p:nvSpPr>
          <p:cNvPr id="11" name="Rectangle 10"/>
          <p:cNvSpPr/>
          <p:nvPr/>
        </p:nvSpPr>
        <p:spPr>
          <a:xfrm>
            <a:off x="10367889" y="0"/>
            <a:ext cx="998806" cy="1195754"/>
          </a:xfrm>
          <a:prstGeom prst="rect">
            <a:avLst/>
          </a:prstGeom>
          <a:solidFill>
            <a:srgbClr val="0B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745723" y="1548459"/>
            <a:ext cx="10720585" cy="4381625"/>
          </a:xfrm>
        </p:spPr>
        <p:txBody>
          <a:bodyPr>
            <a:normAutofit/>
          </a:bodyPr>
          <a:lstStyle/>
          <a:p>
            <a:pPr marL="0" lvl="0" indent="0" fontAlgn="base">
              <a:buNone/>
            </a:pPr>
            <a:r>
              <a:rPr lang="en-US" sz="3600" b="1" dirty="0">
                <a:solidFill>
                  <a:srgbClr val="0B336F"/>
                </a:solidFill>
              </a:rPr>
              <a:t>Freedom to Choose Your Health Care Provider. </a:t>
            </a:r>
            <a:endParaRPr lang="en-US" sz="3600" b="1" dirty="0" smtClean="0">
              <a:solidFill>
                <a:srgbClr val="0B336F"/>
              </a:solidFill>
            </a:endParaRPr>
          </a:p>
          <a:p>
            <a:pPr marL="0" lvl="0" indent="0" fontAlgn="base">
              <a:buNone/>
            </a:pPr>
            <a:r>
              <a:rPr lang="en-US" sz="3200" dirty="0" smtClean="0">
                <a:solidFill>
                  <a:srgbClr val="0B336F"/>
                </a:solidFill>
              </a:rPr>
              <a:t>Restrictive </a:t>
            </a:r>
            <a:r>
              <a:rPr lang="en-US" sz="3200" dirty="0">
                <a:solidFill>
                  <a:srgbClr val="0B336F"/>
                </a:solidFill>
              </a:rPr>
              <a:t>provider networks keep people from getting care. Everyone should have the personal freedom to control their own health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care </a:t>
            </a:r>
            <a:r>
              <a:rPr lang="en-US" sz="3200" dirty="0">
                <a:solidFill>
                  <a:srgbClr val="0B336F"/>
                </a:solidFill>
              </a:rPr>
              <a:t>decisions and seek care from any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doctor</a:t>
            </a:r>
            <a:r>
              <a:rPr lang="en-US" sz="3200" dirty="0">
                <a:solidFill>
                  <a:srgbClr val="0B336F"/>
                </a:solidFill>
              </a:rPr>
              <a:t>, hospital, or health care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professional</a:t>
            </a:r>
            <a:r>
              <a:rPr lang="en-US" sz="3200" dirty="0">
                <a:solidFill>
                  <a:srgbClr val="0B336F"/>
                </a:solidFill>
              </a:rPr>
              <a:t>. </a:t>
            </a:r>
          </a:p>
        </p:txBody>
      </p:sp>
      <p:sp>
        <p:nvSpPr>
          <p:cNvPr id="12" name="Title 1"/>
          <p:cNvSpPr>
            <a:spLocks noGrp="1"/>
          </p:cNvSpPr>
          <p:nvPr>
            <p:ph type="title"/>
          </p:nvPr>
        </p:nvSpPr>
        <p:spPr>
          <a:xfrm>
            <a:off x="646110" y="452718"/>
            <a:ext cx="10919813" cy="829151"/>
          </a:xfrm>
        </p:spPr>
        <p:txBody>
          <a:bodyPr/>
          <a:lstStyle/>
          <a:p>
            <a:r>
              <a:rPr lang="en-US" sz="3600" b="1" dirty="0" smtClean="0">
                <a:solidFill>
                  <a:schemeClr val="accent1">
                    <a:lumMod val="75000"/>
                  </a:schemeClr>
                </a:solidFill>
              </a:rPr>
              <a:t>Pillars for a New American Health Care System</a:t>
            </a:r>
            <a:endParaRPr lang="en-US" sz="3600" b="1" dirty="0">
              <a:solidFill>
                <a:schemeClr val="accent1">
                  <a:lumMod val="75000"/>
                </a:schemeClr>
              </a:solidFill>
            </a:endParaRPr>
          </a:p>
        </p:txBody>
      </p:sp>
      <p:pic>
        <p:nvPicPr>
          <p:cNvPr id="2050" name="Picture 2" descr="Image result for doctors and nurses&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39"/>
          <a:stretch/>
        </p:blipFill>
        <p:spPr bwMode="auto">
          <a:xfrm>
            <a:off x="8745417" y="3455895"/>
            <a:ext cx="3076720" cy="296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21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8" name="Picture 6" descr="Picture1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068620" y="3272535"/>
            <a:ext cx="4298075" cy="32366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54926" y="-123325"/>
            <a:ext cx="2414336" cy="7725192"/>
          </a:xfrm>
          <a:prstGeom prst="rect">
            <a:avLst/>
          </a:prstGeom>
          <a:noFill/>
        </p:spPr>
        <p:txBody>
          <a:bodyPr wrap="square" rtlCol="0">
            <a:spAutoFit/>
          </a:bodyPr>
          <a:lstStyle/>
          <a:p>
            <a:r>
              <a:rPr lang="en-US" sz="49600" dirty="0" smtClean="0">
                <a:solidFill>
                  <a:schemeClr val="accent4">
                    <a:lumMod val="40000"/>
                    <a:lumOff val="60000"/>
                  </a:schemeClr>
                </a:solidFill>
                <a:latin typeface="Impact" panose="020B0806030902050204" pitchFamily="34" charset="0"/>
              </a:rPr>
              <a:t>3</a:t>
            </a:r>
            <a:endParaRPr lang="en-US" sz="49600" dirty="0">
              <a:solidFill>
                <a:schemeClr val="accent4">
                  <a:lumMod val="40000"/>
                  <a:lumOff val="60000"/>
                </a:schemeClr>
              </a:solidFill>
              <a:latin typeface="Impact" panose="020B0806030902050204" pitchFamily="34" charset="0"/>
            </a:endParaRPr>
          </a:p>
        </p:txBody>
      </p:sp>
      <p:sp>
        <p:nvSpPr>
          <p:cNvPr id="11" name="Rectangle 10"/>
          <p:cNvSpPr/>
          <p:nvPr/>
        </p:nvSpPr>
        <p:spPr>
          <a:xfrm>
            <a:off x="10367889" y="0"/>
            <a:ext cx="998806" cy="1195754"/>
          </a:xfrm>
          <a:prstGeom prst="rect">
            <a:avLst/>
          </a:prstGeom>
          <a:solidFill>
            <a:srgbClr val="0B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745723" y="1281869"/>
            <a:ext cx="10720585" cy="4648215"/>
          </a:xfrm>
        </p:spPr>
        <p:txBody>
          <a:bodyPr>
            <a:normAutofit fontScale="92500"/>
          </a:bodyPr>
          <a:lstStyle/>
          <a:p>
            <a:pPr marL="0" lvl="0" indent="0" fontAlgn="base">
              <a:buNone/>
            </a:pPr>
            <a:r>
              <a:rPr lang="en-US" sz="3900" b="1" dirty="0">
                <a:solidFill>
                  <a:srgbClr val="0B336F"/>
                </a:solidFill>
              </a:rPr>
              <a:t>No Cost Barriers to Care.</a:t>
            </a:r>
            <a:r>
              <a:rPr lang="en-US" sz="3900" dirty="0">
                <a:solidFill>
                  <a:srgbClr val="0B336F"/>
                </a:solidFill>
              </a:rPr>
              <a:t> </a:t>
            </a:r>
            <a:endParaRPr lang="en-US" sz="3900" dirty="0" smtClean="0">
              <a:solidFill>
                <a:srgbClr val="0B336F"/>
              </a:solidFill>
            </a:endParaRPr>
          </a:p>
          <a:p>
            <a:pPr marL="0" lvl="0" indent="0" fontAlgn="base">
              <a:buNone/>
            </a:pPr>
            <a:r>
              <a:rPr lang="en-US" sz="3200" dirty="0" smtClean="0">
                <a:solidFill>
                  <a:srgbClr val="0B336F"/>
                </a:solidFill>
              </a:rPr>
              <a:t>Individual </a:t>
            </a:r>
            <a:r>
              <a:rPr lang="en-US" sz="3200" dirty="0">
                <a:solidFill>
                  <a:srgbClr val="0B336F"/>
                </a:solidFill>
              </a:rPr>
              <a:t>out-of-pocket costs for care — such as deductibles and copays – should be eliminated or minimal. Any cost-sharing requirements should exempt Americans for whom they would serve as a barrier to care, and they should be </a:t>
            </a:r>
            <a:r>
              <a:rPr lang="en-US" sz="3200" dirty="0" smtClean="0">
                <a:solidFill>
                  <a:srgbClr val="0B336F"/>
                </a:solidFill>
              </a:rPr>
              <a:t>structured </a:t>
            </a:r>
            <a:r>
              <a:rPr lang="en-US" sz="3200" dirty="0">
                <a:solidFill>
                  <a:srgbClr val="0B336F"/>
                </a:solidFill>
              </a:rPr>
              <a:t>in </a:t>
            </a:r>
            <a:r>
              <a:rPr lang="en-US" sz="3200" dirty="0" smtClean="0">
                <a:solidFill>
                  <a:srgbClr val="0B336F"/>
                </a:solidFill>
              </a:rPr>
              <a:t>a </a:t>
            </a:r>
            <a:r>
              <a:rPr lang="en-US" sz="3200" dirty="0">
                <a:solidFill>
                  <a:srgbClr val="0B336F"/>
                </a:solidFill>
              </a:rPr>
              <a:t>way that is </a:t>
            </a:r>
            <a:r>
              <a:rPr lang="en-US" sz="3200" dirty="0" smtClean="0">
                <a:solidFill>
                  <a:srgbClr val="0B336F"/>
                </a:solidFill>
              </a:rPr>
              <a:t>transparent </a:t>
            </a:r>
            <a:r>
              <a:rPr lang="en-US" sz="3200" dirty="0">
                <a:solidFill>
                  <a:srgbClr val="0B336F"/>
                </a:solidFill>
              </a:rPr>
              <a:t>and truly </a:t>
            </a:r>
            <a:r>
              <a:rPr lang="en-US" sz="3200" dirty="0" smtClean="0">
                <a:solidFill>
                  <a:srgbClr val="0B336F"/>
                </a:solidFill>
              </a:rPr>
              <a:t>affordable </a:t>
            </a:r>
            <a:r>
              <a:rPr lang="en-US" sz="3200" dirty="0">
                <a:solidFill>
                  <a:srgbClr val="0B336F"/>
                </a:solidFill>
              </a:rPr>
              <a:t>to </a:t>
            </a:r>
            <a:r>
              <a:rPr lang="en-US" sz="3200" dirty="0" smtClean="0">
                <a:solidFill>
                  <a:srgbClr val="0B336F"/>
                </a:solidFill>
              </a:rPr>
              <a:t>the </a:t>
            </a:r>
            <a:r>
              <a:rPr lang="en-US" sz="3200" dirty="0">
                <a:solidFill>
                  <a:srgbClr val="0B336F"/>
                </a:solidFill>
              </a:rPr>
              <a:t>people who will be required to </a:t>
            </a:r>
            <a:r>
              <a:rPr lang="en-US" sz="3200" dirty="0" smtClean="0">
                <a:solidFill>
                  <a:srgbClr val="0B336F"/>
                </a:solidFill>
              </a:rPr>
              <a:t>pay</a:t>
            </a:r>
            <a:r>
              <a:rPr lang="en-US" sz="3200" dirty="0">
                <a:solidFill>
                  <a:srgbClr val="0B336F"/>
                </a:solidFill>
              </a:rPr>
              <a:t>. This includes health care services as well as prescription drugs and medical devices. </a:t>
            </a:r>
          </a:p>
        </p:txBody>
      </p:sp>
      <p:sp>
        <p:nvSpPr>
          <p:cNvPr id="12" name="Title 1"/>
          <p:cNvSpPr>
            <a:spLocks noGrp="1"/>
          </p:cNvSpPr>
          <p:nvPr>
            <p:ph type="title"/>
          </p:nvPr>
        </p:nvSpPr>
        <p:spPr>
          <a:xfrm>
            <a:off x="646110" y="452718"/>
            <a:ext cx="10919813" cy="829151"/>
          </a:xfrm>
        </p:spPr>
        <p:txBody>
          <a:bodyPr/>
          <a:lstStyle/>
          <a:p>
            <a:r>
              <a:rPr lang="en-US" sz="3600" b="1" dirty="0" smtClean="0">
                <a:solidFill>
                  <a:schemeClr val="accent1">
                    <a:lumMod val="75000"/>
                  </a:schemeClr>
                </a:solidFill>
              </a:rPr>
              <a:t>Pillars for a New American Health Care System</a:t>
            </a:r>
            <a:endParaRPr lang="en-US" sz="3600" b="1" dirty="0">
              <a:solidFill>
                <a:schemeClr val="accent1">
                  <a:lumMod val="75000"/>
                </a:schemeClr>
              </a:solidFill>
            </a:endParaRPr>
          </a:p>
        </p:txBody>
      </p:sp>
    </p:spTree>
    <p:extLst>
      <p:ext uri="{BB962C8B-B14F-4D97-AF65-F5344CB8AC3E}">
        <p14:creationId xmlns:p14="http://schemas.microsoft.com/office/powerpoint/2010/main" val="3433310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1354926" y="-123325"/>
            <a:ext cx="2414336" cy="7725192"/>
          </a:xfrm>
          <a:prstGeom prst="rect">
            <a:avLst/>
          </a:prstGeom>
          <a:noFill/>
        </p:spPr>
        <p:txBody>
          <a:bodyPr wrap="square" rtlCol="0">
            <a:spAutoFit/>
          </a:bodyPr>
          <a:lstStyle/>
          <a:p>
            <a:r>
              <a:rPr lang="en-US" sz="49600" dirty="0" smtClean="0">
                <a:solidFill>
                  <a:schemeClr val="accent4">
                    <a:lumMod val="40000"/>
                    <a:lumOff val="60000"/>
                  </a:schemeClr>
                </a:solidFill>
                <a:latin typeface="Impact" panose="020B0806030902050204" pitchFamily="34" charset="0"/>
              </a:rPr>
              <a:t>4</a:t>
            </a:r>
            <a:endParaRPr lang="en-US" sz="49600" dirty="0">
              <a:solidFill>
                <a:schemeClr val="accent4">
                  <a:lumMod val="40000"/>
                  <a:lumOff val="60000"/>
                </a:schemeClr>
              </a:solidFill>
              <a:latin typeface="Impact" panose="020B0806030902050204" pitchFamily="34" charset="0"/>
            </a:endParaRPr>
          </a:p>
        </p:txBody>
      </p:sp>
      <p:sp>
        <p:nvSpPr>
          <p:cNvPr id="11" name="Rectangle 10"/>
          <p:cNvSpPr/>
          <p:nvPr/>
        </p:nvSpPr>
        <p:spPr>
          <a:xfrm>
            <a:off x="10367889" y="0"/>
            <a:ext cx="998806" cy="1195754"/>
          </a:xfrm>
          <a:prstGeom prst="rect">
            <a:avLst/>
          </a:prstGeom>
          <a:solidFill>
            <a:srgbClr val="0B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745723" y="1281869"/>
            <a:ext cx="10720585" cy="4648215"/>
          </a:xfrm>
        </p:spPr>
        <p:txBody>
          <a:bodyPr>
            <a:normAutofit/>
          </a:bodyPr>
          <a:lstStyle/>
          <a:p>
            <a:pPr marL="0" lvl="0" indent="0" fontAlgn="base">
              <a:buNone/>
            </a:pPr>
            <a:r>
              <a:rPr lang="en-US" sz="3600" b="1" dirty="0">
                <a:solidFill>
                  <a:srgbClr val="0B336F"/>
                </a:solidFill>
              </a:rPr>
              <a:t>Comprehensive Care. </a:t>
            </a:r>
            <a:endParaRPr lang="en-US" sz="3600" b="1" dirty="0" smtClean="0">
              <a:solidFill>
                <a:srgbClr val="0B336F"/>
              </a:solidFill>
            </a:endParaRPr>
          </a:p>
          <a:p>
            <a:pPr marL="0" lvl="0" indent="0" fontAlgn="base">
              <a:buNone/>
            </a:pPr>
            <a:r>
              <a:rPr lang="en-US" sz="3200" dirty="0" smtClean="0">
                <a:solidFill>
                  <a:srgbClr val="0B336F"/>
                </a:solidFill>
              </a:rPr>
              <a:t>All </a:t>
            </a:r>
            <a:r>
              <a:rPr lang="en-US" sz="3200" dirty="0">
                <a:solidFill>
                  <a:srgbClr val="0B336F"/>
                </a:solidFill>
              </a:rPr>
              <a:t>medically-necessary services and products must be covered. This includes, but is not limited to, office visits, hospital care, prescription drugs, medical equipment, vision, dental, hearing,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mental </a:t>
            </a:r>
            <a:r>
              <a:rPr lang="en-US" sz="3200" dirty="0">
                <a:solidFill>
                  <a:srgbClr val="0B336F"/>
                </a:solidFill>
              </a:rPr>
              <a:t>health, services for people with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disabilities</a:t>
            </a:r>
            <a:r>
              <a:rPr lang="en-US" sz="3200" dirty="0">
                <a:solidFill>
                  <a:srgbClr val="0B336F"/>
                </a:solidFill>
              </a:rPr>
              <a:t>, and non-emergency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transportation</a:t>
            </a:r>
            <a:r>
              <a:rPr lang="en-US" sz="3200" dirty="0">
                <a:solidFill>
                  <a:srgbClr val="0B336F"/>
                </a:solidFill>
              </a:rPr>
              <a:t>.</a:t>
            </a:r>
          </a:p>
        </p:txBody>
      </p:sp>
      <p:sp>
        <p:nvSpPr>
          <p:cNvPr id="12" name="Title 1"/>
          <p:cNvSpPr>
            <a:spLocks noGrp="1"/>
          </p:cNvSpPr>
          <p:nvPr>
            <p:ph type="title"/>
          </p:nvPr>
        </p:nvSpPr>
        <p:spPr>
          <a:xfrm>
            <a:off x="646110" y="452718"/>
            <a:ext cx="10919813" cy="829151"/>
          </a:xfrm>
        </p:spPr>
        <p:txBody>
          <a:bodyPr/>
          <a:lstStyle/>
          <a:p>
            <a:r>
              <a:rPr lang="en-US" sz="3600" b="1" dirty="0" smtClean="0">
                <a:solidFill>
                  <a:schemeClr val="accent1">
                    <a:lumMod val="75000"/>
                  </a:schemeClr>
                </a:solidFill>
              </a:rPr>
              <a:t>Pillars for a New American Health Care System</a:t>
            </a:r>
            <a:endParaRPr lang="en-US" sz="3600" b="1" dirty="0">
              <a:solidFill>
                <a:schemeClr val="accent1">
                  <a:lumMod val="75000"/>
                </a:schemeClr>
              </a:solidFill>
            </a:endParaRPr>
          </a:p>
        </p:txBody>
      </p:sp>
      <p:pic>
        <p:nvPicPr>
          <p:cNvPr id="4098" name="Picture 2" descr="Image result for health care symbols&quot;"/>
          <p:cNvPicPr>
            <a:picLocks noChangeAspect="1" noChangeArrowheads="1"/>
          </p:cNvPicPr>
          <p:nvPr/>
        </p:nvPicPr>
        <p:blipFill rotWithShape="1">
          <a:blip r:embed="rId2">
            <a:extLst>
              <a:ext uri="{28A0092B-C50C-407E-A947-70E740481C1C}">
                <a14:useLocalDpi xmlns:a14="http://schemas.microsoft.com/office/drawing/2010/main" val="0"/>
              </a:ext>
            </a:extLst>
          </a:blip>
          <a:srcRect b="7153"/>
          <a:stretch/>
        </p:blipFill>
        <p:spPr bwMode="auto">
          <a:xfrm>
            <a:off x="8892072" y="3622830"/>
            <a:ext cx="2951634" cy="295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155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1354926" y="-123325"/>
            <a:ext cx="2414336" cy="7725192"/>
          </a:xfrm>
          <a:prstGeom prst="rect">
            <a:avLst/>
          </a:prstGeom>
          <a:noFill/>
        </p:spPr>
        <p:txBody>
          <a:bodyPr wrap="square" rtlCol="0">
            <a:spAutoFit/>
          </a:bodyPr>
          <a:lstStyle/>
          <a:p>
            <a:r>
              <a:rPr lang="en-US" sz="49600" dirty="0" smtClean="0">
                <a:solidFill>
                  <a:schemeClr val="accent4">
                    <a:lumMod val="40000"/>
                    <a:lumOff val="60000"/>
                  </a:schemeClr>
                </a:solidFill>
                <a:latin typeface="Impact" panose="020B0806030902050204" pitchFamily="34" charset="0"/>
              </a:rPr>
              <a:t>5</a:t>
            </a:r>
            <a:endParaRPr lang="en-US" sz="49600" dirty="0">
              <a:solidFill>
                <a:schemeClr val="accent4">
                  <a:lumMod val="40000"/>
                  <a:lumOff val="60000"/>
                </a:schemeClr>
              </a:solidFill>
              <a:latin typeface="Impact" panose="020B0806030902050204" pitchFamily="34" charset="0"/>
            </a:endParaRPr>
          </a:p>
        </p:txBody>
      </p:sp>
      <p:sp>
        <p:nvSpPr>
          <p:cNvPr id="11" name="Rectangle 10"/>
          <p:cNvSpPr/>
          <p:nvPr/>
        </p:nvSpPr>
        <p:spPr>
          <a:xfrm>
            <a:off x="10367889" y="0"/>
            <a:ext cx="998806" cy="1195754"/>
          </a:xfrm>
          <a:prstGeom prst="rect">
            <a:avLst/>
          </a:prstGeom>
          <a:solidFill>
            <a:srgbClr val="0B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745723" y="1281869"/>
            <a:ext cx="10720585" cy="4648215"/>
          </a:xfrm>
        </p:spPr>
        <p:txBody>
          <a:bodyPr>
            <a:normAutofit/>
          </a:bodyPr>
          <a:lstStyle/>
          <a:p>
            <a:pPr marL="0" lvl="0" indent="0" fontAlgn="base">
              <a:buNone/>
            </a:pPr>
            <a:r>
              <a:rPr lang="en-US" sz="3600" b="1" dirty="0">
                <a:solidFill>
                  <a:srgbClr val="0B336F"/>
                </a:solidFill>
              </a:rPr>
              <a:t>Economically Prudent. </a:t>
            </a:r>
            <a:endParaRPr lang="en-US" sz="3600" b="1" dirty="0" smtClean="0">
              <a:solidFill>
                <a:srgbClr val="0B336F"/>
              </a:solidFill>
            </a:endParaRPr>
          </a:p>
          <a:p>
            <a:pPr marL="0" lvl="0" indent="0" fontAlgn="base">
              <a:buNone/>
            </a:pPr>
            <a:r>
              <a:rPr lang="en-US" sz="3200" dirty="0" smtClean="0">
                <a:solidFill>
                  <a:srgbClr val="0B336F"/>
                </a:solidFill>
              </a:rPr>
              <a:t>Funding </a:t>
            </a:r>
            <a:r>
              <a:rPr lang="en-US" sz="3200" dirty="0">
                <a:solidFill>
                  <a:srgbClr val="0B336F"/>
                </a:solidFill>
              </a:rPr>
              <a:t>should be structured so that everyone pays their fair share, and nobody is </a:t>
            </a:r>
            <a:r>
              <a:rPr lang="en-US" sz="3200" dirty="0" smtClean="0">
                <a:solidFill>
                  <a:srgbClr val="0B336F"/>
                </a:solidFill>
              </a:rPr>
              <a:t>priced </a:t>
            </a:r>
            <a:r>
              <a:rPr lang="en-US" sz="3200" dirty="0">
                <a:solidFill>
                  <a:srgbClr val="0B336F"/>
                </a:solidFill>
              </a:rPr>
              <a:t>out of health care due to inability to pay. This can be done through a variety of publicly financed models, but the bottom line is that both families and businesses will see a positive net increase </a:t>
            </a:r>
            <a:r>
              <a:rPr lang="en-US" sz="3200" dirty="0">
                <a:solidFill>
                  <a:srgbClr val="0B336F"/>
                </a:solidFill>
              </a:rPr>
              <a:t/>
            </a:r>
            <a:br>
              <a:rPr lang="en-US" sz="3200" dirty="0">
                <a:solidFill>
                  <a:srgbClr val="0B336F"/>
                </a:solidFill>
              </a:rPr>
            </a:br>
            <a:r>
              <a:rPr lang="en-US" sz="3200" dirty="0" smtClean="0">
                <a:solidFill>
                  <a:srgbClr val="0B336F"/>
                </a:solidFill>
              </a:rPr>
              <a:t>in </a:t>
            </a:r>
            <a:r>
              <a:rPr lang="en-US" sz="3200" dirty="0">
                <a:solidFill>
                  <a:srgbClr val="0B336F"/>
                </a:solidFill>
              </a:rPr>
              <a:t>their budgets. </a:t>
            </a:r>
          </a:p>
        </p:txBody>
      </p:sp>
      <p:sp>
        <p:nvSpPr>
          <p:cNvPr id="12" name="Title 1"/>
          <p:cNvSpPr>
            <a:spLocks noGrp="1"/>
          </p:cNvSpPr>
          <p:nvPr>
            <p:ph type="title"/>
          </p:nvPr>
        </p:nvSpPr>
        <p:spPr>
          <a:xfrm>
            <a:off x="646110" y="452718"/>
            <a:ext cx="10919813" cy="829151"/>
          </a:xfrm>
        </p:spPr>
        <p:txBody>
          <a:bodyPr/>
          <a:lstStyle/>
          <a:p>
            <a:r>
              <a:rPr lang="en-US" sz="3600" b="1" dirty="0" smtClean="0">
                <a:solidFill>
                  <a:schemeClr val="accent1">
                    <a:lumMod val="75000"/>
                  </a:schemeClr>
                </a:solidFill>
              </a:rPr>
              <a:t>Pillars for a New American Health Care System</a:t>
            </a:r>
            <a:endParaRPr lang="en-US" sz="3600" b="1" dirty="0">
              <a:solidFill>
                <a:schemeClr val="accent1">
                  <a:lumMod val="75000"/>
                </a:schemeClr>
              </a:solidFill>
            </a:endParaRPr>
          </a:p>
        </p:txBody>
      </p:sp>
      <p:pic>
        <p:nvPicPr>
          <p:cNvPr id="5122" name="Picture 2" descr="Image result for affordabl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021" y="4601187"/>
            <a:ext cx="4123658" cy="215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13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354926" y="-123325"/>
            <a:ext cx="2414336" cy="7725192"/>
          </a:xfrm>
          <a:prstGeom prst="rect">
            <a:avLst/>
          </a:prstGeom>
          <a:noFill/>
        </p:spPr>
        <p:txBody>
          <a:bodyPr wrap="square" rtlCol="0">
            <a:spAutoFit/>
          </a:bodyPr>
          <a:lstStyle/>
          <a:p>
            <a:r>
              <a:rPr lang="en-US" sz="49600" dirty="0" smtClean="0">
                <a:solidFill>
                  <a:schemeClr val="accent4">
                    <a:lumMod val="40000"/>
                    <a:lumOff val="60000"/>
                  </a:schemeClr>
                </a:solidFill>
                <a:latin typeface="Impact" panose="020B0806030902050204" pitchFamily="34" charset="0"/>
              </a:rPr>
              <a:t>6</a:t>
            </a:r>
            <a:endParaRPr lang="en-US" sz="49600" dirty="0">
              <a:solidFill>
                <a:schemeClr val="accent4">
                  <a:lumMod val="40000"/>
                  <a:lumOff val="60000"/>
                </a:schemeClr>
              </a:solidFill>
              <a:latin typeface="Impact" panose="020B0806030902050204" pitchFamily="34" charset="0"/>
            </a:endParaRPr>
          </a:p>
        </p:txBody>
      </p:sp>
      <p:sp>
        <p:nvSpPr>
          <p:cNvPr id="11" name="Rectangle 10"/>
          <p:cNvSpPr/>
          <p:nvPr/>
        </p:nvSpPr>
        <p:spPr>
          <a:xfrm>
            <a:off x="10367889" y="0"/>
            <a:ext cx="998806" cy="1195754"/>
          </a:xfrm>
          <a:prstGeom prst="rect">
            <a:avLst/>
          </a:prstGeom>
          <a:solidFill>
            <a:srgbClr val="0B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745723" y="1281869"/>
            <a:ext cx="10720585" cy="4648215"/>
          </a:xfrm>
        </p:spPr>
        <p:txBody>
          <a:bodyPr>
            <a:normAutofit lnSpcReduction="10000"/>
          </a:bodyPr>
          <a:lstStyle/>
          <a:p>
            <a:pPr marL="0" lvl="0" indent="0" fontAlgn="base">
              <a:buNone/>
            </a:pPr>
            <a:r>
              <a:rPr lang="en-US" sz="3600" b="1" dirty="0">
                <a:solidFill>
                  <a:srgbClr val="0B336F"/>
                </a:solidFill>
              </a:rPr>
              <a:t>Emphasis on Community Health and Equity.</a:t>
            </a:r>
            <a:r>
              <a:rPr lang="en-US" sz="3600" dirty="0">
                <a:solidFill>
                  <a:srgbClr val="0B336F"/>
                </a:solidFill>
              </a:rPr>
              <a:t> </a:t>
            </a:r>
            <a:endParaRPr lang="en-US" sz="3600" dirty="0" smtClean="0">
              <a:solidFill>
                <a:srgbClr val="0B336F"/>
              </a:solidFill>
            </a:endParaRPr>
          </a:p>
          <a:p>
            <a:pPr marL="0" lvl="0" indent="0" fontAlgn="base">
              <a:buNone/>
            </a:pPr>
            <a:r>
              <a:rPr lang="en-US" sz="3200" dirty="0" smtClean="0">
                <a:solidFill>
                  <a:srgbClr val="0B336F"/>
                </a:solidFill>
              </a:rPr>
              <a:t>Health </a:t>
            </a:r>
            <a:r>
              <a:rPr lang="en-US" sz="3200" dirty="0">
                <a:solidFill>
                  <a:srgbClr val="0B336F"/>
                </a:solidFill>
              </a:rPr>
              <a:t>care systems work best when they place strong emphasis on preventive care, community health, and epidemics. Programs should be customized to fit the needs of each Missouri community, as part of a national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strategy </a:t>
            </a:r>
            <a:r>
              <a:rPr lang="en-US" sz="3200" dirty="0">
                <a:solidFill>
                  <a:srgbClr val="0B336F"/>
                </a:solidFill>
              </a:rPr>
              <a:t>to reduce and then eliminate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health </a:t>
            </a:r>
            <a:r>
              <a:rPr lang="en-US" sz="3200" dirty="0">
                <a:solidFill>
                  <a:srgbClr val="0B336F"/>
                </a:solidFill>
              </a:rPr>
              <a:t>disparities based on race,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income</a:t>
            </a:r>
            <a:r>
              <a:rPr lang="en-US" sz="3200" dirty="0">
                <a:solidFill>
                  <a:srgbClr val="0B336F"/>
                </a:solidFill>
              </a:rPr>
              <a:t>, and, geography</a:t>
            </a:r>
            <a:endParaRPr lang="en-US" sz="4400" dirty="0">
              <a:solidFill>
                <a:srgbClr val="0B336F"/>
              </a:solidFill>
            </a:endParaRPr>
          </a:p>
        </p:txBody>
      </p:sp>
      <p:sp>
        <p:nvSpPr>
          <p:cNvPr id="12" name="Title 1"/>
          <p:cNvSpPr>
            <a:spLocks noGrp="1"/>
          </p:cNvSpPr>
          <p:nvPr>
            <p:ph type="title"/>
          </p:nvPr>
        </p:nvSpPr>
        <p:spPr>
          <a:xfrm>
            <a:off x="646110" y="452718"/>
            <a:ext cx="10919813" cy="829151"/>
          </a:xfrm>
        </p:spPr>
        <p:txBody>
          <a:bodyPr/>
          <a:lstStyle/>
          <a:p>
            <a:r>
              <a:rPr lang="en-US" sz="3600" b="1" dirty="0" smtClean="0">
                <a:solidFill>
                  <a:schemeClr val="accent1">
                    <a:lumMod val="75000"/>
                  </a:schemeClr>
                </a:solidFill>
              </a:rPr>
              <a:t>Pillars for a New American Health Care System</a:t>
            </a:r>
            <a:endParaRPr lang="en-US" sz="3600" b="1" dirty="0">
              <a:solidFill>
                <a:schemeClr val="accent1">
                  <a:lumMod val="75000"/>
                </a:schemeClr>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280" r="15568"/>
          <a:stretch/>
        </p:blipFill>
        <p:spPr>
          <a:xfrm>
            <a:off x="9051456" y="3883631"/>
            <a:ext cx="2632865" cy="2546890"/>
          </a:xfrm>
          <a:prstGeom prst="rect">
            <a:avLst/>
          </a:prstGeom>
        </p:spPr>
      </p:pic>
    </p:spTree>
    <p:extLst>
      <p:ext uri="{BB962C8B-B14F-4D97-AF65-F5344CB8AC3E}">
        <p14:creationId xmlns:p14="http://schemas.microsoft.com/office/powerpoint/2010/main" val="1004815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1647"/>
          </a:xfrm>
        </p:spPr>
        <p:txBody>
          <a:bodyPr/>
          <a:lstStyle/>
          <a:p>
            <a:r>
              <a:rPr lang="en-US" sz="3600" b="1" dirty="0" smtClean="0">
                <a:solidFill>
                  <a:schemeClr val="accent1"/>
                </a:solidFill>
              </a:rPr>
              <a:t>Activities</a:t>
            </a:r>
            <a:endParaRPr lang="en-US" sz="3600" b="1" dirty="0">
              <a:solidFill>
                <a:schemeClr val="accent1"/>
              </a:solidFill>
            </a:endParaRPr>
          </a:p>
        </p:txBody>
      </p:sp>
      <p:sp>
        <p:nvSpPr>
          <p:cNvPr id="3" name="Content Placeholder 2"/>
          <p:cNvSpPr>
            <a:spLocks noGrp="1"/>
          </p:cNvSpPr>
          <p:nvPr>
            <p:ph idx="1"/>
          </p:nvPr>
        </p:nvSpPr>
        <p:spPr>
          <a:xfrm>
            <a:off x="646111" y="1600200"/>
            <a:ext cx="10052368" cy="4567517"/>
          </a:xfrm>
        </p:spPr>
        <p:txBody>
          <a:bodyPr>
            <a:normAutofit/>
          </a:bodyPr>
          <a:lstStyle/>
          <a:p>
            <a:pPr marL="914400" indent="-914400"/>
            <a:r>
              <a:rPr lang="en-US" sz="3200" dirty="0" smtClean="0"/>
              <a:t>Continued short-term defense and offense work</a:t>
            </a:r>
          </a:p>
          <a:p>
            <a:pPr marL="914400" indent="-914400"/>
            <a:r>
              <a:rPr lang="en-US" sz="3200" dirty="0" smtClean="0"/>
              <a:t>Partner on public education events</a:t>
            </a:r>
          </a:p>
          <a:p>
            <a:pPr marL="914400" indent="-914400"/>
            <a:r>
              <a:rPr lang="en-US" sz="3200" dirty="0" smtClean="0"/>
              <a:t>Share with members </a:t>
            </a:r>
            <a:br>
              <a:rPr lang="en-US" sz="3200" dirty="0" smtClean="0"/>
            </a:br>
            <a:r>
              <a:rPr lang="en-US" sz="3200" dirty="0" smtClean="0"/>
              <a:t>and partners</a:t>
            </a:r>
          </a:p>
          <a:p>
            <a:pPr marL="914400" indent="-914400"/>
            <a:r>
              <a:rPr lang="en-US" sz="3200" dirty="0" smtClean="0"/>
              <a:t>Prepare for future </a:t>
            </a:r>
            <a:br>
              <a:rPr lang="en-US" sz="3200" dirty="0" smtClean="0"/>
            </a:br>
            <a:r>
              <a:rPr lang="en-US" sz="3200" dirty="0" smtClean="0"/>
              <a:t>opportunities</a:t>
            </a:r>
            <a:endParaRPr lang="en-US" sz="3200" dirty="0" smtClean="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0513"/>
          <a:stretch/>
        </p:blipFill>
        <p:spPr>
          <a:xfrm>
            <a:off x="6154615" y="3607709"/>
            <a:ext cx="5479847" cy="2855843"/>
          </a:xfrm>
          <a:prstGeom prst="rect">
            <a:avLst/>
          </a:prstGeom>
        </p:spPr>
      </p:pic>
    </p:spTree>
    <p:extLst>
      <p:ext uri="{BB962C8B-B14F-4D97-AF65-F5344CB8AC3E}">
        <p14:creationId xmlns:p14="http://schemas.microsoft.com/office/powerpoint/2010/main" val="2391194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493487"/>
            <a:ext cx="8229600" cy="81847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sz="4000" b="1" dirty="0" smtClean="0">
                <a:latin typeface="Candara" panose="020E0502030303020204" pitchFamily="34" charset="0"/>
                <a:ea typeface="ＭＳ Ｐゴシック" pitchFamily="34" charset="-128"/>
              </a:rPr>
              <a:t>Missouri Health Care for All</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4957"/>
          <a:stretch/>
        </p:blipFill>
        <p:spPr>
          <a:xfrm>
            <a:off x="6897393" y="1992830"/>
            <a:ext cx="4460890" cy="3793662"/>
          </a:xfrm>
          <a:prstGeom prst="rect">
            <a:avLst/>
          </a:prstGeom>
        </p:spPr>
      </p:pic>
      <p:sp>
        <p:nvSpPr>
          <p:cNvPr id="7" name="TextBox 6"/>
          <p:cNvSpPr txBox="1"/>
          <p:nvPr/>
        </p:nvSpPr>
        <p:spPr>
          <a:xfrm>
            <a:off x="968262" y="1812169"/>
            <a:ext cx="4934996" cy="4154984"/>
          </a:xfrm>
          <a:prstGeom prst="rect">
            <a:avLst/>
          </a:prstGeom>
          <a:noFill/>
        </p:spPr>
        <p:txBody>
          <a:bodyPr wrap="square" rtlCol="0">
            <a:spAutoFit/>
          </a:bodyPr>
          <a:lstStyle/>
          <a:p>
            <a:pPr marL="0" indent="0" algn="ctr" fontAlgn="auto">
              <a:spcAft>
                <a:spcPts val="0"/>
              </a:spcAft>
              <a:buNone/>
            </a:pPr>
            <a:r>
              <a:rPr lang="en-US" sz="3200" b="1" dirty="0" smtClean="0">
                <a:latin typeface="Calibri" pitchFamily="34" charset="0"/>
                <a:ea typeface="ＭＳ Ｐゴシック" pitchFamily="34" charset="-128"/>
              </a:rPr>
              <a:t>Jen </a:t>
            </a:r>
            <a:r>
              <a:rPr lang="en-US" sz="3200" b="1" dirty="0" smtClean="0">
                <a:latin typeface="Calibri" pitchFamily="34" charset="0"/>
                <a:ea typeface="ＭＳ Ｐゴシック" pitchFamily="34" charset="-128"/>
              </a:rPr>
              <a:t>Bersdale</a:t>
            </a:r>
          </a:p>
          <a:p>
            <a:pPr marL="0" indent="0" algn="ctr" fontAlgn="auto">
              <a:spcAft>
                <a:spcPts val="0"/>
              </a:spcAft>
              <a:buNone/>
            </a:pPr>
            <a:r>
              <a:rPr lang="en-US" sz="3200" b="1" dirty="0" smtClean="0">
                <a:latin typeface="Calibri" pitchFamily="34" charset="0"/>
                <a:ea typeface="ＭＳ Ｐゴシック" pitchFamily="34" charset="-128"/>
              </a:rPr>
              <a:t>Executive </a:t>
            </a:r>
            <a:r>
              <a:rPr lang="en-US" sz="3200" b="1" dirty="0" smtClean="0">
                <a:latin typeface="Calibri" pitchFamily="34" charset="0"/>
                <a:ea typeface="ＭＳ Ｐゴシック" pitchFamily="34" charset="-128"/>
              </a:rPr>
              <a:t>Director</a:t>
            </a:r>
          </a:p>
          <a:p>
            <a:pPr marL="0" indent="0" algn="ctr" fontAlgn="auto">
              <a:spcAft>
                <a:spcPts val="0"/>
              </a:spcAft>
              <a:buNone/>
            </a:pPr>
            <a:r>
              <a:rPr lang="en-US" sz="3200" dirty="0">
                <a:latin typeface="Calibri" pitchFamily="34" charset="0"/>
                <a:ea typeface="ＭＳ Ｐゴシック" pitchFamily="34" charset="-128"/>
              </a:rPr>
              <a:t/>
            </a:r>
            <a:br>
              <a:rPr lang="en-US" sz="3200" dirty="0">
                <a:latin typeface="Calibri" pitchFamily="34" charset="0"/>
                <a:ea typeface="ＭＳ Ｐゴシック" pitchFamily="34" charset="-128"/>
              </a:rPr>
            </a:br>
            <a:r>
              <a:rPr lang="en-US" sz="3200" dirty="0" smtClean="0">
                <a:latin typeface="Calibri" pitchFamily="34" charset="0"/>
                <a:ea typeface="ＭＳ Ｐゴシック" pitchFamily="34" charset="-128"/>
              </a:rPr>
              <a:t>jen@mohealthcareforall.org </a:t>
            </a:r>
            <a:endParaRPr lang="en-US" sz="3200" dirty="0">
              <a:latin typeface="Calibri" pitchFamily="34" charset="0"/>
              <a:ea typeface="ＭＳ Ｐゴシック" pitchFamily="34" charset="-128"/>
            </a:endParaRPr>
          </a:p>
          <a:p>
            <a:pPr marL="0" indent="0" algn="ctr" fontAlgn="auto">
              <a:spcAft>
                <a:spcPts val="0"/>
              </a:spcAft>
              <a:buNone/>
            </a:pPr>
            <a:r>
              <a:rPr lang="en-US" sz="3200" dirty="0" smtClean="0">
                <a:latin typeface="Calibri" pitchFamily="34" charset="0"/>
                <a:ea typeface="ＭＳ Ｐゴシック" pitchFamily="34" charset="-128"/>
              </a:rPr>
              <a:t>314-651-6568</a:t>
            </a:r>
            <a:endParaRPr lang="en-US" sz="3200" dirty="0">
              <a:latin typeface="Calibri" pitchFamily="34" charset="0"/>
              <a:ea typeface="ＭＳ Ｐゴシック" pitchFamily="34" charset="-128"/>
            </a:endParaRPr>
          </a:p>
          <a:p>
            <a:pPr marL="0" indent="0" algn="ctr" fontAlgn="auto">
              <a:spcAft>
                <a:spcPts val="0"/>
              </a:spcAft>
              <a:buNone/>
            </a:pPr>
            <a:endParaRPr lang="en-US" sz="3200" dirty="0" smtClean="0">
              <a:latin typeface="Calibri" pitchFamily="34" charset="0"/>
              <a:ea typeface="ＭＳ Ｐゴシック" pitchFamily="34" charset="-128"/>
            </a:endParaRPr>
          </a:p>
          <a:p>
            <a:pPr algn="ctr" fontAlgn="auto">
              <a:spcAft>
                <a:spcPts val="0"/>
              </a:spcAft>
            </a:pPr>
            <a:r>
              <a:rPr lang="en-US" sz="3200" dirty="0" smtClean="0">
                <a:latin typeface="Calibri" pitchFamily="34" charset="0"/>
                <a:ea typeface="ＭＳ Ｐゴシック" pitchFamily="34" charset="-128"/>
              </a:rPr>
              <a:t>Toll Free: 877-383-8884</a:t>
            </a:r>
          </a:p>
          <a:p>
            <a:pPr algn="ctr" fontAlgn="auto">
              <a:spcAft>
                <a:spcPts val="0"/>
              </a:spcAft>
            </a:pPr>
            <a:r>
              <a:rPr lang="en-US" sz="3200" dirty="0" smtClean="0">
                <a:latin typeface="Calibri" pitchFamily="34" charset="0"/>
                <a:ea typeface="ＭＳ Ｐゴシック" pitchFamily="34" charset="-128"/>
              </a:rPr>
              <a:t>missourihealthcareforall.org</a:t>
            </a:r>
            <a:endParaRPr lang="en-US" sz="3200" dirty="0">
              <a:latin typeface="Calibri" pitchFamily="34" charset="0"/>
              <a:ea typeface="ＭＳ Ｐゴシック" pitchFamily="34" charset="-128"/>
            </a:endParaRPr>
          </a:p>
        </p:txBody>
      </p:sp>
    </p:spTree>
    <p:extLst>
      <p:ext uri="{BB962C8B-B14F-4D97-AF65-F5344CB8AC3E}">
        <p14:creationId xmlns:p14="http://schemas.microsoft.com/office/powerpoint/2010/main" val="3876757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576" y="504074"/>
            <a:ext cx="2082802" cy="4119283"/>
          </a:xfrm>
        </p:spPr>
        <p:txBody>
          <a:bodyPr/>
          <a:lstStyle/>
          <a:p>
            <a:r>
              <a:rPr lang="en-US" sz="4800" dirty="0" smtClean="0"/>
              <a:t>A </a:t>
            </a:r>
            <a:br>
              <a:rPr lang="en-US" sz="4800" dirty="0" smtClean="0"/>
            </a:br>
            <a:r>
              <a:rPr lang="en-US" sz="4800" dirty="0" smtClean="0"/>
              <a:t>Long, </a:t>
            </a:r>
            <a:br>
              <a:rPr lang="en-US" sz="4800" dirty="0" smtClean="0"/>
            </a:br>
            <a:r>
              <a:rPr lang="en-US" sz="4800" dirty="0" smtClean="0"/>
              <a:t>Long </a:t>
            </a:r>
            <a:br>
              <a:rPr lang="en-US" sz="4800" dirty="0" smtClean="0"/>
            </a:br>
            <a:r>
              <a:rPr lang="en-US" sz="4800" dirty="0" smtClean="0"/>
              <a:t>Time </a:t>
            </a:r>
            <a:br>
              <a:rPr lang="en-US" sz="4800" dirty="0" smtClean="0"/>
            </a:br>
            <a:r>
              <a:rPr lang="en-US" sz="4800" dirty="0" smtClean="0"/>
              <a:t>Ago…</a:t>
            </a:r>
            <a:endParaRPr lang="en-US" sz="4800" dirty="0"/>
          </a:p>
        </p:txBody>
      </p:sp>
      <p:sp>
        <p:nvSpPr>
          <p:cNvPr id="11" name="Rectangle 10"/>
          <p:cNvSpPr/>
          <p:nvPr/>
        </p:nvSpPr>
        <p:spPr>
          <a:xfrm>
            <a:off x="10433159" y="0"/>
            <a:ext cx="792859" cy="1195754"/>
          </a:xfrm>
          <a:prstGeom prst="rect">
            <a:avLst/>
          </a:prstGeom>
          <a:solidFill>
            <a:srgbClr val="0B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ancient history funn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462" y="597877"/>
            <a:ext cx="4743450" cy="564767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9433996" y="4348165"/>
            <a:ext cx="1998326" cy="203330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6000" dirty="0" smtClean="0"/>
              <a:t>…In 2007</a:t>
            </a:r>
            <a:endParaRPr lang="en-US" sz="6000" dirty="0"/>
          </a:p>
        </p:txBody>
      </p:sp>
    </p:spTree>
    <p:extLst>
      <p:ext uri="{BB962C8B-B14F-4D97-AF65-F5344CB8AC3E}">
        <p14:creationId xmlns:p14="http://schemas.microsoft.com/office/powerpoint/2010/main" val="270502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l="709" t="24824" b="1"/>
          <a:stretch/>
        </p:blipFill>
        <p:spPr>
          <a:xfrm>
            <a:off x="28502" y="0"/>
            <a:ext cx="12192001" cy="6827986"/>
          </a:xfrm>
          <a:prstGeom prst="rect">
            <a:avLst/>
          </a:prstGeom>
        </p:spPr>
      </p:pic>
      <p:sp>
        <p:nvSpPr>
          <p:cNvPr id="2" name="Title 1"/>
          <p:cNvSpPr>
            <a:spLocks noGrp="1"/>
          </p:cNvSpPr>
          <p:nvPr>
            <p:ph type="title"/>
          </p:nvPr>
        </p:nvSpPr>
        <p:spPr>
          <a:xfrm>
            <a:off x="646110" y="452718"/>
            <a:ext cx="9726611" cy="829151"/>
          </a:xfrm>
        </p:spPr>
        <p:txBody>
          <a:bodyPr/>
          <a:lstStyle/>
          <a:p>
            <a:r>
              <a:rPr lang="en-US" b="1" dirty="0" smtClean="0">
                <a:solidFill>
                  <a:schemeClr val="accent1"/>
                </a:solidFill>
              </a:rPr>
              <a:t>Founding Landscape: April 2007</a:t>
            </a:r>
            <a:endParaRPr lang="en-US" b="1" dirty="0">
              <a:solidFill>
                <a:schemeClr val="accent1"/>
              </a:solidFill>
            </a:endParaRPr>
          </a:p>
        </p:txBody>
      </p:sp>
      <p:sp>
        <p:nvSpPr>
          <p:cNvPr id="3" name="TextBox 2"/>
          <p:cNvSpPr txBox="1"/>
          <p:nvPr/>
        </p:nvSpPr>
        <p:spPr>
          <a:xfrm>
            <a:off x="646110" y="1854325"/>
            <a:ext cx="10669590" cy="4401205"/>
          </a:xfrm>
          <a:prstGeom prst="rect">
            <a:avLst/>
          </a:prstGeom>
          <a:noFill/>
        </p:spPr>
        <p:txBody>
          <a:bodyPr wrap="square" rtlCol="0">
            <a:spAutoFit/>
          </a:bodyPr>
          <a:lstStyle/>
          <a:p>
            <a:pPr marL="457200" indent="-457200">
              <a:buFont typeface="Arial" panose="020B0604020202020204" pitchFamily="34" charset="0"/>
              <a:buChar char="•"/>
            </a:pPr>
            <a:r>
              <a:rPr lang="en-US" sz="4000" dirty="0" smtClean="0"/>
              <a:t>2005 Medicaid </a:t>
            </a:r>
            <a:r>
              <a:rPr lang="en-US" sz="4000" dirty="0" err="1" smtClean="0"/>
              <a:t>cuts</a:t>
            </a:r>
            <a:r>
              <a:rPr lang="en-US" sz="4000" dirty="0" err="1" smtClean="0">
                <a:sym typeface="Wingdings" panose="05000000000000000000" pitchFamily="2" charset="2"/>
              </a:rPr>
              <a:t></a:t>
            </a:r>
            <a:r>
              <a:rPr lang="en-US" sz="4000" dirty="0" err="1" smtClean="0"/>
              <a:t>fractured</a:t>
            </a:r>
            <a:r>
              <a:rPr lang="en-US" sz="4000" dirty="0" smtClean="0"/>
              <a:t> health advocacy field</a:t>
            </a:r>
          </a:p>
          <a:p>
            <a:pPr marL="457200" indent="-457200">
              <a:buFont typeface="Arial" panose="020B0604020202020204" pitchFamily="34" charset="0"/>
              <a:buChar char="•"/>
            </a:pPr>
            <a:r>
              <a:rPr lang="en-US" sz="4000" dirty="0" smtClean="0"/>
              <a:t>President George W. Bush</a:t>
            </a:r>
          </a:p>
          <a:p>
            <a:pPr marL="457200" indent="-457200">
              <a:buFont typeface="Arial" panose="020B0604020202020204" pitchFamily="34" charset="0"/>
              <a:buChar char="•"/>
            </a:pPr>
            <a:r>
              <a:rPr lang="en-US" sz="4000" dirty="0" smtClean="0"/>
              <a:t>MO Governor Matt Blunt</a:t>
            </a:r>
          </a:p>
          <a:p>
            <a:pPr marL="457200" indent="-457200">
              <a:buFont typeface="Arial" panose="020B0604020202020204" pitchFamily="34" charset="0"/>
              <a:buChar char="•"/>
            </a:pPr>
            <a:r>
              <a:rPr lang="en-US" sz="4000" dirty="0" smtClean="0"/>
              <a:t>No central health reform plan</a:t>
            </a:r>
          </a:p>
          <a:p>
            <a:pPr marL="457200" indent="-457200">
              <a:buFont typeface="Arial" panose="020B0604020202020204" pitchFamily="34" charset="0"/>
              <a:buChar char="•"/>
            </a:pPr>
            <a:r>
              <a:rPr lang="en-US" sz="4000" b="1" dirty="0" smtClean="0"/>
              <a:t>Goal: Unite health advocates into a powerful, values-based movement</a:t>
            </a:r>
            <a:endParaRPr lang="en-US" sz="4000" b="1" dirty="0"/>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706" y="5617485"/>
            <a:ext cx="1286434" cy="1038873"/>
          </a:xfrm>
          <a:prstGeom prst="rect">
            <a:avLst/>
          </a:prstGeom>
        </p:spPr>
      </p:pic>
    </p:spTree>
    <p:extLst>
      <p:ext uri="{BB962C8B-B14F-4D97-AF65-F5344CB8AC3E}">
        <p14:creationId xmlns:p14="http://schemas.microsoft.com/office/powerpoint/2010/main" val="77041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l="709" t="24824" b="1"/>
          <a:stretch/>
        </p:blipFill>
        <p:spPr>
          <a:xfrm>
            <a:off x="28502" y="-14288"/>
            <a:ext cx="12192001" cy="6827986"/>
          </a:xfrm>
          <a:prstGeom prst="rect">
            <a:avLst/>
          </a:prstGeom>
        </p:spPr>
      </p:pic>
      <p:sp>
        <p:nvSpPr>
          <p:cNvPr id="2" name="Title 1"/>
          <p:cNvSpPr>
            <a:spLocks noGrp="1"/>
          </p:cNvSpPr>
          <p:nvPr>
            <p:ph type="title"/>
          </p:nvPr>
        </p:nvSpPr>
        <p:spPr>
          <a:xfrm>
            <a:off x="646110" y="452718"/>
            <a:ext cx="9726611" cy="829151"/>
          </a:xfrm>
        </p:spPr>
        <p:txBody>
          <a:bodyPr/>
          <a:lstStyle/>
          <a:p>
            <a:r>
              <a:rPr lang="en-US" b="1" dirty="0" smtClean="0">
                <a:solidFill>
                  <a:schemeClr val="accent1"/>
                </a:solidFill>
              </a:rPr>
              <a:t>2007-2017</a:t>
            </a:r>
            <a:endParaRPr lang="en-US" b="1" dirty="0">
              <a:solidFill>
                <a:schemeClr val="accent1"/>
              </a:solidFill>
            </a:endParaRPr>
          </a:p>
        </p:txBody>
      </p:sp>
      <p:sp>
        <p:nvSpPr>
          <p:cNvPr id="3" name="TextBox 2"/>
          <p:cNvSpPr txBox="1"/>
          <p:nvPr/>
        </p:nvSpPr>
        <p:spPr>
          <a:xfrm>
            <a:off x="646110" y="1689631"/>
            <a:ext cx="10669590" cy="4401205"/>
          </a:xfrm>
          <a:prstGeom prst="rect">
            <a:avLst/>
          </a:prstGeom>
          <a:noFill/>
        </p:spPr>
        <p:txBody>
          <a:bodyPr wrap="square" rtlCol="0">
            <a:spAutoFit/>
          </a:bodyPr>
          <a:lstStyle/>
          <a:p>
            <a:pPr marL="457200" indent="-457200">
              <a:buFont typeface="Arial" panose="020B0604020202020204" pitchFamily="34" charset="0"/>
              <a:buChar char="•"/>
            </a:pPr>
            <a:r>
              <a:rPr lang="en-US" sz="4000" dirty="0" smtClean="0"/>
              <a:t>Principles</a:t>
            </a:r>
            <a:endParaRPr lang="en-US" sz="4000" b="1" dirty="0" smtClean="0"/>
          </a:p>
          <a:p>
            <a:pPr marL="457200" indent="-457200">
              <a:buFont typeface="Arial" panose="020B0604020202020204" pitchFamily="34" charset="0"/>
              <a:buChar char="•"/>
            </a:pPr>
            <a:r>
              <a:rPr lang="en-US" sz="4000" dirty="0" smtClean="0"/>
              <a:t>Budget Cuts x 3</a:t>
            </a:r>
          </a:p>
          <a:p>
            <a:pPr marL="457200" indent="-457200">
              <a:buFont typeface="Arial" panose="020B0604020202020204" pitchFamily="34" charset="0"/>
              <a:buChar char="•"/>
            </a:pPr>
            <a:r>
              <a:rPr lang="en-US" sz="4000" dirty="0" smtClean="0"/>
              <a:t>Affordable Care Act</a:t>
            </a:r>
          </a:p>
          <a:p>
            <a:pPr marL="457200" indent="-457200">
              <a:buFont typeface="Arial" panose="020B0604020202020204" pitchFamily="34" charset="0"/>
              <a:buChar char="•"/>
            </a:pPr>
            <a:r>
              <a:rPr lang="en-US" sz="4000" dirty="0" smtClean="0"/>
              <a:t>Medicaid Expansion</a:t>
            </a:r>
          </a:p>
          <a:p>
            <a:pPr marL="457200" indent="-457200">
              <a:buFont typeface="Arial" panose="020B0604020202020204" pitchFamily="34" charset="0"/>
              <a:buChar char="•"/>
            </a:pPr>
            <a:r>
              <a:rPr lang="en-US" sz="4000" dirty="0" smtClean="0"/>
              <a:t>Rate Review</a:t>
            </a:r>
            <a:endParaRPr lang="en-US" sz="4000" dirty="0"/>
          </a:p>
          <a:p>
            <a:pPr marL="457200" indent="-457200">
              <a:buFont typeface="Arial" panose="020B0604020202020204" pitchFamily="34" charset="0"/>
              <a:buChar char="•"/>
            </a:pPr>
            <a:r>
              <a:rPr lang="en-US" sz="4000" dirty="0" smtClean="0"/>
              <a:t>Surprise Medical Bills</a:t>
            </a:r>
          </a:p>
          <a:p>
            <a:pPr marL="457200" indent="-457200">
              <a:buFont typeface="Arial" panose="020B0604020202020204" pitchFamily="34" charset="0"/>
              <a:buChar char="•"/>
            </a:pPr>
            <a:r>
              <a:rPr lang="en-US" sz="4000" dirty="0" smtClean="0"/>
              <a:t>ACA and Medicaid Defense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706" y="5617485"/>
            <a:ext cx="1286434" cy="1038873"/>
          </a:xfrm>
          <a:prstGeom prst="rect">
            <a:avLst/>
          </a:prstGeom>
        </p:spPr>
      </p:pic>
    </p:spTree>
    <p:extLst>
      <p:ext uri="{BB962C8B-B14F-4D97-AF65-F5344CB8AC3E}">
        <p14:creationId xmlns:p14="http://schemas.microsoft.com/office/powerpoint/2010/main" val="2460044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9726611" cy="829151"/>
          </a:xfrm>
        </p:spPr>
        <p:txBody>
          <a:bodyPr/>
          <a:lstStyle/>
          <a:p>
            <a:r>
              <a:rPr lang="en-US" b="1" dirty="0" smtClean="0">
                <a:solidFill>
                  <a:schemeClr val="accent1"/>
                </a:solidFill>
              </a:rPr>
              <a:t>2018</a:t>
            </a:r>
            <a:endParaRPr lang="en-US" b="1" dirty="0">
              <a:solidFill>
                <a:schemeClr val="accent1"/>
              </a:solidFill>
            </a:endParaRPr>
          </a:p>
        </p:txBody>
      </p:sp>
      <p:sp>
        <p:nvSpPr>
          <p:cNvPr id="3" name="TextBox 2"/>
          <p:cNvSpPr txBox="1"/>
          <p:nvPr/>
        </p:nvSpPr>
        <p:spPr>
          <a:xfrm>
            <a:off x="646110" y="1216138"/>
            <a:ext cx="10669590" cy="584775"/>
          </a:xfrm>
          <a:prstGeom prst="rect">
            <a:avLst/>
          </a:prstGeom>
          <a:noFill/>
        </p:spPr>
        <p:txBody>
          <a:bodyPr wrap="square" rtlCol="0">
            <a:spAutoFit/>
          </a:bodyPr>
          <a:lstStyle/>
          <a:p>
            <a:r>
              <a:rPr lang="en-US" sz="3200" dirty="0" smtClean="0"/>
              <a:t>Grassroots supporters:</a:t>
            </a:r>
            <a:r>
              <a:rPr lang="en-US" sz="3200" dirty="0"/>
              <a:t> </a:t>
            </a:r>
            <a:r>
              <a:rPr lang="en-US" sz="3200" dirty="0" smtClean="0"/>
              <a:t>“What is the long-term vision?”</a:t>
            </a:r>
          </a:p>
        </p:txBody>
      </p:sp>
      <p:sp>
        <p:nvSpPr>
          <p:cNvPr id="7" name="Shape 1073741833"/>
          <p:cNvSpPr txBox="1"/>
          <p:nvPr/>
        </p:nvSpPr>
        <p:spPr>
          <a:xfrm>
            <a:off x="691913" y="1928394"/>
            <a:ext cx="10577984" cy="1264913"/>
          </a:xfrm>
          <a:prstGeom prst="rect">
            <a:avLst/>
          </a:prstGeom>
          <a:noFill/>
          <a:ln w="12700" cap="flat">
            <a:noFill/>
            <a:miter lim="400000"/>
          </a:ln>
          <a:effectLst/>
        </p:spPr>
        <p:txBody>
          <a:bodyPr wrap="square" lIns="50800" tIns="50800" rIns="50800" bIns="50800" numCol="1" anchor="t">
            <a:noAutofit/>
          </a:bodyPr>
          <a:lstStyle/>
          <a:p>
            <a:pPr marL="0" marR="0">
              <a:spcBef>
                <a:spcPts val="0"/>
              </a:spcBef>
              <a:spcAft>
                <a:spcPts val="0"/>
              </a:spcAft>
            </a:pPr>
            <a:r>
              <a:rPr lang="en-US" sz="3200" dirty="0" smtClean="0">
                <a:solidFill>
                  <a:schemeClr val="accent2"/>
                </a:solidFill>
                <a:latin typeface="Helvetica Neue"/>
                <a:ea typeface="Arial Unicode MS"/>
                <a:cs typeface="Arial Unicode MS"/>
              </a:rPr>
              <a:t>MEMBER SURVEY: </a:t>
            </a:r>
            <a:r>
              <a:rPr lang="en-US" sz="3200" dirty="0" smtClean="0">
                <a:solidFill>
                  <a:schemeClr val="accent2"/>
                </a:solidFill>
                <a:effectLst/>
                <a:latin typeface="Helvetica Neue"/>
                <a:ea typeface="Arial Unicode MS"/>
                <a:cs typeface="Arial Unicode MS"/>
              </a:rPr>
              <a:t>Of </a:t>
            </a:r>
            <a:r>
              <a:rPr lang="en-US" sz="3200" dirty="0">
                <a:solidFill>
                  <a:schemeClr val="accent2"/>
                </a:solidFill>
                <a:effectLst/>
                <a:latin typeface="Helvetica Neue"/>
                <a:ea typeface="Arial Unicode MS"/>
                <a:cs typeface="Arial Unicode MS"/>
              </a:rPr>
              <a:t>these two things, which would you like MHCFA to focus on more?</a:t>
            </a:r>
            <a:endParaRPr lang="en-US" sz="2800" dirty="0">
              <a:solidFill>
                <a:schemeClr val="accent2"/>
              </a:solidFill>
              <a:effectLst/>
              <a:latin typeface="Helvetica Neue"/>
              <a:ea typeface="Arial Unicode MS"/>
              <a:cs typeface="Arial Unicode MS"/>
            </a:endParaRPr>
          </a:p>
        </p:txBody>
      </p:sp>
      <p:grpSp>
        <p:nvGrpSpPr>
          <p:cNvPr id="5" name="Group 4"/>
          <p:cNvGrpSpPr/>
          <p:nvPr/>
        </p:nvGrpSpPr>
        <p:grpSpPr>
          <a:xfrm>
            <a:off x="737716" y="3114675"/>
            <a:ext cx="10358243" cy="3343275"/>
            <a:chOff x="737716" y="3114675"/>
            <a:chExt cx="10358243" cy="3343275"/>
          </a:xfrm>
        </p:grpSpPr>
        <p:pic>
          <p:nvPicPr>
            <p:cNvPr id="8" name="Screen Shot 2018-03-12 at 4.04.19 PM.png"/>
            <p:cNvPicPr>
              <a:picLocks noChangeAspect="1"/>
            </p:cNvPicPr>
            <p:nvPr/>
          </p:nvPicPr>
          <p:blipFill rotWithShape="1">
            <a:blip r:embed="rId2">
              <a:extLst/>
            </a:blip>
            <a:srcRect t="3909" r="3662" b="2791"/>
            <a:stretch/>
          </p:blipFill>
          <p:spPr>
            <a:xfrm>
              <a:off x="4375600" y="3114675"/>
              <a:ext cx="3382513" cy="3343275"/>
            </a:xfrm>
            <a:prstGeom prst="rect">
              <a:avLst/>
            </a:prstGeom>
            <a:ln w="12700" cap="flat">
              <a:noFill/>
              <a:miter lim="400000"/>
            </a:ln>
            <a:effectLst/>
          </p:spPr>
        </p:pic>
        <p:sp>
          <p:nvSpPr>
            <p:cNvPr id="9" name="Shape 1073741835"/>
            <p:cNvSpPr txBox="1"/>
            <p:nvPr/>
          </p:nvSpPr>
          <p:spPr>
            <a:xfrm>
              <a:off x="737716" y="3836102"/>
              <a:ext cx="3791422" cy="1539238"/>
            </a:xfrm>
            <a:prstGeom prst="rect">
              <a:avLst/>
            </a:prstGeom>
            <a:noFill/>
            <a:ln w="12700" cap="flat">
              <a:noFill/>
              <a:miter lim="400000"/>
            </a:ln>
            <a:effectLst/>
          </p:spPr>
          <p:txBody>
            <a:bodyPr wrap="square" lIns="50800" tIns="50800" rIns="50800" bIns="50800" numCol="1" anchor="t">
              <a:noAutofit/>
            </a:bodyPr>
            <a:lstStyle/>
            <a:p>
              <a:pPr marL="0" marR="0">
                <a:spcBef>
                  <a:spcPts val="0"/>
                </a:spcBef>
                <a:spcAft>
                  <a:spcPts val="0"/>
                </a:spcAft>
              </a:pPr>
              <a:r>
                <a:rPr lang="en-US" sz="2800" dirty="0">
                  <a:effectLst/>
                  <a:latin typeface="Helvetica Neue"/>
                  <a:ea typeface="Arial Unicode MS"/>
                  <a:cs typeface="Arial Unicode MS"/>
                </a:rPr>
                <a:t>Improving our current </a:t>
              </a:r>
              <a:r>
                <a:rPr lang="en-US" sz="2800" dirty="0" smtClean="0">
                  <a:effectLst/>
                  <a:latin typeface="Helvetica Neue"/>
                  <a:ea typeface="Arial Unicode MS"/>
                  <a:cs typeface="Arial Unicode MS"/>
                </a:rPr>
                <a:t>health care </a:t>
              </a:r>
              <a:r>
                <a:rPr lang="en-US" sz="2800" dirty="0">
                  <a:effectLst/>
                  <a:latin typeface="Helvetica Neue"/>
                  <a:ea typeface="Arial Unicode MS"/>
                  <a:cs typeface="Arial Unicode MS"/>
                </a:rPr>
                <a:t>system.</a:t>
              </a:r>
            </a:p>
          </p:txBody>
        </p:sp>
        <p:sp>
          <p:nvSpPr>
            <p:cNvPr id="10" name="Shape 1073741836"/>
            <p:cNvSpPr txBox="1"/>
            <p:nvPr/>
          </p:nvSpPr>
          <p:spPr>
            <a:xfrm>
              <a:off x="8167022" y="3193307"/>
              <a:ext cx="2928937" cy="1902863"/>
            </a:xfrm>
            <a:prstGeom prst="rect">
              <a:avLst/>
            </a:prstGeom>
            <a:noFill/>
            <a:ln w="12700" cap="flat">
              <a:noFill/>
              <a:miter lim="400000"/>
            </a:ln>
            <a:effectLst/>
          </p:spPr>
          <p:txBody>
            <a:bodyPr wrap="square" lIns="50800" tIns="50800" rIns="50800" bIns="50800" numCol="1" anchor="t">
              <a:noAutofit/>
            </a:bodyPr>
            <a:lstStyle/>
            <a:p>
              <a:pPr marL="0" marR="0">
                <a:spcBef>
                  <a:spcPts val="0"/>
                </a:spcBef>
                <a:spcAft>
                  <a:spcPts val="0"/>
                </a:spcAft>
              </a:pPr>
              <a:r>
                <a:rPr lang="en-US" sz="2800" dirty="0">
                  <a:effectLst/>
                  <a:latin typeface="Helvetica Neue"/>
                  <a:ea typeface="Arial Unicode MS"/>
                  <a:cs typeface="Arial Unicode MS"/>
                </a:rPr>
                <a:t>Transforming the health care</a:t>
              </a:r>
            </a:p>
            <a:p>
              <a:pPr marL="0" marR="0">
                <a:spcBef>
                  <a:spcPts val="0"/>
                </a:spcBef>
                <a:spcAft>
                  <a:spcPts val="0"/>
                </a:spcAft>
              </a:pPr>
              <a:r>
                <a:rPr lang="en-US" sz="2800" dirty="0">
                  <a:effectLst/>
                  <a:latin typeface="Helvetica Neue"/>
                  <a:ea typeface="Arial Unicode MS"/>
                  <a:cs typeface="Arial Unicode MS"/>
                </a:rPr>
                <a:t>system to a universal system.</a:t>
              </a:r>
            </a:p>
          </p:txBody>
        </p:sp>
      </p:grpSp>
    </p:spTree>
    <p:extLst>
      <p:ext uri="{BB962C8B-B14F-4D97-AF65-F5344CB8AC3E}">
        <p14:creationId xmlns:p14="http://schemas.microsoft.com/office/powerpoint/2010/main" val="20220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9726611" cy="829151"/>
          </a:xfrm>
        </p:spPr>
        <p:txBody>
          <a:bodyPr/>
          <a:lstStyle/>
          <a:p>
            <a:r>
              <a:rPr lang="en-US" b="1" dirty="0" smtClean="0">
                <a:solidFill>
                  <a:schemeClr val="accent1"/>
                </a:solidFill>
              </a:rPr>
              <a:t>2018</a:t>
            </a:r>
            <a:endParaRPr lang="en-US" b="1" dirty="0">
              <a:solidFill>
                <a:schemeClr val="accent1"/>
              </a:solidFill>
            </a:endParaRPr>
          </a:p>
        </p:txBody>
      </p:sp>
      <p:sp>
        <p:nvSpPr>
          <p:cNvPr id="7" name="Shape 1073741833"/>
          <p:cNvSpPr txBox="1"/>
          <p:nvPr/>
        </p:nvSpPr>
        <p:spPr>
          <a:xfrm>
            <a:off x="646110" y="1205102"/>
            <a:ext cx="10577984" cy="2245042"/>
          </a:xfrm>
          <a:prstGeom prst="rect">
            <a:avLst/>
          </a:prstGeom>
          <a:noFill/>
          <a:ln w="12700" cap="flat">
            <a:noFill/>
            <a:miter lim="400000"/>
          </a:ln>
          <a:effectLst/>
        </p:spPr>
        <p:txBody>
          <a:bodyPr wrap="square" lIns="50800" tIns="50800" rIns="50800" bIns="50800" numCol="1" anchor="t">
            <a:noAutofit/>
          </a:bodyPr>
          <a:lstStyle/>
          <a:p>
            <a:r>
              <a:rPr lang="en-US" sz="3200" dirty="0" smtClean="0">
                <a:solidFill>
                  <a:schemeClr val="accent2"/>
                </a:solidFill>
                <a:latin typeface="Helvetica Neue"/>
                <a:ea typeface="Arial Unicode MS"/>
                <a:cs typeface="Arial Unicode MS"/>
              </a:rPr>
              <a:t>MEMBER SURVEY: </a:t>
            </a:r>
            <a:r>
              <a:rPr lang="en-US" sz="3200" dirty="0">
                <a:solidFill>
                  <a:schemeClr val="accent2"/>
                </a:solidFill>
                <a:latin typeface="Helvetica Neue"/>
                <a:ea typeface="Arial Unicode MS"/>
                <a:cs typeface="Arial Unicode MS"/>
              </a:rPr>
              <a:t>Single-payer, universal health</a:t>
            </a:r>
          </a:p>
          <a:p>
            <a:r>
              <a:rPr lang="en-US" sz="3200" dirty="0">
                <a:solidFill>
                  <a:schemeClr val="accent2"/>
                </a:solidFill>
                <a:latin typeface="Helvetica Neue"/>
                <a:ea typeface="Arial Unicode MS"/>
                <a:cs typeface="Arial Unicode MS"/>
              </a:rPr>
              <a:t>care, or Medicare for All; do you think MHCFA should advocate for a health care system where</a:t>
            </a:r>
          </a:p>
          <a:p>
            <a:r>
              <a:rPr lang="en-US" sz="3200" dirty="0">
                <a:solidFill>
                  <a:schemeClr val="accent2"/>
                </a:solidFill>
                <a:latin typeface="Helvetica Neue"/>
                <a:ea typeface="Arial Unicode MS"/>
                <a:cs typeface="Arial Unicode MS"/>
              </a:rPr>
              <a:t>everybody has equal access to health care?</a:t>
            </a:r>
          </a:p>
        </p:txBody>
      </p:sp>
      <p:grpSp>
        <p:nvGrpSpPr>
          <p:cNvPr id="11" name="officeArt object"/>
          <p:cNvGrpSpPr/>
          <p:nvPr/>
        </p:nvGrpSpPr>
        <p:grpSpPr>
          <a:xfrm>
            <a:off x="2642725" y="3450144"/>
            <a:ext cx="7328356" cy="3059334"/>
            <a:chOff x="384233" y="80892"/>
            <a:chExt cx="3769811" cy="1652799"/>
          </a:xfrm>
        </p:grpSpPr>
        <p:pic>
          <p:nvPicPr>
            <p:cNvPr id="12" name="Screen Shot 2018-03-12 at 3.49.17 PM.png"/>
            <p:cNvPicPr>
              <a:picLocks noChangeAspect="1"/>
            </p:cNvPicPr>
            <p:nvPr/>
          </p:nvPicPr>
          <p:blipFill>
            <a:blip r:embed="rId2">
              <a:extLst/>
            </a:blip>
            <a:stretch>
              <a:fillRect/>
            </a:stretch>
          </p:blipFill>
          <p:spPr>
            <a:xfrm>
              <a:off x="384233" y="80892"/>
              <a:ext cx="2304383" cy="1652799"/>
            </a:xfrm>
            <a:prstGeom prst="rect">
              <a:avLst/>
            </a:prstGeom>
            <a:ln w="12700" cap="flat">
              <a:noFill/>
              <a:miter lim="400000"/>
            </a:ln>
            <a:effectLst/>
          </p:spPr>
        </p:pic>
        <p:sp>
          <p:nvSpPr>
            <p:cNvPr id="13" name="Shape 1073741829"/>
            <p:cNvSpPr txBox="1"/>
            <p:nvPr/>
          </p:nvSpPr>
          <p:spPr>
            <a:xfrm>
              <a:off x="574539" y="348837"/>
              <a:ext cx="569906" cy="334377"/>
            </a:xfrm>
            <a:prstGeom prst="rect">
              <a:avLst/>
            </a:prstGeom>
            <a:noFill/>
            <a:ln w="12700" cap="flat">
              <a:noFill/>
              <a:miter lim="400000"/>
            </a:ln>
            <a:effectLst/>
          </p:spPr>
          <p:txBody>
            <a:bodyPr wrap="square" lIns="50800" tIns="50800" rIns="50800" bIns="50800" numCol="1" anchor="t">
              <a:noAutofit/>
            </a:bodyPr>
            <a:lstStyle/>
            <a:p>
              <a:pPr marL="0" marR="0">
                <a:spcBef>
                  <a:spcPts val="0"/>
                </a:spcBef>
                <a:spcAft>
                  <a:spcPts val="0"/>
                </a:spcAft>
              </a:pPr>
              <a:r>
                <a:rPr lang="en-US" sz="3800" b="1" dirty="0">
                  <a:solidFill>
                    <a:srgbClr val="000000"/>
                  </a:solidFill>
                  <a:effectLst/>
                  <a:latin typeface="Helvetica Neue"/>
                  <a:ea typeface="Arial Unicode MS"/>
                  <a:cs typeface="Arial Unicode MS"/>
                </a:rPr>
                <a:t>Yes</a:t>
              </a:r>
              <a:endParaRPr lang="en-US" sz="3800" dirty="0">
                <a:solidFill>
                  <a:srgbClr val="000000"/>
                </a:solidFill>
                <a:effectLst/>
                <a:latin typeface="Helvetica Neue"/>
                <a:ea typeface="Arial Unicode MS"/>
                <a:cs typeface="Arial Unicode MS"/>
              </a:endParaRPr>
            </a:p>
          </p:txBody>
        </p:sp>
        <p:sp>
          <p:nvSpPr>
            <p:cNvPr id="14" name="Shape 1073741830"/>
            <p:cNvSpPr txBox="1"/>
            <p:nvPr/>
          </p:nvSpPr>
          <p:spPr>
            <a:xfrm>
              <a:off x="2885365" y="536550"/>
              <a:ext cx="1268679" cy="910562"/>
            </a:xfrm>
            <a:prstGeom prst="rect">
              <a:avLst/>
            </a:prstGeom>
            <a:noFill/>
            <a:ln w="12700" cap="flat">
              <a:noFill/>
              <a:miter lim="400000"/>
            </a:ln>
            <a:effectLst/>
          </p:spPr>
          <p:txBody>
            <a:bodyPr wrap="square" lIns="50800" tIns="50800" rIns="50800" bIns="50800" numCol="1" anchor="t">
              <a:noAutofit/>
            </a:bodyPr>
            <a:lstStyle/>
            <a:p>
              <a:pPr marL="0" marR="0">
                <a:lnSpc>
                  <a:spcPct val="110000"/>
                </a:lnSpc>
                <a:spcBef>
                  <a:spcPts val="0"/>
                </a:spcBef>
                <a:spcAft>
                  <a:spcPts val="0"/>
                </a:spcAft>
              </a:pPr>
              <a:r>
                <a:rPr lang="en-US" sz="2800" dirty="0">
                  <a:effectLst/>
                  <a:latin typeface="Helvetica Neue"/>
                  <a:ea typeface="Arial Unicode MS"/>
                  <a:cs typeface="Arial Unicode MS"/>
                </a:rPr>
                <a:t>No: 2.5%</a:t>
              </a:r>
            </a:p>
            <a:p>
              <a:pPr marL="0" marR="0">
                <a:lnSpc>
                  <a:spcPct val="110000"/>
                </a:lnSpc>
                <a:spcBef>
                  <a:spcPts val="0"/>
                </a:spcBef>
                <a:spcAft>
                  <a:spcPts val="0"/>
                </a:spcAft>
              </a:pPr>
              <a:r>
                <a:rPr lang="en-US" sz="2800" dirty="0">
                  <a:effectLst/>
                  <a:latin typeface="Helvetica Neue"/>
                  <a:ea typeface="Arial Unicode MS"/>
                  <a:cs typeface="Arial Unicode MS"/>
                </a:rPr>
                <a:t>Unsure: 3.5%</a:t>
              </a:r>
            </a:p>
          </p:txBody>
        </p:sp>
        <p:pic>
          <p:nvPicPr>
            <p:cNvPr id="15" name="pasted-image.tiff"/>
            <p:cNvPicPr>
              <a:picLocks noChangeAspect="1"/>
            </p:cNvPicPr>
            <p:nvPr/>
          </p:nvPicPr>
          <p:blipFill>
            <a:blip r:embed="rId3">
              <a:duotone>
                <a:schemeClr val="accent6">
                  <a:shade val="45000"/>
                  <a:satMod val="135000"/>
                </a:schemeClr>
                <a:prstClr val="white"/>
              </a:duotone>
              <a:extLst/>
            </a:blip>
            <a:srcRect/>
            <a:stretch>
              <a:fillRect/>
            </a:stretch>
          </p:blipFill>
          <p:spPr>
            <a:xfrm rot="18529837">
              <a:off x="2449943" y="1036369"/>
              <a:ext cx="801725" cy="531640"/>
            </a:xfrm>
            <a:prstGeom prst="rect">
              <a:avLst/>
            </a:prstGeom>
            <a:ln w="12700" cap="flat">
              <a:noFill/>
              <a:miter lim="400000"/>
            </a:ln>
            <a:effectLst/>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8706" y="5617485"/>
            <a:ext cx="1286434" cy="1038873"/>
          </a:xfrm>
          <a:prstGeom prst="rect">
            <a:avLst/>
          </a:prstGeom>
        </p:spPr>
      </p:pic>
    </p:spTree>
    <p:extLst>
      <p:ext uri="{BB962C8B-B14F-4D97-AF65-F5344CB8AC3E}">
        <p14:creationId xmlns:p14="http://schemas.microsoft.com/office/powerpoint/2010/main" val="263858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367889" y="0"/>
            <a:ext cx="998806" cy="1195754"/>
          </a:xfrm>
          <a:prstGeom prst="rect">
            <a:avLst/>
          </a:prstGeom>
          <a:solidFill>
            <a:srgbClr val="0B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10989" y="1500447"/>
            <a:ext cx="11054934" cy="4397188"/>
          </a:xfrm>
          <a:prstGeom prst="wedgeRectCallout">
            <a:avLst>
              <a:gd name="adj1" fmla="val 2225"/>
              <a:gd name="adj2" fmla="val -58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4220" y="5749608"/>
            <a:ext cx="1224950" cy="989221"/>
          </a:xfrm>
          <a:prstGeom prst="rect">
            <a:avLst/>
          </a:prstGeom>
        </p:spPr>
      </p:pic>
      <p:sp>
        <p:nvSpPr>
          <p:cNvPr id="2" name="Content Placeholder 1"/>
          <p:cNvSpPr>
            <a:spLocks noGrp="1"/>
          </p:cNvSpPr>
          <p:nvPr>
            <p:ph idx="1"/>
          </p:nvPr>
        </p:nvSpPr>
        <p:spPr>
          <a:xfrm>
            <a:off x="646111" y="1648473"/>
            <a:ext cx="10720585" cy="4723752"/>
          </a:xfrm>
        </p:spPr>
        <p:txBody>
          <a:bodyPr>
            <a:normAutofit/>
          </a:bodyPr>
          <a:lstStyle/>
          <a:p>
            <a:pPr marL="0" indent="0">
              <a:lnSpc>
                <a:spcPts val="3600"/>
              </a:lnSpc>
              <a:buNone/>
            </a:pPr>
            <a:r>
              <a:rPr lang="en-US" sz="3200" dirty="0" smtClean="0">
                <a:solidFill>
                  <a:schemeClr val="bg2"/>
                </a:solidFill>
              </a:rPr>
              <a:t>“After </a:t>
            </a:r>
            <a:r>
              <a:rPr lang="en-US" sz="3200" dirty="0">
                <a:solidFill>
                  <a:schemeClr val="bg2"/>
                </a:solidFill>
              </a:rPr>
              <a:t>more than a decade of working for change, and after talking with thousands of Missourians who still can’t get the care they need, we also believe that these incremental improvements will never be enough to truly guarantee care for every person. </a:t>
            </a:r>
            <a:endParaRPr lang="en-US" sz="1600" dirty="0" smtClean="0">
              <a:solidFill>
                <a:schemeClr val="bg2"/>
              </a:solidFill>
            </a:endParaRPr>
          </a:p>
          <a:p>
            <a:pPr marL="0" indent="0">
              <a:lnSpc>
                <a:spcPts val="3600"/>
              </a:lnSpc>
              <a:spcBef>
                <a:spcPts val="2400"/>
              </a:spcBef>
              <a:buNone/>
            </a:pPr>
            <a:r>
              <a:rPr lang="en-US" sz="3200" dirty="0" smtClean="0">
                <a:solidFill>
                  <a:schemeClr val="bg2"/>
                </a:solidFill>
              </a:rPr>
              <a:t>“The </a:t>
            </a:r>
            <a:r>
              <a:rPr lang="en-US" sz="3200" dirty="0">
                <a:solidFill>
                  <a:schemeClr val="bg2"/>
                </a:solidFill>
              </a:rPr>
              <a:t>U.S. has some of the best doctors in the world, but </a:t>
            </a:r>
            <a:r>
              <a:rPr lang="en-US" sz="3200" b="1" dirty="0">
                <a:solidFill>
                  <a:schemeClr val="bg2"/>
                </a:solidFill>
              </a:rPr>
              <a:t>we need a fundamentally transformed health care system that allows every American to benefit</a:t>
            </a:r>
            <a:r>
              <a:rPr lang="en-US" sz="3200" b="1" dirty="0" smtClean="0">
                <a:solidFill>
                  <a:schemeClr val="bg2"/>
                </a:solidFill>
              </a:rPr>
              <a:t>.”</a:t>
            </a:r>
            <a:endParaRPr lang="en-US" sz="3200" b="1" dirty="0">
              <a:solidFill>
                <a:schemeClr val="bg2"/>
              </a:solidFill>
            </a:endParaRPr>
          </a:p>
        </p:txBody>
      </p:sp>
      <p:sp>
        <p:nvSpPr>
          <p:cNvPr id="12" name="Title 1"/>
          <p:cNvSpPr>
            <a:spLocks noGrp="1"/>
          </p:cNvSpPr>
          <p:nvPr>
            <p:ph type="title"/>
          </p:nvPr>
        </p:nvSpPr>
        <p:spPr>
          <a:xfrm>
            <a:off x="646110" y="452718"/>
            <a:ext cx="10919813" cy="829151"/>
          </a:xfrm>
        </p:spPr>
        <p:txBody>
          <a:bodyPr/>
          <a:lstStyle/>
          <a:p>
            <a:r>
              <a:rPr lang="en-US" sz="3600" b="1" dirty="0" smtClean="0">
                <a:solidFill>
                  <a:schemeClr val="accent1"/>
                </a:solidFill>
              </a:rPr>
              <a:t>Pillars for a New American Health Care System</a:t>
            </a:r>
            <a:endParaRPr lang="en-US" sz="3600" b="1" dirty="0">
              <a:solidFill>
                <a:schemeClr val="accent1"/>
              </a:solidFill>
            </a:endParaRPr>
          </a:p>
        </p:txBody>
      </p:sp>
    </p:spTree>
    <p:extLst>
      <p:ext uri="{BB962C8B-B14F-4D97-AF65-F5344CB8AC3E}">
        <p14:creationId xmlns:p14="http://schemas.microsoft.com/office/powerpoint/2010/main" val="4253599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ular Callout 6"/>
          <p:cNvSpPr/>
          <p:nvPr/>
        </p:nvSpPr>
        <p:spPr>
          <a:xfrm>
            <a:off x="510989" y="1500447"/>
            <a:ext cx="11054934" cy="4268341"/>
          </a:xfrm>
          <a:prstGeom prst="wedgeRectCallout">
            <a:avLst>
              <a:gd name="adj1" fmla="val -6411"/>
              <a:gd name="adj2" fmla="val -57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67889" y="0"/>
            <a:ext cx="998806" cy="1195754"/>
          </a:xfrm>
          <a:prstGeom prst="rect">
            <a:avLst/>
          </a:prstGeom>
          <a:solidFill>
            <a:srgbClr val="0B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46111" y="1734587"/>
            <a:ext cx="10720585" cy="4637638"/>
          </a:xfrm>
        </p:spPr>
        <p:txBody>
          <a:bodyPr>
            <a:normAutofit/>
          </a:bodyPr>
          <a:lstStyle/>
          <a:p>
            <a:pPr marL="0" indent="0">
              <a:buNone/>
            </a:pPr>
            <a:r>
              <a:rPr lang="en-US" sz="3200" dirty="0" smtClean="0">
                <a:solidFill>
                  <a:schemeClr val="bg2"/>
                </a:solidFill>
              </a:rPr>
              <a:t>“While </a:t>
            </a:r>
            <a:r>
              <a:rPr lang="en-US" sz="3200" dirty="0">
                <a:solidFill>
                  <a:schemeClr val="bg2"/>
                </a:solidFill>
              </a:rPr>
              <a:t>there are several ways to provide universal care, we believe the best model for the United States would be to build upon Medicare’s long-standing history of success. </a:t>
            </a:r>
            <a:endParaRPr lang="en-US" sz="3200" dirty="0" smtClean="0">
              <a:solidFill>
                <a:schemeClr val="bg2"/>
              </a:solidFill>
            </a:endParaRPr>
          </a:p>
          <a:p>
            <a:pPr marL="0" indent="0">
              <a:buNone/>
            </a:pPr>
            <a:endParaRPr lang="en-US" sz="3200" dirty="0" smtClean="0">
              <a:solidFill>
                <a:schemeClr val="bg2"/>
              </a:solidFill>
            </a:endParaRPr>
          </a:p>
          <a:p>
            <a:pPr marL="0" indent="0">
              <a:buNone/>
            </a:pPr>
            <a:r>
              <a:rPr lang="en-US" sz="3200" dirty="0" smtClean="0">
                <a:solidFill>
                  <a:schemeClr val="bg2"/>
                </a:solidFill>
              </a:rPr>
              <a:t>“Medicare </a:t>
            </a:r>
            <a:r>
              <a:rPr lang="en-US" sz="3200" dirty="0">
                <a:solidFill>
                  <a:schemeClr val="bg2"/>
                </a:solidFill>
              </a:rPr>
              <a:t>for All is the most prudent, simplest, and proudly American solution to our health care crisis</a:t>
            </a:r>
            <a:r>
              <a:rPr lang="en-US" sz="3200" dirty="0" smtClean="0">
                <a:solidFill>
                  <a:schemeClr val="bg2"/>
                </a:solidFill>
              </a:rPr>
              <a:t>.”</a:t>
            </a:r>
            <a:endParaRPr lang="en-US" sz="3200" dirty="0">
              <a:solidFill>
                <a:schemeClr val="bg2"/>
              </a:solidFill>
            </a:endParaRPr>
          </a:p>
        </p:txBody>
      </p:sp>
      <p:sp>
        <p:nvSpPr>
          <p:cNvPr id="12" name="Title 1"/>
          <p:cNvSpPr>
            <a:spLocks noGrp="1"/>
          </p:cNvSpPr>
          <p:nvPr>
            <p:ph type="title"/>
          </p:nvPr>
        </p:nvSpPr>
        <p:spPr>
          <a:xfrm>
            <a:off x="646110" y="452718"/>
            <a:ext cx="10919813" cy="829151"/>
          </a:xfrm>
        </p:spPr>
        <p:txBody>
          <a:bodyPr/>
          <a:lstStyle/>
          <a:p>
            <a:r>
              <a:rPr lang="en-US" sz="3600" b="1" dirty="0" smtClean="0">
                <a:solidFill>
                  <a:schemeClr val="accent1"/>
                </a:solidFill>
              </a:rPr>
              <a:t>Pillars for a New American Health Care System</a:t>
            </a:r>
            <a:endParaRPr lang="en-US" sz="3600" b="1" dirty="0">
              <a:solidFill>
                <a:schemeClr val="accent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8706" y="5617485"/>
            <a:ext cx="1286434" cy="1038873"/>
          </a:xfrm>
          <a:prstGeom prst="rect">
            <a:avLst/>
          </a:prstGeom>
        </p:spPr>
      </p:pic>
    </p:spTree>
    <p:extLst>
      <p:ext uri="{BB962C8B-B14F-4D97-AF65-F5344CB8AC3E}">
        <p14:creationId xmlns:p14="http://schemas.microsoft.com/office/powerpoint/2010/main" val="2820859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354926" y="-123325"/>
            <a:ext cx="2414336" cy="7725192"/>
          </a:xfrm>
          <a:prstGeom prst="rect">
            <a:avLst/>
          </a:prstGeom>
          <a:noFill/>
        </p:spPr>
        <p:txBody>
          <a:bodyPr wrap="square" rtlCol="0">
            <a:spAutoFit/>
          </a:bodyPr>
          <a:lstStyle/>
          <a:p>
            <a:r>
              <a:rPr lang="en-US" sz="49600" dirty="0" smtClean="0">
                <a:solidFill>
                  <a:schemeClr val="accent4">
                    <a:lumMod val="40000"/>
                    <a:lumOff val="60000"/>
                  </a:schemeClr>
                </a:solidFill>
                <a:latin typeface="Impact" panose="020B0806030902050204" pitchFamily="34" charset="0"/>
              </a:rPr>
              <a:t>1</a:t>
            </a:r>
            <a:endParaRPr lang="en-US" sz="49600" dirty="0">
              <a:solidFill>
                <a:schemeClr val="accent4">
                  <a:lumMod val="40000"/>
                  <a:lumOff val="60000"/>
                </a:schemeClr>
              </a:solidFill>
              <a:latin typeface="Impact" panose="020B0806030902050204" pitchFamily="34" charset="0"/>
            </a:endParaRPr>
          </a:p>
        </p:txBody>
      </p:sp>
      <p:sp>
        <p:nvSpPr>
          <p:cNvPr id="11" name="Rectangle 10"/>
          <p:cNvSpPr/>
          <p:nvPr/>
        </p:nvSpPr>
        <p:spPr>
          <a:xfrm>
            <a:off x="10367889" y="0"/>
            <a:ext cx="998806" cy="1195754"/>
          </a:xfrm>
          <a:prstGeom prst="rect">
            <a:avLst/>
          </a:prstGeom>
          <a:solidFill>
            <a:srgbClr val="0B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745723" y="1548459"/>
            <a:ext cx="10720585" cy="4381625"/>
          </a:xfrm>
        </p:spPr>
        <p:txBody>
          <a:bodyPr>
            <a:normAutofit/>
          </a:bodyPr>
          <a:lstStyle/>
          <a:p>
            <a:pPr marL="0" lvl="0" indent="0">
              <a:lnSpc>
                <a:spcPts val="4000"/>
              </a:lnSpc>
              <a:buNone/>
            </a:pPr>
            <a:r>
              <a:rPr lang="en-US" sz="3600" b="1" dirty="0" smtClean="0">
                <a:solidFill>
                  <a:srgbClr val="0B336F"/>
                </a:solidFill>
              </a:rPr>
              <a:t>One </a:t>
            </a:r>
            <a:r>
              <a:rPr lang="en-US" sz="3600" b="1" dirty="0">
                <a:solidFill>
                  <a:srgbClr val="0B336F"/>
                </a:solidFill>
              </a:rPr>
              <a:t>Integrated System. </a:t>
            </a:r>
            <a:endParaRPr lang="en-US" sz="3600" b="1" dirty="0">
              <a:solidFill>
                <a:srgbClr val="0B336F"/>
              </a:solidFill>
            </a:endParaRPr>
          </a:p>
          <a:p>
            <a:pPr marL="0" lvl="0" indent="0">
              <a:lnSpc>
                <a:spcPts val="4000"/>
              </a:lnSpc>
              <a:buNone/>
            </a:pPr>
            <a:r>
              <a:rPr lang="en-US" sz="3200" dirty="0" smtClean="0">
                <a:solidFill>
                  <a:srgbClr val="0B336F"/>
                </a:solidFill>
              </a:rPr>
              <a:t>Everyone </a:t>
            </a:r>
            <a:r>
              <a:rPr lang="en-US" sz="3200" dirty="0">
                <a:solidFill>
                  <a:srgbClr val="0B336F"/>
                </a:solidFill>
              </a:rPr>
              <a:t>in the </a:t>
            </a:r>
            <a:r>
              <a:rPr lang="en-US" sz="3200" dirty="0" smtClean="0">
                <a:solidFill>
                  <a:srgbClr val="0B336F"/>
                </a:solidFill>
              </a:rPr>
              <a:t>should </a:t>
            </a:r>
            <a:r>
              <a:rPr lang="en-US" sz="3200" dirty="0">
                <a:solidFill>
                  <a:srgbClr val="0B336F"/>
                </a:solidFill>
              </a:rPr>
              <a:t>be automatically covered under </a:t>
            </a:r>
            <a:r>
              <a:rPr lang="en-US" sz="3200" dirty="0" err="1" smtClean="0">
                <a:solidFill>
                  <a:srgbClr val="0B336F"/>
                </a:solidFill>
              </a:rPr>
              <a:t>th</a:t>
            </a:r>
            <a:r>
              <a:rPr lang="en-US" sz="3200" dirty="0" err="1">
                <a:solidFill>
                  <a:srgbClr val="0B336F"/>
                </a:solidFill>
              </a:rPr>
              <a:t>country</a:t>
            </a:r>
            <a:r>
              <a:rPr lang="en-US" sz="3200" dirty="0" err="1" smtClean="0">
                <a:solidFill>
                  <a:srgbClr val="0B336F"/>
                </a:solidFill>
              </a:rPr>
              <a:t>e</a:t>
            </a:r>
            <a:r>
              <a:rPr lang="en-US" sz="3200" dirty="0" smtClean="0">
                <a:solidFill>
                  <a:srgbClr val="0B336F"/>
                </a:solidFill>
              </a:rPr>
              <a:t> </a:t>
            </a:r>
            <a:r>
              <a:rPr lang="en-US" sz="3200" dirty="0">
                <a:solidFill>
                  <a:srgbClr val="0B336F"/>
                </a:solidFill>
              </a:rPr>
              <a:t>same system. This includes all children, adults, and seniors, and particularly includes elected officials. If members of Congress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are </a:t>
            </a:r>
            <a:r>
              <a:rPr lang="en-US" sz="3200" dirty="0">
                <a:solidFill>
                  <a:srgbClr val="0B336F"/>
                </a:solidFill>
              </a:rPr>
              <a:t>in the same program, it will be a lot </a:t>
            </a:r>
            <a:r>
              <a:rPr lang="en-US" sz="3200" dirty="0" smtClean="0">
                <a:solidFill>
                  <a:srgbClr val="0B336F"/>
                </a:solidFill>
              </a:rPr>
              <a:t/>
            </a:r>
            <a:br>
              <a:rPr lang="en-US" sz="3200" dirty="0" smtClean="0">
                <a:solidFill>
                  <a:srgbClr val="0B336F"/>
                </a:solidFill>
              </a:rPr>
            </a:br>
            <a:r>
              <a:rPr lang="en-US" sz="3200" dirty="0" smtClean="0">
                <a:solidFill>
                  <a:srgbClr val="0B336F"/>
                </a:solidFill>
              </a:rPr>
              <a:t>harder </a:t>
            </a:r>
            <a:r>
              <a:rPr lang="en-US" sz="3200" dirty="0">
                <a:solidFill>
                  <a:srgbClr val="0B336F"/>
                </a:solidFill>
              </a:rPr>
              <a:t>for them to damage it</a:t>
            </a:r>
            <a:r>
              <a:rPr lang="en-US" sz="3200" dirty="0" smtClean="0">
                <a:solidFill>
                  <a:srgbClr val="0B336F"/>
                </a:solidFill>
              </a:rPr>
              <a:t>.</a:t>
            </a:r>
            <a:endParaRPr lang="en-US" sz="3200" dirty="0">
              <a:solidFill>
                <a:srgbClr val="0B336F"/>
              </a:solidFill>
            </a:endParaRPr>
          </a:p>
        </p:txBody>
      </p:sp>
      <p:sp>
        <p:nvSpPr>
          <p:cNvPr id="12" name="Title 1"/>
          <p:cNvSpPr>
            <a:spLocks noGrp="1"/>
          </p:cNvSpPr>
          <p:nvPr>
            <p:ph type="title"/>
          </p:nvPr>
        </p:nvSpPr>
        <p:spPr>
          <a:xfrm>
            <a:off x="646110" y="452718"/>
            <a:ext cx="10919813" cy="829151"/>
          </a:xfrm>
        </p:spPr>
        <p:txBody>
          <a:bodyPr/>
          <a:lstStyle/>
          <a:p>
            <a:r>
              <a:rPr lang="en-US" sz="3600" b="1" dirty="0" smtClean="0">
                <a:solidFill>
                  <a:schemeClr val="accent1">
                    <a:lumMod val="75000"/>
                  </a:schemeClr>
                </a:solidFill>
              </a:rPr>
              <a:t>Pillars for a New American Health Care System</a:t>
            </a:r>
            <a:endParaRPr lang="en-US" sz="3600" b="1" dirty="0">
              <a:solidFill>
                <a:schemeClr val="accent1">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323" y="3903784"/>
            <a:ext cx="2514600" cy="2514600"/>
          </a:xfrm>
          <a:prstGeom prst="rect">
            <a:avLst/>
          </a:prstGeom>
        </p:spPr>
      </p:pic>
    </p:spTree>
    <p:extLst>
      <p:ext uri="{BB962C8B-B14F-4D97-AF65-F5344CB8AC3E}">
        <p14:creationId xmlns:p14="http://schemas.microsoft.com/office/powerpoint/2010/main" val="638284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10700</TotalTime>
  <Words>668</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ＭＳ Ｐゴシック</vt:lpstr>
      <vt:lpstr>Arial</vt:lpstr>
      <vt:lpstr>Arial Unicode MS</vt:lpstr>
      <vt:lpstr>Calibri</vt:lpstr>
      <vt:lpstr>Candara</vt:lpstr>
      <vt:lpstr>Century Gothic</vt:lpstr>
      <vt:lpstr>Helvetica Neue</vt:lpstr>
      <vt:lpstr>Impact</vt:lpstr>
      <vt:lpstr>Wingdings</vt:lpstr>
      <vt:lpstr>Wingdings 3</vt:lpstr>
      <vt:lpstr>Ion</vt:lpstr>
      <vt:lpstr>Missouri Health Care for All</vt:lpstr>
      <vt:lpstr>A  Long,  Long  Time  Ago…</vt:lpstr>
      <vt:lpstr>Founding Landscape: April 2007</vt:lpstr>
      <vt:lpstr>2007-2017</vt:lpstr>
      <vt:lpstr>2018</vt:lpstr>
      <vt:lpstr>2018</vt:lpstr>
      <vt:lpstr>Pillars for a New American Health Care System</vt:lpstr>
      <vt:lpstr>Pillars for a New American Health Care System</vt:lpstr>
      <vt:lpstr>Pillars for a New American Health Care System</vt:lpstr>
      <vt:lpstr>Pillars for a New American Health Care System</vt:lpstr>
      <vt:lpstr>Pillars for a New American Health Care System</vt:lpstr>
      <vt:lpstr>Pillars for a New American Health Care System</vt:lpstr>
      <vt:lpstr>Pillars for a New American Health Care System</vt:lpstr>
      <vt:lpstr>Pillars for a New American Health Care System</vt:lpstr>
      <vt:lpstr>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B</dc:creator>
  <cp:lastModifiedBy>Jen B</cp:lastModifiedBy>
  <cp:revision>42</cp:revision>
  <dcterms:created xsi:type="dcterms:W3CDTF">2019-01-08T19:06:59Z</dcterms:created>
  <dcterms:modified xsi:type="dcterms:W3CDTF">2020-01-17T23:00:17Z</dcterms:modified>
</cp:coreProperties>
</file>