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27"/>
  </p:notesMasterIdLst>
  <p:sldIdLst>
    <p:sldId id="256" r:id="rId5"/>
    <p:sldId id="258" r:id="rId6"/>
    <p:sldId id="423" r:id="rId7"/>
    <p:sldId id="262" r:id="rId8"/>
    <p:sldId id="424" r:id="rId9"/>
    <p:sldId id="290" r:id="rId10"/>
    <p:sldId id="312" r:id="rId11"/>
    <p:sldId id="293" r:id="rId12"/>
    <p:sldId id="432" r:id="rId13"/>
    <p:sldId id="434" r:id="rId14"/>
    <p:sldId id="436" r:id="rId15"/>
    <p:sldId id="433" r:id="rId16"/>
    <p:sldId id="440" r:id="rId17"/>
    <p:sldId id="437" r:id="rId18"/>
    <p:sldId id="441" r:id="rId19"/>
    <p:sldId id="445" r:id="rId20"/>
    <p:sldId id="446" r:id="rId21"/>
    <p:sldId id="442" r:id="rId22"/>
    <p:sldId id="443" r:id="rId23"/>
    <p:sldId id="444" r:id="rId24"/>
    <p:sldId id="268" r:id="rId25"/>
    <p:sldId id="274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6EFE4B-9175-4471-8B2F-42D3851D94AF}" v="5" dt="2020-01-17T21:41:42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561820397450316E-2"/>
          <c:y val="0.10672215315190865"/>
          <c:w val="0.94143821531811556"/>
          <c:h val="0.6898729814726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Favor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1998-2000
(avg of 6 polls)</c:v>
                </c:pt>
                <c:pt idx="1">
                  <c:v>2002-2004
(avg of 2 polls)</c:v>
                </c:pt>
                <c:pt idx="2">
                  <c:v>2008-2009
(avg of 7 polls)</c:v>
                </c:pt>
                <c:pt idx="3">
                  <c:v>Feb 2016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0.39</c:v>
                </c:pt>
                <c:pt idx="2">
                  <c:v>0.46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2-4513-9EFD-55D9D6B353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Oppose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1998-2000
(avg of 6 polls)</c:v>
                </c:pt>
                <c:pt idx="1">
                  <c:v>2002-2004
(avg of 2 polls)</c:v>
                </c:pt>
                <c:pt idx="2">
                  <c:v>2008-2009
(avg of 7 polls)</c:v>
                </c:pt>
                <c:pt idx="3">
                  <c:v>Feb 2016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0.53</c:v>
                </c:pt>
                <c:pt idx="1">
                  <c:v>0.55000000000000004</c:v>
                </c:pt>
                <c:pt idx="2">
                  <c:v>0.49</c:v>
                </c:pt>
                <c:pt idx="3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02-4513-9EFD-55D9D6B35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31299247"/>
        <c:axId val="31301743"/>
        <c:extLst/>
      </c:barChart>
      <c:catAx>
        <c:axId val="31299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301743"/>
        <c:crosses val="autoZero"/>
        <c:auto val="1"/>
        <c:lblAlgn val="ctr"/>
        <c:lblOffset val="100"/>
        <c:noMultiLvlLbl val="0"/>
      </c:catAx>
      <c:valAx>
        <c:axId val="31301743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299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80299877673912"/>
          <c:y val="1.0205229942968498E-2"/>
          <c:w val="0.69654969835115865"/>
          <c:h val="5.8867011611972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323A4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843053732627863E-2"/>
          <c:y val="2.3834947241333688E-2"/>
          <c:w val="0.91160368621902998"/>
          <c:h val="0.9097378708818471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Favor</c:v>
                </c:pt>
              </c:strCache>
            </c:strRef>
          </c:tx>
          <c:spPr>
            <a:ln>
              <a:solidFill>
                <a:srgbClr val="003C64"/>
              </a:solidFill>
            </a:ln>
          </c:spPr>
          <c:marker>
            <c:symbol val="circle"/>
            <c:size val="7"/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D-ECAE-4FE8-B3A0-060EF3B4D091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ECAE-4FE8-B3A0-060EF3B4D09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B-ECAE-4FE8-B3A0-060EF3B4D09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A-ECAE-4FE8-B3A0-060EF3B4D09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9-ECAE-4FE8-B3A0-060EF3B4D09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8-ECAE-4FE8-B3A0-060EF3B4D09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ECAE-4FE8-B3A0-060EF3B4D09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5-ECAE-4FE8-B3A0-060EF3B4D09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7-ECAE-4FE8-B3A0-060EF3B4D091}"/>
              </c:ext>
            </c:extLst>
          </c:dPt>
          <c:dPt>
            <c:idx val="9"/>
            <c:marker>
              <c:spPr>
                <a:ln cap="rnd"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ECAE-4FE8-B3A0-060EF3B4D091}"/>
              </c:ext>
            </c:extLst>
          </c:dPt>
          <c:dPt>
            <c:idx val="35"/>
            <c:bubble3D val="0"/>
            <c:spPr>
              <a:ln>
                <a:solidFill>
                  <a:srgbClr val="003C64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2DC-4535-8BCA-8AC5F94800EA}"/>
              </c:ext>
            </c:extLst>
          </c:dPt>
          <c:dLbls>
            <c:dLbl>
              <c:idx val="0"/>
              <c:layout>
                <c:manualLayout>
                  <c:x val="-2.2895013114606036E-3"/>
                  <c:y val="-5.9074407912146042E-2"/>
                </c:manualLayout>
              </c:layout>
              <c:tx>
                <c:rich>
                  <a:bodyPr/>
                  <a:lstStyle/>
                  <a:p>
                    <a:fld id="{304911FF-67C7-482D-986A-D587904CD64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CAE-4FE8-B3A0-060EF3B4D091}"/>
                </c:ext>
              </c:extLst>
            </c:dLbl>
            <c:dLbl>
              <c:idx val="1"/>
              <c:layout>
                <c:manualLayout>
                  <c:x val="-2.4039763770336339E-2"/>
                  <c:y val="-5.9074407912146097E-2"/>
                </c:manualLayout>
              </c:layout>
              <c:tx>
                <c:rich>
                  <a:bodyPr/>
                  <a:lstStyle/>
                  <a:p>
                    <a:fld id="{4EA94EB6-8304-43F0-95E9-6F86E3B4CAB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CAE-4FE8-B3A0-060EF3B4D091}"/>
                </c:ext>
              </c:extLst>
            </c:dLbl>
            <c:dLbl>
              <c:idx val="2"/>
              <c:layout>
                <c:manualLayout>
                  <c:x val="-2.0605511803145474E-2"/>
                  <c:y val="-5.2510584810796505E-2"/>
                </c:manualLayout>
              </c:layout>
              <c:tx>
                <c:rich>
                  <a:bodyPr/>
                  <a:lstStyle/>
                  <a:p>
                    <a:fld id="{75FDC341-F3E6-4C39-A66E-3269E9CF34B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CAE-4FE8-B3A0-060EF3B4D091}"/>
                </c:ext>
              </c:extLst>
            </c:dLbl>
            <c:dLbl>
              <c:idx val="3"/>
              <c:layout>
                <c:manualLayout>
                  <c:x val="-3.5487270327639354E-2"/>
                  <c:y val="-5.251058481079654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200">
                        <a:solidFill>
                          <a:schemeClr val="accen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80EAD49F-2BE0-44D0-8DE8-EE7CF1D5BF04}" type="VALUE">
                      <a:rPr lang="en-US" sz="1200" smtClean="0"/>
                      <a:pPr>
                        <a:defRPr sz="120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sz="120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CAE-4FE8-B3A0-060EF3B4D091}"/>
                </c:ext>
              </c:extLst>
            </c:dLbl>
            <c:dLbl>
              <c:idx val="4"/>
              <c:layout>
                <c:manualLayout>
                  <c:x val="-2.7474015737527328E-2"/>
                  <c:y val="-7.2202054114845191E-2"/>
                </c:manualLayout>
              </c:layout>
              <c:tx>
                <c:rich>
                  <a:bodyPr/>
                  <a:lstStyle/>
                  <a:p>
                    <a:fld id="{D09C52CF-786B-417A-BCEE-2E212850E62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CAE-4FE8-B3A0-060EF3B4D091}"/>
                </c:ext>
              </c:extLst>
            </c:dLbl>
            <c:dLbl>
              <c:idx val="5"/>
              <c:layout>
                <c:manualLayout>
                  <c:x val="-1.9460761147415132E-2"/>
                  <c:y val="-5.251058481079654E-2"/>
                </c:manualLayout>
              </c:layout>
              <c:tx>
                <c:rich>
                  <a:bodyPr/>
                  <a:lstStyle/>
                  <a:p>
                    <a:fld id="{73BA83BD-7703-4FD4-A3C4-19360D7D7AC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CAE-4FE8-B3A0-060EF3B4D091}"/>
                </c:ext>
              </c:extLst>
            </c:dLbl>
            <c:dLbl>
              <c:idx val="6"/>
              <c:layout>
                <c:manualLayout>
                  <c:x val="-7.0324096498576034E-3"/>
                  <c:y val="-5.5792496361471287E-2"/>
                </c:manualLayout>
              </c:layout>
              <c:tx>
                <c:rich>
                  <a:bodyPr/>
                  <a:lstStyle/>
                  <a:p>
                    <a:fld id="{C96D63E1-6B62-4E89-9B81-B179CCA28A0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CAE-4FE8-B3A0-060EF3B4D091}"/>
                </c:ext>
              </c:extLst>
            </c:dLbl>
            <c:dLbl>
              <c:idx val="7"/>
              <c:layout>
                <c:manualLayout>
                  <c:x val="-1.9460761147415132E-2"/>
                  <c:y val="-6.8920142564170409E-2"/>
                </c:manualLayout>
              </c:layout>
              <c:tx>
                <c:rich>
                  <a:bodyPr/>
                  <a:lstStyle/>
                  <a:p>
                    <a:fld id="{D50438F5-33BB-41EC-B780-9E145FD2316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CAE-4FE8-B3A0-060EF3B4D091}"/>
                </c:ext>
              </c:extLst>
            </c:dLbl>
            <c:dLbl>
              <c:idx val="8"/>
              <c:layout>
                <c:manualLayout>
                  <c:x val="-4.0700750021265726E-2"/>
                  <c:y val="-9.517543496956866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Sept</a:t>
                    </a:r>
                  </a:p>
                  <a:p>
                    <a:fld id="{E006C342-3BFB-4D3D-A6FA-CD53D99C6F4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CAE-4FE8-B3A0-060EF3B4D091}"/>
                </c:ext>
              </c:extLst>
            </c:dLbl>
            <c:dLbl>
              <c:idx val="9"/>
              <c:layout>
                <c:manualLayout>
                  <c:x val="-2.5793541966607793E-2"/>
                  <c:y val="-0.10173925807091823"/>
                </c:manualLayout>
              </c:layout>
              <c:tx>
                <c:rich>
                  <a:bodyPr/>
                  <a:lstStyle/>
                  <a:p>
                    <a:r>
                      <a:rPr lang="en-US" sz="1000" dirty="0"/>
                      <a:t>Oct</a:t>
                    </a:r>
                  </a:p>
                  <a:p>
                    <a:fld id="{54806374-D1FC-41EF-9697-C800402A6076}" type="VALUE">
                      <a:rPr lang="en-US" sz="1000" smtClean="0"/>
                      <a:pPr/>
                      <a:t>[VALUE]</a:t>
                    </a:fld>
                    <a:r>
                      <a:rPr lang="en-US" sz="10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CAE-4FE8-B3A0-060EF3B4D091}"/>
                </c:ext>
              </c:extLst>
            </c:dLbl>
            <c:dLbl>
              <c:idx val="10"/>
              <c:layout>
                <c:manualLayout>
                  <c:x val="0"/>
                  <c:y val="-8.5329700317544388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Nov</a:t>
                    </a:r>
                  </a:p>
                  <a:p>
                    <a:fld id="{32F9FAF3-F272-4D37-A892-0653298A91F1}" type="VALUE">
                      <a:rPr lang="en-US" sz="1200" smtClean="0"/>
                      <a:pPr/>
                      <a:t>[VALUE]</a:t>
                    </a:fld>
                    <a:r>
                      <a:rPr lang="en-US" sz="12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F379-4645-AB2B-86EB618FE3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Sheet1!$B$2:$B$104</c:f>
              <c:numCache>
                <c:formatCode>[$-409]mmm\-yyyy;@</c:formatCode>
                <c:ptCount val="103"/>
                <c:pt idx="0">
                  <c:v>42900</c:v>
                </c:pt>
                <c:pt idx="1">
                  <c:v>42979</c:v>
                </c:pt>
                <c:pt idx="2">
                  <c:v>43160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43647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</c:numCache>
            </c:numRef>
          </c:cat>
          <c:val>
            <c:numRef>
              <c:f>Sheet1!$C$2:$C$104</c:f>
              <c:numCache>
                <c:formatCode>0</c:formatCode>
                <c:ptCount val="103"/>
                <c:pt idx="0">
                  <c:v>57</c:v>
                </c:pt>
                <c:pt idx="1">
                  <c:v>55</c:v>
                </c:pt>
                <c:pt idx="2">
                  <c:v>59</c:v>
                </c:pt>
                <c:pt idx="3">
                  <c:v>56</c:v>
                </c:pt>
                <c:pt idx="4">
                  <c:v>57</c:v>
                </c:pt>
                <c:pt idx="5">
                  <c:v>56</c:v>
                </c:pt>
                <c:pt idx="6">
                  <c:v>56</c:v>
                </c:pt>
                <c:pt idx="7">
                  <c:v>51</c:v>
                </c:pt>
                <c:pt idx="8">
                  <c:v>53</c:v>
                </c:pt>
                <c:pt idx="9">
                  <c:v>51</c:v>
                </c:pt>
                <c:pt idx="10">
                  <c:v>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2DC-4535-8BCA-8AC5F94800EA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Oppose</c:v>
                </c:pt>
              </c:strCache>
            </c:strRef>
          </c:tx>
          <c:spPr>
            <a:ln w="28575" cap="rnd" cmpd="sng">
              <a:solidFill>
                <a:schemeClr val="tx2"/>
              </a:solidFill>
              <a:prstDash val="solid"/>
              <a:round/>
              <a:headEnd type="none"/>
            </a:ln>
          </c:spPr>
          <c:marker>
            <c:symbol val="circle"/>
            <c:size val="7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7-ECAE-4FE8-B3A0-060EF3B4D091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6-ECAE-4FE8-B3A0-060EF3B4D09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ECAE-4FE8-B3A0-060EF3B4D09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4-ECAE-4FE8-B3A0-060EF3B4D09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3-ECAE-4FE8-B3A0-060EF3B4D091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2-ECAE-4FE8-B3A0-060EF3B4D09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ECAE-4FE8-B3A0-060EF3B4D091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0-ECAE-4FE8-B3A0-060EF3B4D091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F-ECAE-4FE8-B3A0-060EF3B4D091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E-ECAE-4FE8-B3A0-060EF3B4D091}"/>
              </c:ext>
            </c:extLst>
          </c:dPt>
          <c:dPt>
            <c:idx val="35"/>
            <c:bubble3D val="0"/>
            <c:extLst>
              <c:ext xmlns:c16="http://schemas.microsoft.com/office/drawing/2014/chart" uri="{C3380CC4-5D6E-409C-BE32-E72D297353CC}">
                <c16:uniqueId val="{00000011-42DC-4535-8BCA-8AC5F94800EA}"/>
              </c:ext>
            </c:extLst>
          </c:dPt>
          <c:dLbls>
            <c:dLbl>
              <c:idx val="0"/>
              <c:layout>
                <c:manualLayout>
                  <c:x val="-4.5790026229212072E-3"/>
                  <c:y val="8.2047788766869537E-2"/>
                </c:manualLayout>
              </c:layout>
              <c:tx>
                <c:rich>
                  <a:bodyPr/>
                  <a:lstStyle/>
                  <a:p>
                    <a:fld id="{7F0EB371-4DFF-4672-B77A-F9C47060139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ECAE-4FE8-B3A0-060EF3B4D091}"/>
                </c:ext>
              </c:extLst>
            </c:dLbl>
            <c:dLbl>
              <c:idx val="1"/>
              <c:layout>
                <c:manualLayout>
                  <c:x val="-3.2053018360448451E-2"/>
                  <c:y val="6.3668402925738582E-2"/>
                </c:manualLayout>
              </c:layout>
              <c:tx>
                <c:rich>
                  <a:bodyPr/>
                  <a:lstStyle/>
                  <a:p>
                    <a:fld id="{4169F492-3A15-4EE7-A83A-37F2042020C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6-ECAE-4FE8-B3A0-060EF3B4D091}"/>
                </c:ext>
              </c:extLst>
            </c:dLbl>
            <c:dLbl>
              <c:idx val="2"/>
              <c:layout>
                <c:manualLayout>
                  <c:x val="-3.4342519671909093E-2"/>
                  <c:y val="7.428004214003181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0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AD640F32-EF42-4B99-8D21-865DF80E0BFC}" type="VALUE">
                      <a:rPr lang="en-US" sz="100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0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[VALUE]</a:t>
                    </a:fld>
                    <a:r>
                      <a:rPr lang="en-US" sz="10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55788693090458E-2"/>
                      <c:h val="0.103385359036556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ECAE-4FE8-B3A0-060EF3B4D091}"/>
                </c:ext>
              </c:extLst>
            </c:dLbl>
            <c:dLbl>
              <c:idx val="3"/>
              <c:layout>
                <c:manualLayout>
                  <c:x val="-4.4645275573481767E-2"/>
                  <c:y val="5.1541088082740695E-2"/>
                </c:manualLayout>
              </c:layout>
              <c:tx>
                <c:rich>
                  <a:bodyPr/>
                  <a:lstStyle/>
                  <a:p>
                    <a:fld id="{617A43F0-8AC7-426E-9D39-C0C8133DDB9A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4-ECAE-4FE8-B3A0-060EF3B4D091}"/>
                </c:ext>
              </c:extLst>
            </c:dLbl>
            <c:dLbl>
              <c:idx val="4"/>
              <c:layout>
                <c:manualLayout>
                  <c:x val="-4.2355774262021167E-2"/>
                  <c:y val="4.9228673260121668E-2"/>
                </c:manualLayout>
              </c:layout>
              <c:tx>
                <c:rich>
                  <a:bodyPr/>
                  <a:lstStyle/>
                  <a:p>
                    <a:fld id="{26AC1EB6-343A-4D96-9C14-BE262E21BBE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CAE-4FE8-B3A0-060EF3B4D091}"/>
                </c:ext>
              </c:extLst>
            </c:dLbl>
            <c:dLbl>
              <c:idx val="5"/>
              <c:layout>
                <c:manualLayout>
                  <c:x val="-2.8618766393257711E-2"/>
                  <c:y val="4.7508899923921676E-2"/>
                </c:manualLayout>
              </c:layout>
              <c:tx>
                <c:rich>
                  <a:bodyPr/>
                  <a:lstStyle/>
                  <a:p>
                    <a:fld id="{DCF0FAF8-BBB8-4A6B-93F8-20B1C89C022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ECAE-4FE8-B3A0-060EF3B4D091}"/>
                </c:ext>
              </c:extLst>
            </c:dLbl>
            <c:dLbl>
              <c:idx val="6"/>
              <c:layout>
                <c:manualLayout>
                  <c:x val="-1.4805235582590438E-2"/>
                  <c:y val="6.2356319462820851E-2"/>
                </c:manualLayout>
              </c:layout>
              <c:tx>
                <c:rich>
                  <a:bodyPr/>
                  <a:lstStyle/>
                  <a:p>
                    <a:fld id="{A4ECDF9F-6560-4297-B82D-F1C2C5A5D50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CAE-4FE8-B3A0-060EF3B4D091}"/>
                </c:ext>
              </c:extLst>
            </c:dLbl>
            <c:dLbl>
              <c:idx val="7"/>
              <c:layout>
                <c:manualLayout>
                  <c:x val="-2.9763517048987848E-2"/>
                  <c:y val="5.6604446447472874E-2"/>
                </c:manualLayout>
              </c:layout>
              <c:tx>
                <c:rich>
                  <a:bodyPr/>
                  <a:lstStyle/>
                  <a:p>
                    <a:fld id="{4A7080BB-6F7C-4E89-A1AD-4F5B104F636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ECAE-4FE8-B3A0-060EF3B4D091}"/>
                </c:ext>
              </c:extLst>
            </c:dLbl>
            <c:dLbl>
              <c:idx val="8"/>
              <c:layout>
                <c:manualLayout>
                  <c:x val="-3.6533526497349443E-2"/>
                  <c:y val="9.24553246559936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Sept</a:t>
                    </a:r>
                  </a:p>
                  <a:p>
                    <a:fld id="{0A41C6EC-58AF-4595-B7B6-6DFCC1EA8BB3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CAE-4FE8-B3A0-060EF3B4D091}"/>
                </c:ext>
              </c:extLst>
            </c:dLbl>
            <c:dLbl>
              <c:idx val="9"/>
              <c:layout>
                <c:manualLayout>
                  <c:x val="-2.5684273484333279E-2"/>
                  <c:y val="9.1204838829716861E-2"/>
                </c:manualLayout>
              </c:layout>
              <c:tx>
                <c:rich>
                  <a:bodyPr/>
                  <a:lstStyle/>
                  <a:p>
                    <a:r>
                      <a:rPr lang="en-US" sz="1000" dirty="0"/>
                      <a:t>Oct</a:t>
                    </a:r>
                  </a:p>
                  <a:p>
                    <a:fld id="{3BB926EB-9D72-468D-89F0-664475202F74}" type="VALUE">
                      <a:rPr lang="en-US" sz="1000" smtClean="0"/>
                      <a:pPr/>
                      <a:t>[VALUE]</a:t>
                    </a:fld>
                    <a:r>
                      <a:rPr lang="en-US" sz="1000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ECAE-4FE8-B3A0-060EF3B4D091}"/>
                </c:ext>
              </c:extLst>
            </c:dLbl>
            <c:dLbl>
              <c:idx val="10"/>
              <c:layout>
                <c:manualLayout>
                  <c:x val="-4.3604390412767917E-3"/>
                  <c:y val="6.892014256417040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Nov</a:t>
                    </a:r>
                  </a:p>
                  <a:p>
                    <a:fld id="{56AC51EE-1534-4A93-A5E8-E0459F186356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8-F379-4645-AB2B-86EB618FE3D2}"/>
                </c:ext>
              </c:extLst>
            </c:dLbl>
            <c:dLbl>
              <c:idx val="99"/>
              <c:layout>
                <c:manualLayout>
                  <c:x val="-4.0456929064237229E-2"/>
                  <c:y val="0.1091458335869804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>
                        <a:solidFill>
                          <a:schemeClr val="tx2"/>
                        </a:solidFill>
                      </a:rPr>
                      <a:t>Jul</a:t>
                    </a:r>
                  </a:p>
                  <a:p>
                    <a:fld id="{3B9E4E77-6825-4074-B1E1-816002EA1A9F}" type="VALUE">
                      <a:rPr lang="en-US" sz="1600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sz="1600" dirty="0">
                        <a:solidFill>
                          <a:schemeClr val="tx2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73C-486D-81B8-24A414D1969A}"/>
                </c:ext>
              </c:extLst>
            </c:dLbl>
            <c:dLbl>
              <c:idx val="100"/>
              <c:layout>
                <c:manualLayout>
                  <c:x val="-2.0871109452108606E-2"/>
                  <c:y val="0.10308217616548151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2"/>
                        </a:solidFill>
                      </a:rPr>
                      <a:t>Sep</a:t>
                    </a:r>
                  </a:p>
                  <a:p>
                    <a:fld id="{D647A627-DF23-4118-A1EB-0B40FA99C08E}" type="VALUE">
                      <a:rPr lang="en-US" smtClean="0">
                        <a:solidFill>
                          <a:schemeClr val="tx2"/>
                        </a:solidFill>
                      </a:rPr>
                      <a:pPr/>
                      <a:t>[VALUE]</a:t>
                    </a:fld>
                    <a:r>
                      <a:rPr lang="en-US" dirty="0">
                        <a:solidFill>
                          <a:schemeClr val="tx2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368-4F80-8D4D-3FD728063A6F}"/>
                </c:ext>
              </c:extLst>
            </c:dLbl>
            <c:dLbl>
              <c:idx val="101"/>
              <c:layout>
                <c:manualLayout>
                  <c:x val="4.7596387134394994E-3"/>
                  <c:y val="1.5159143553747225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Oct</a:t>
                    </a:r>
                    <a:br>
                      <a:rPr lang="en-US" sz="16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</a:br>
                    <a:fld id="{D0EC4E6E-3EBE-47E2-877C-B76B54F96E91}" type="VALUE">
                      <a:rPr lang="en-US" sz="160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/>
                      <a:t>[VALUE]</a:t>
                    </a:fld>
                    <a:r>
                      <a:rPr lang="en-US" sz="16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3D-4B6C-A5EA-C79A9982D4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Sheet1!$B$2:$B$104</c:f>
              <c:numCache>
                <c:formatCode>[$-409]mmm\-yyyy;@</c:formatCode>
                <c:ptCount val="103"/>
                <c:pt idx="0">
                  <c:v>42900</c:v>
                </c:pt>
                <c:pt idx="1">
                  <c:v>42979</c:v>
                </c:pt>
                <c:pt idx="2">
                  <c:v>43160</c:v>
                </c:pt>
                <c:pt idx="3">
                  <c:v>43466</c:v>
                </c:pt>
                <c:pt idx="4">
                  <c:v>43497</c:v>
                </c:pt>
                <c:pt idx="5">
                  <c:v>43525</c:v>
                </c:pt>
                <c:pt idx="6">
                  <c:v>43556</c:v>
                </c:pt>
                <c:pt idx="7">
                  <c:v>43647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</c:numCache>
            </c:numRef>
          </c:cat>
          <c:val>
            <c:numRef>
              <c:f>Sheet1!$D$2:$D$104</c:f>
              <c:numCache>
                <c:formatCode>0</c:formatCode>
                <c:ptCount val="103"/>
                <c:pt idx="0">
                  <c:v>38</c:v>
                </c:pt>
                <c:pt idx="1">
                  <c:v>43</c:v>
                </c:pt>
                <c:pt idx="2">
                  <c:v>38</c:v>
                </c:pt>
                <c:pt idx="3">
                  <c:v>42</c:v>
                </c:pt>
                <c:pt idx="4">
                  <c:v>37</c:v>
                </c:pt>
                <c:pt idx="5">
                  <c:v>39</c:v>
                </c:pt>
                <c:pt idx="6">
                  <c:v>38</c:v>
                </c:pt>
                <c:pt idx="7">
                  <c:v>42</c:v>
                </c:pt>
                <c:pt idx="8">
                  <c:v>45</c:v>
                </c:pt>
                <c:pt idx="9">
                  <c:v>47</c:v>
                </c:pt>
                <c:pt idx="10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42DC-4535-8BCA-8AC5F94800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873896"/>
        <c:axId val="409880952"/>
      </c:lineChart>
      <c:dateAx>
        <c:axId val="409873896"/>
        <c:scaling>
          <c:orientation val="minMax"/>
        </c:scaling>
        <c:delete val="0"/>
        <c:axPos val="b"/>
        <c:numFmt formatCode="[$-409]mmm\-yyyy;@" sourceLinked="1"/>
        <c:majorTickMark val="none"/>
        <c:minorTickMark val="none"/>
        <c:tickLblPos val="nextTo"/>
        <c:spPr>
          <a:ln/>
        </c:spPr>
        <c:txPr>
          <a:bodyPr rot="0" vert="horz"/>
          <a:lstStyle/>
          <a:p>
            <a:pPr>
              <a:defRPr sz="13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9880952"/>
        <c:crosses val="autoZero"/>
        <c:auto val="0"/>
        <c:lblOffset val="0"/>
        <c:baseTimeUnit val="days"/>
      </c:dateAx>
      <c:valAx>
        <c:axId val="409880952"/>
        <c:scaling>
          <c:orientation val="minMax"/>
          <c:max val="100"/>
        </c:scaling>
        <c:delete val="0"/>
        <c:axPos val="l"/>
        <c:numFmt formatCode="0&quot;%&quot;" sourceLinked="0"/>
        <c:majorTickMark val="none"/>
        <c:minorTickMark val="none"/>
        <c:tickLblPos val="nextTo"/>
        <c:txPr>
          <a:bodyPr/>
          <a:lstStyle/>
          <a:p>
            <a:pPr>
              <a:defRPr sz="130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09873896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390168340541487E-2"/>
          <c:y val="2.4350120354024533E-5"/>
          <c:w val="0.94446508100372806"/>
          <c:h val="0.1055615913615322"/>
        </c:manualLayout>
      </c:layout>
      <c:overlay val="0"/>
    </c:legend>
    <c:plotVisOnly val="1"/>
    <c:dispBlanksAs val="span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66335020857606"/>
          <c:y val="2.4372011914461502E-2"/>
          <c:w val="0.82063881286015405"/>
          <c:h val="0.9597453231651369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Somewhat favor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4"/>
              <c:layout>
                <c:manualLayout>
                  <c:x val="-8.0106329062293313E-3"/>
                  <c:y val="-3.544560286132536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440247879679031E-2"/>
                      <c:h val="0.122996241928799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746-4C12-9B37-1257310AA2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_(* #,##0_);_(* #,###%">
                  <c:v>-0.22</c:v>
                </c:pt>
                <c:pt idx="2" formatCode="_(* #,##0_);_(* #,###%">
                  <c:v>-0.25</c:v>
                </c:pt>
                <c:pt idx="3" formatCode="_(* #,##0_);_(* #,###%">
                  <c:v>-0.26</c:v>
                </c:pt>
                <c:pt idx="4" formatCode="_(* #,##0_);_(* #,###%">
                  <c:v>-0.15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6-4C12-9B37-1257310AA2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Strongly favor</c:v>
                </c:pt>
              </c:strCache>
            </c:strRef>
          </c:tx>
          <c:spPr>
            <a:solidFill>
              <a:srgbClr val="003C64"/>
            </a:solidFill>
            <a:ln>
              <a:solidFill>
                <a:schemeClr val="accent1"/>
              </a:solidFill>
            </a:ln>
            <a:effectLst/>
          </c:spPr>
          <c:invertIfNegative val="1"/>
          <c:dLbls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39202F08-7A61-4ED6-BA9E-359E1F0906C8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1800" b="0" i="0" u="none" strike="noStrike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746-4C12-9B37-1257310AA2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_(* #,##0_);_(* #,###%">
                  <c:v>-0.31</c:v>
                </c:pt>
                <c:pt idx="2" formatCode="_(* #,##0_);_(* #,###%">
                  <c:v>-0.52</c:v>
                </c:pt>
                <c:pt idx="3" formatCode="_(* #,##0_);_(* #,###%">
                  <c:v>-0.26</c:v>
                </c:pt>
                <c:pt idx="4" formatCode="_(* #,##0_);_(* #,###%">
                  <c:v>-0.13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0E3B5E"/>
                  </a:solidFill>
                  <a:ln>
                    <a:solidFill>
                      <a:schemeClr val="accent1"/>
                    </a:solidFill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3-6746-4C12-9B37-1257310AA2A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Somewhat oppose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5.3404219374861561E-3"/>
                  <c:y val="-6.75152818519771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64720457821336E-2"/>
                      <c:h val="8.00119091449207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338-4BA7-93D9-0B16E0BEB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 formatCode="0%">
                  <c:v>0.1</c:v>
                </c:pt>
                <c:pt idx="2" formatCode="0%">
                  <c:v>0.1</c:v>
                </c:pt>
                <c:pt idx="3" formatCode="0%">
                  <c:v>0.12</c:v>
                </c:pt>
                <c:pt idx="4" formatCode="0%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46-4C12-9B37-1257310AA2A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Strongly oppose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rgbClr val="323A45"/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2.0812443638014949E-3"/>
                  <c:y val="-3.3463998291912681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474759620565107E-2"/>
                      <c:h val="8.00119091449207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338-4BA7-93D9-0B16E0BEB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323A45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Total</c:v>
                </c:pt>
                <c:pt idx="2">
                  <c:v>Democrats</c:v>
                </c:pt>
                <c:pt idx="3">
                  <c:v>Independents</c:v>
                </c:pt>
                <c:pt idx="4">
                  <c:v>Republicans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 formatCode="0%">
                  <c:v>0.33</c:v>
                </c:pt>
                <c:pt idx="2" formatCode="0%">
                  <c:v>0.1</c:v>
                </c:pt>
                <c:pt idx="3" formatCode="0%">
                  <c:v>0.33</c:v>
                </c:pt>
                <c:pt idx="4" formatCode="0%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46-4C12-9B37-1257310AA2A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01119888"/>
        <c:axId val="501120304"/>
      </c:barChart>
      <c:valAx>
        <c:axId val="501120304"/>
        <c:scaling>
          <c:orientation val="minMax"/>
          <c:max val="1"/>
          <c:min val="-1"/>
        </c:scaling>
        <c:delete val="1"/>
        <c:axPos val="b"/>
        <c:numFmt formatCode="_(* #,##0_);_(* #,###%" sourceLinked="1"/>
        <c:majorTickMark val="out"/>
        <c:minorTickMark val="none"/>
        <c:tickLblPos val="nextTo"/>
        <c:crossAx val="501119888"/>
        <c:crosses val="max"/>
        <c:crossBetween val="between"/>
      </c:valAx>
      <c:catAx>
        <c:axId val="501119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323A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0112030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2AA7E34-9515-4459-AEFB-3A67C2239CC3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46ECC7-D0F3-471B-B707-B2D030F91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6764C-C15E-0340-B95F-B7B37D1499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415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7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69" y="288705"/>
            <a:ext cx="8330733" cy="844213"/>
          </a:xfrm>
        </p:spPr>
        <p:txBody>
          <a:bodyPr/>
          <a:lstStyle>
            <a:lvl1pPr>
              <a:defRPr sz="2251">
                <a:solidFill>
                  <a:srgbClr val="393D4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85869" y="6044069"/>
            <a:ext cx="6886387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solidFill>
                  <a:srgbClr val="393D40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10589" y="88513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050">
                <a:solidFill>
                  <a:srgbClr val="393D40"/>
                </a:solidFill>
              </a:defRPr>
            </a:lvl1pPr>
          </a:lstStyle>
          <a:p>
            <a:r>
              <a:rPr lang="en-US" dirty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8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0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17685"/>
            <a:ext cx="7886700" cy="873004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0" y="6311899"/>
            <a:ext cx="2057400" cy="365125"/>
          </a:xfrm>
        </p:spPr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3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70438"/>
            <a:ext cx="7886700" cy="820251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4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91308"/>
            <a:ext cx="7886700" cy="899381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4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6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b"/>
          <a:lstStyle>
            <a:lvl1pPr>
              <a:defRPr sz="32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4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b"/>
          <a:lstStyle>
            <a:lvl1pPr>
              <a:defRPr sz="32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800100"/>
            <a:ext cx="7886700" cy="890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631189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44EB-EA70-4966-9311-FD49D98BB7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4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versalhealthc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parrotingtheright.org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199"/>
            <a:ext cx="7772400" cy="1222817"/>
          </a:xfrm>
        </p:spPr>
        <p:txBody>
          <a:bodyPr>
            <a:normAutofit fontScale="90000"/>
          </a:bodyPr>
          <a:lstStyle/>
          <a:p>
            <a:br>
              <a:rPr lang="en-US" sz="3600" dirty="0">
                <a:solidFill>
                  <a:schemeClr val="accent1"/>
                </a:solidFill>
              </a:rPr>
            </a:br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4400" dirty="0"/>
              <a:t>Medicare for All:  </a:t>
            </a:r>
            <a:br>
              <a:rPr lang="en-US" sz="4400" dirty="0"/>
            </a:br>
            <a:r>
              <a:rPr lang="en-US" sz="4400" dirty="0"/>
              <a:t>Where Policy Meets Politics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6704" y="3033626"/>
            <a:ext cx="3194491" cy="2539271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en-US" sz="2000" dirty="0"/>
              <a:t>January, 2020</a:t>
            </a:r>
          </a:p>
          <a:p>
            <a:pPr algn="r">
              <a:defRPr/>
            </a:pPr>
            <a:r>
              <a:rPr lang="en-US" sz="2000" dirty="0"/>
              <a:t>Jill Zorn</a:t>
            </a:r>
          </a:p>
          <a:p>
            <a:pPr algn="r">
              <a:defRPr/>
            </a:pPr>
            <a:r>
              <a:rPr lang="en-US" sz="2000" dirty="0"/>
              <a:t>Senior Policy Officer</a:t>
            </a:r>
          </a:p>
          <a:p>
            <a:pPr algn="r">
              <a:defRPr/>
            </a:pP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jzorn@universalhealthct.org</a:t>
            </a:r>
          </a:p>
          <a:p>
            <a:pPr algn="r">
              <a:defRPr/>
            </a:pPr>
            <a:endParaRPr lang="en-US" sz="105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defRPr/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universalhealthct.org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92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10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Stakeholder Power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2"/>
            <a:ext cx="7803080" cy="37621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Purchasers and payers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Small employers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Self-insured employers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Unions</a:t>
            </a:r>
          </a:p>
          <a:p>
            <a:r>
              <a:rPr lang="en-US" dirty="0">
                <a:solidFill>
                  <a:schemeClr val="accent1"/>
                </a:solidFill>
              </a:rPr>
              <a:t>Vested interests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Private insurers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Providers:  hospitals, medical groups, professionals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Prescription drug companies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lvl="0" indent="0">
              <a:buNone/>
            </a:pPr>
            <a:endParaRPr 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765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11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Individuals’ Fear of Change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Loss aversion</a:t>
            </a:r>
          </a:p>
          <a:p>
            <a:r>
              <a:rPr lang="en-US" dirty="0">
                <a:solidFill>
                  <a:schemeClr val="accent1"/>
                </a:solidFill>
              </a:rPr>
              <a:t>View of government</a:t>
            </a:r>
          </a:p>
          <a:p>
            <a:r>
              <a:rPr lang="en-US" dirty="0">
                <a:solidFill>
                  <a:schemeClr val="accent1"/>
                </a:solidFill>
              </a:rPr>
              <a:t>Situational factors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Health status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Financial status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Satisfied or fed up with access, cost, and/or care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369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F4D60C-6AC9-44CB-8D44-EECD199B6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Politics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9955B-9A96-4EC7-B612-C01A32021E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Stakeholders</a:t>
            </a:r>
          </a:p>
          <a:p>
            <a:pPr lvl="1"/>
            <a:r>
              <a:rPr lang="en-US" dirty="0"/>
              <a:t>Individuals</a:t>
            </a:r>
          </a:p>
          <a:p>
            <a:pPr lvl="1"/>
            <a:r>
              <a:rPr lang="en-US" dirty="0"/>
              <a:t>Employers</a:t>
            </a:r>
          </a:p>
          <a:p>
            <a:pPr lvl="1"/>
            <a:r>
              <a:rPr lang="en-US" dirty="0"/>
              <a:t>Private Insurers</a:t>
            </a:r>
          </a:p>
          <a:p>
            <a:pPr lvl="1"/>
            <a:r>
              <a:rPr lang="en-US" dirty="0"/>
              <a:t>Providers</a:t>
            </a:r>
          </a:p>
          <a:p>
            <a:pPr lvl="1"/>
            <a:r>
              <a:rPr lang="en-US" dirty="0"/>
              <a:t>Prescription drugs</a:t>
            </a:r>
          </a:p>
          <a:p>
            <a:r>
              <a:rPr lang="en-US" dirty="0"/>
              <a:t>Financing</a:t>
            </a:r>
          </a:p>
          <a:p>
            <a:pPr lvl="1"/>
            <a:r>
              <a:rPr lang="en-US" dirty="0"/>
              <a:t>Taxes (income, employer, other)</a:t>
            </a:r>
          </a:p>
          <a:p>
            <a:pPr lvl="1"/>
            <a:r>
              <a:rPr lang="en-US" dirty="0"/>
              <a:t>Premiums</a:t>
            </a:r>
          </a:p>
          <a:p>
            <a:pPr lvl="1"/>
            <a:r>
              <a:rPr lang="en-US" dirty="0"/>
              <a:t>Out-of-pocket payments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0B38BE-BC6C-4D9B-A0CA-D8CDE56918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Change to existing programs</a:t>
            </a:r>
          </a:p>
          <a:p>
            <a:pPr lvl="1"/>
            <a:r>
              <a:rPr lang="en-US" dirty="0"/>
              <a:t>ACA marketplaces</a:t>
            </a:r>
          </a:p>
          <a:p>
            <a:pPr lvl="1"/>
            <a:r>
              <a:rPr lang="en-US" dirty="0"/>
              <a:t>Medicaid</a:t>
            </a:r>
          </a:p>
          <a:p>
            <a:pPr lvl="1"/>
            <a:r>
              <a:rPr lang="en-US" dirty="0"/>
              <a:t>CHIP</a:t>
            </a:r>
          </a:p>
          <a:p>
            <a:pPr lvl="1"/>
            <a:r>
              <a:rPr lang="en-US" dirty="0"/>
              <a:t>Improve Medicare</a:t>
            </a:r>
          </a:p>
          <a:p>
            <a:pPr lvl="1"/>
            <a:r>
              <a:rPr lang="en-US" dirty="0"/>
              <a:t>Long term care</a:t>
            </a:r>
          </a:p>
          <a:p>
            <a:r>
              <a:rPr lang="en-US" dirty="0"/>
              <a:t>Transition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12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4394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844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13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Media and Messaging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Stoking controversy and fear </a:t>
            </a:r>
          </a:p>
          <a:p>
            <a:r>
              <a:rPr lang="en-US" dirty="0">
                <a:solidFill>
                  <a:schemeClr val="accent1"/>
                </a:solidFill>
              </a:rPr>
              <a:t>Negative messages reinforce vested interests’ power 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Government-run, government take-over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Takes insurance away from millions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Eliminates choice 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Tax increases, budget deficits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Rationing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Socialism 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300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14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Media and Messaging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Understanding the opposition:  Partnership for America’s Health Care Future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“Whether you call it Medicare for All, Medicare buy-in, single-payer or the public option – </a:t>
            </a:r>
            <a:r>
              <a:rPr lang="en-US" b="1" dirty="0">
                <a:solidFill>
                  <a:schemeClr val="accent1"/>
                </a:solidFill>
              </a:rPr>
              <a:t>a one-size-fits-all approach to health care will lead to the same consequences for Americans. </a:t>
            </a:r>
            <a:r>
              <a:rPr lang="en-US" dirty="0">
                <a:solidFill>
                  <a:schemeClr val="accent1"/>
                </a:solidFill>
              </a:rPr>
              <a:t>All these new proposals would ultimately eliminate patient choice and control over their coverage and force every American off their current plan and into a single, government-controlled health insurance system.”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15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Media and Messaging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hlinkClick r:id="rId2"/>
              </a:rPr>
              <a:t>Parroting the Right</a:t>
            </a:r>
            <a:r>
              <a:rPr lang="en-US" dirty="0">
                <a:solidFill>
                  <a:schemeClr val="accent1"/>
                </a:solidFill>
              </a:rPr>
              <a:t>, National Economic &amp; Social Rights Initiative (NESRI)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“If describing ‘private’ insurance or insurers, stick with ‘public’ insurance and insurers. If naming ‘government-run insurance plans’ or the role of ‘government,’ point to ‘corporate-run insurance’ or ‘insurance companies’ too.” 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accent1"/>
                </a:solidFill>
              </a:rPr>
              <a:t>“…portraying two distinct public and private spheres in health care misrepresents how health care works today.”</a:t>
            </a:r>
          </a:p>
        </p:txBody>
      </p:sp>
    </p:spTree>
    <p:extLst>
      <p:ext uri="{BB962C8B-B14F-4D97-AF65-F5344CB8AC3E}">
        <p14:creationId xmlns:p14="http://schemas.microsoft.com/office/powerpoint/2010/main" val="1764859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16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Media and Messaging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Public option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glide path/stepping stone to Medicare for All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Destroys Obamacare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Medicare for everyone who wants it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half measure that leaves us with the worst of both worlds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05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17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Politics:</a:t>
            </a:r>
          </a:p>
          <a:p>
            <a:pPr algn="ctr"/>
            <a:r>
              <a:rPr lang="en-US" sz="3600" dirty="0">
                <a:solidFill>
                  <a:schemeClr val="accent3"/>
                </a:solidFill>
              </a:rPr>
              <a:t>Media and Messaging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Medicare for All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“Ending the stranglehold of health care costs on  Americans families”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“All Americans are entitled to go to the doctor when they're sick and not go bankrupt after staying in the hospital.”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399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18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Policy and Politics</a:t>
            </a:r>
          </a:p>
          <a:p>
            <a:pPr algn="ctr"/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What we are NOT talking about when we debate  policy options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What is the “best” policy?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What can actually pass Congress and be signed into law? 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504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19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Policy and Politics</a:t>
            </a:r>
          </a:p>
          <a:p>
            <a:pPr algn="ctr"/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What we ARE talking about when we debate policy options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Who is left out?  Who is included?  Which employers?  Which individuals?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How much change and how fast?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How much of the system will be publicly financed? Publicly administered?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Which powerful, influential industries will be affected?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2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2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Overview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85801" y="2290813"/>
            <a:ext cx="7745930" cy="38445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Universal Health Care Foundation of Connecticut </a:t>
            </a:r>
          </a:p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Politics:  polls</a:t>
            </a:r>
          </a:p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Policy proposals</a:t>
            </a:r>
          </a:p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Politics:  power and fear of change</a:t>
            </a:r>
          </a:p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Politics:  media and messaging</a:t>
            </a:r>
          </a:p>
          <a:p>
            <a:pPr>
              <a:defRPr/>
            </a:pPr>
            <a:r>
              <a:rPr lang="en-US" altLang="en-US" dirty="0">
                <a:solidFill>
                  <a:schemeClr val="accent1"/>
                </a:solidFill>
              </a:rPr>
              <a:t>Policy and politics</a:t>
            </a:r>
          </a:p>
          <a:p>
            <a:pPr marL="0" indent="0">
              <a:buNone/>
              <a:defRPr/>
            </a:pPr>
            <a:endParaRPr lang="en-US" altLang="en-US" sz="2400" dirty="0">
              <a:solidFill>
                <a:schemeClr val="accent1"/>
              </a:solidFill>
            </a:endParaRPr>
          </a:p>
          <a:p>
            <a:pPr>
              <a:defRPr/>
            </a:pPr>
            <a:endParaRPr lang="en-US" altLang="en-US" sz="18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95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20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Policy and Politics</a:t>
            </a:r>
          </a:p>
          <a:p>
            <a:pPr algn="ctr"/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427384" y="2290813"/>
            <a:ext cx="8030816" cy="35757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1"/>
                </a:solidFill>
              </a:rPr>
              <a:t>What we ARE talking about when we talk about policy options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What policy will get a candidate elected and which election are we talking about?</a:t>
            </a:r>
          </a:p>
          <a:p>
            <a:pPr lvl="2"/>
            <a:r>
              <a:rPr lang="en-US" sz="2200" dirty="0">
                <a:solidFill>
                  <a:schemeClr val="accent1"/>
                </a:solidFill>
              </a:rPr>
              <a:t>Democratic primary</a:t>
            </a:r>
          </a:p>
          <a:p>
            <a:pPr lvl="2"/>
            <a:r>
              <a:rPr lang="en-US" sz="2200" dirty="0">
                <a:solidFill>
                  <a:schemeClr val="accent1"/>
                </a:solidFill>
              </a:rPr>
              <a:t>Presidential election</a:t>
            </a:r>
          </a:p>
          <a:p>
            <a:pPr lvl="2"/>
            <a:r>
              <a:rPr lang="en-US" sz="2200" dirty="0">
                <a:solidFill>
                  <a:schemeClr val="accent1"/>
                </a:solidFill>
              </a:rPr>
              <a:t>US House and Senate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802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C48ADD-AE2E-4C1F-AF0A-7F6194EEE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21</a:t>
            </a:fld>
            <a:endParaRPr lang="en-US"/>
          </a:p>
        </p:txBody>
      </p:sp>
      <p:pic>
        <p:nvPicPr>
          <p:cNvPr id="3" name="Picture 2" descr="Image result for chutes and ladders">
            <a:extLst>
              <a:ext uri="{FF2B5EF4-FFF2-40B4-BE49-F238E27FC236}">
                <a16:creationId xmlns:a16="http://schemas.microsoft.com/office/drawing/2014/main" id="{A6010071-D30D-40CC-90EE-5B7FAE541B5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634" y="1358538"/>
            <a:ext cx="5338355" cy="44936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7808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1F5B77-B2CA-4C5F-9770-277AA5FA6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22</a:t>
            </a:fld>
            <a:endParaRPr lang="en-US"/>
          </a:p>
        </p:txBody>
      </p:sp>
      <p:pic>
        <p:nvPicPr>
          <p:cNvPr id="3" name="Picture 2" descr="Image result for heaven images">
            <a:extLst>
              <a:ext uri="{FF2B5EF4-FFF2-40B4-BE49-F238E27FC236}">
                <a16:creationId xmlns:a16="http://schemas.microsoft.com/office/drawing/2014/main" id="{73C5E2A0-6E69-4590-AC81-B4E3F94A61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651" y="1654629"/>
            <a:ext cx="4654051" cy="48928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196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3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2"/>
            <a:ext cx="7772400" cy="124165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altLang="en-US" sz="3200" dirty="0">
                <a:solidFill>
                  <a:srgbClr val="CC0000"/>
                </a:solidFill>
              </a:rPr>
            </a:br>
            <a:r>
              <a:rPr lang="en-US" altLang="en-US" sz="3600" dirty="0">
                <a:solidFill>
                  <a:schemeClr val="accent3"/>
                </a:solidFill>
              </a:rPr>
              <a:t>Mission Statement</a:t>
            </a:r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85801" y="2290813"/>
            <a:ext cx="7745930" cy="37068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>
                <a:solidFill>
                  <a:schemeClr val="accent1"/>
                </a:solidFill>
              </a:rPr>
              <a:t>To serve as a catalyst that engages residents and communities in shaping a </a:t>
            </a:r>
            <a:r>
              <a:rPr lang="en-US" dirty="0">
                <a:solidFill>
                  <a:srgbClr val="FF0000"/>
                </a:solidFill>
              </a:rPr>
              <a:t>democratic</a:t>
            </a:r>
            <a:r>
              <a:rPr lang="en-US" dirty="0">
                <a:solidFill>
                  <a:schemeClr val="accent1"/>
                </a:solidFill>
              </a:rPr>
              <a:t> health system that provides </a:t>
            </a:r>
            <a:r>
              <a:rPr lang="en-US" dirty="0">
                <a:solidFill>
                  <a:srgbClr val="FF0000"/>
                </a:solidFill>
              </a:rPr>
              <a:t>universal access to quality, affordable, equitable health care </a:t>
            </a:r>
            <a:r>
              <a:rPr lang="en-US" dirty="0">
                <a:solidFill>
                  <a:schemeClr val="accent1"/>
                </a:solidFill>
              </a:rPr>
              <a:t>and promotes </a:t>
            </a:r>
            <a:r>
              <a:rPr lang="en-US" dirty="0">
                <a:solidFill>
                  <a:srgbClr val="FF0000"/>
                </a:solidFill>
              </a:rPr>
              <a:t>health </a:t>
            </a:r>
            <a:r>
              <a:rPr lang="en-US" dirty="0">
                <a:solidFill>
                  <a:schemeClr val="accent1"/>
                </a:solidFill>
              </a:rPr>
              <a:t>in Connecticut. </a:t>
            </a:r>
          </a:p>
          <a:p>
            <a:pPr>
              <a:defRPr/>
            </a:pPr>
            <a:r>
              <a:rPr lang="en-US" dirty="0">
                <a:solidFill>
                  <a:schemeClr val="accent1"/>
                </a:solidFill>
              </a:rPr>
              <a:t>We believe that </a:t>
            </a:r>
            <a:r>
              <a:rPr lang="en-US" dirty="0">
                <a:solidFill>
                  <a:srgbClr val="FF0000"/>
                </a:solidFill>
              </a:rPr>
              <a:t>health care is a fundamental right </a:t>
            </a:r>
            <a:r>
              <a:rPr lang="en-US" dirty="0">
                <a:solidFill>
                  <a:schemeClr val="accent1"/>
                </a:solidFill>
              </a:rPr>
              <a:t>and that our work is part of a broader movement for </a:t>
            </a:r>
            <a:r>
              <a:rPr lang="en-US" dirty="0">
                <a:solidFill>
                  <a:srgbClr val="FF0000"/>
                </a:solidFill>
              </a:rPr>
              <a:t>social and economic justice</a:t>
            </a:r>
            <a:r>
              <a:rPr lang="en-US" dirty="0">
                <a:solidFill>
                  <a:schemeClr val="accent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07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4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Core Beliefs and Values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1763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/>
            <a:r>
              <a:rPr lang="en-US" sz="2400" dirty="0">
                <a:solidFill>
                  <a:schemeClr val="accent1"/>
                </a:solidFill>
              </a:rPr>
              <a:t>People have a right to health care and healthy communities</a:t>
            </a:r>
          </a:p>
          <a:p>
            <a:pPr lvl="0" fontAlgn="base"/>
            <a:r>
              <a:rPr lang="en-US" sz="2400" dirty="0">
                <a:solidFill>
                  <a:schemeClr val="accent1"/>
                </a:solidFill>
              </a:rPr>
              <a:t>Health care should be treated as a public good not as a market commodity</a:t>
            </a:r>
          </a:p>
          <a:p>
            <a:pPr lvl="0" fontAlgn="base"/>
            <a:r>
              <a:rPr lang="en-US" sz="2400" dirty="0">
                <a:solidFill>
                  <a:schemeClr val="accent1"/>
                </a:solidFill>
              </a:rPr>
              <a:t>Excessive profits have no place in health care</a:t>
            </a:r>
          </a:p>
          <a:p>
            <a:pPr lvl="0" fontAlgn="base"/>
            <a:r>
              <a:rPr lang="en-US" sz="2400" dirty="0">
                <a:solidFill>
                  <a:schemeClr val="accent1"/>
                </a:solidFill>
              </a:rPr>
              <a:t>Government has a major role to play in financing coverage, regulating prices, enforcing quality standards and ensuring health equity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25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5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685800" y="991403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3"/>
                </a:solidFill>
              </a:rPr>
              <a:t>Principles</a:t>
            </a: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4394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400" b="1" dirty="0">
                <a:solidFill>
                  <a:schemeClr val="accent1"/>
                </a:solidFill>
              </a:rPr>
              <a:t>Universal</a:t>
            </a:r>
            <a:r>
              <a:rPr lang="en-US" sz="2400" dirty="0">
                <a:solidFill>
                  <a:schemeClr val="accent1"/>
                </a:solidFill>
              </a:rPr>
              <a:t>: Access to coverage and care when and where you need it, leaving no one out</a:t>
            </a:r>
          </a:p>
          <a:p>
            <a:pPr lvl="0"/>
            <a:r>
              <a:rPr lang="en-US" sz="2400" b="1" dirty="0">
                <a:solidFill>
                  <a:schemeClr val="accent1"/>
                </a:solidFill>
              </a:rPr>
              <a:t>Continuous: </a:t>
            </a:r>
            <a:r>
              <a:rPr lang="en-US" sz="2400" dirty="0">
                <a:solidFill>
                  <a:schemeClr val="accent1"/>
                </a:solidFill>
              </a:rPr>
              <a:t>No gaps in coverage throughout your life</a:t>
            </a:r>
          </a:p>
          <a:p>
            <a:pPr lvl="0"/>
            <a:r>
              <a:rPr lang="en-US" sz="2400" b="1" dirty="0">
                <a:solidFill>
                  <a:schemeClr val="accent1"/>
                </a:solidFill>
              </a:rPr>
              <a:t>Affordable:</a:t>
            </a:r>
            <a:r>
              <a:rPr lang="en-US" sz="2400" dirty="0">
                <a:solidFill>
                  <a:schemeClr val="accent1"/>
                </a:solidFill>
              </a:rPr>
              <a:t> For all income levels</a:t>
            </a:r>
          </a:p>
          <a:p>
            <a:pPr lvl="0"/>
            <a:r>
              <a:rPr lang="en-US" sz="2400" b="1" dirty="0">
                <a:solidFill>
                  <a:schemeClr val="accent1"/>
                </a:solidFill>
              </a:rPr>
              <a:t>Sustainable: </a:t>
            </a:r>
            <a:r>
              <a:rPr lang="en-US" sz="2400" dirty="0">
                <a:solidFill>
                  <a:schemeClr val="accent1"/>
                </a:solidFill>
              </a:rPr>
              <a:t>For the economy</a:t>
            </a:r>
          </a:p>
          <a:p>
            <a:r>
              <a:rPr lang="en-US" sz="2400" b="1" dirty="0">
                <a:solidFill>
                  <a:schemeClr val="accent1"/>
                </a:solidFill>
              </a:rPr>
              <a:t>Healthy Outcomes: </a:t>
            </a:r>
            <a:r>
              <a:rPr lang="en-US" sz="2400" dirty="0">
                <a:solidFill>
                  <a:schemeClr val="accent1"/>
                </a:solidFill>
              </a:rPr>
              <a:t>High quality, safe, comprehensive, and equitable care that promotes health</a:t>
            </a:r>
            <a:endParaRPr lang="en-US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307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412" y="1294449"/>
            <a:ext cx="8576036" cy="633325"/>
          </a:xfrm>
        </p:spPr>
        <p:txBody>
          <a:bodyPr/>
          <a:lstStyle/>
          <a:p>
            <a:r>
              <a:rPr lang="en-US" dirty="0">
                <a:solidFill>
                  <a:srgbClr val="323A45"/>
                </a:solidFill>
              </a:rPr>
              <a:t>A National Health Plan Didn’t Garner Majority Support Until 2016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9244" y="5381786"/>
            <a:ext cx="6886387" cy="515205"/>
          </a:xfrm>
        </p:spPr>
        <p:txBody>
          <a:bodyPr>
            <a:normAutofit fontScale="32500" lnSpcReduction="20000"/>
          </a:bodyPr>
          <a:lstStyle/>
          <a:p>
            <a:r>
              <a:rPr lang="en-US" dirty="0">
                <a:solidFill>
                  <a:srgbClr val="323A45"/>
                </a:solidFill>
              </a:rPr>
              <a:t> </a:t>
            </a:r>
          </a:p>
          <a:p>
            <a:endParaRPr lang="en-US" dirty="0">
              <a:solidFill>
                <a:srgbClr val="323A45"/>
              </a:solidFill>
            </a:endParaRPr>
          </a:p>
          <a:p>
            <a:r>
              <a:rPr lang="en-US" sz="2800" dirty="0">
                <a:solidFill>
                  <a:srgbClr val="323A45"/>
                </a:solidFill>
              </a:rPr>
              <a:t>SOURCE: KFF Polls. See </a:t>
            </a:r>
            <a:r>
              <a:rPr lang="en-US" sz="2800" dirty="0" err="1">
                <a:solidFill>
                  <a:srgbClr val="323A45"/>
                </a:solidFill>
              </a:rPr>
              <a:t>toplines</a:t>
            </a:r>
            <a:r>
              <a:rPr lang="en-US" sz="2800" dirty="0">
                <a:solidFill>
                  <a:srgbClr val="323A45"/>
                </a:solidFill>
              </a:rPr>
              <a:t> for full question wording and response options.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8412" y="1769731"/>
            <a:ext cx="84581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who favor or oppose a national health plan in which all Americans would get their insurance from a single government plan: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454122" y="2181461"/>
          <a:ext cx="8352421" cy="3373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670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49776" y="5270367"/>
            <a:ext cx="6886387" cy="515205"/>
          </a:xfrm>
        </p:spPr>
        <p:txBody>
          <a:bodyPr>
            <a:normAutofit fontScale="25000" lnSpcReduction="20000"/>
          </a:bodyPr>
          <a:lstStyle/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KFF Health Tracking Polls. </a:t>
            </a:r>
            <a:r>
              <a:rPr lang="en-US" sz="4000" dirty="0">
                <a:solidFill>
                  <a:srgbClr val="323A45"/>
                </a:solidFill>
              </a:rPr>
              <a:t>See topline for full question wording and response options</a:t>
            </a:r>
            <a:r>
              <a:rPr lang="en-US" sz="3600" dirty="0">
                <a:solidFill>
                  <a:srgbClr val="323A45"/>
                </a:solidFill>
              </a:rPr>
              <a:t>.</a:t>
            </a:r>
          </a:p>
          <a:p>
            <a:endParaRPr lang="en-US" dirty="0">
              <a:solidFill>
                <a:srgbClr val="323A45"/>
              </a:solidFill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8270" y="1727511"/>
            <a:ext cx="84539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favor or oppose having a national health plan, sometimes called </a:t>
            </a:r>
            <a:r>
              <a:rPr lang="en-US" sz="1350" b="1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Medicare-for-all</a:t>
            </a:r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 which all Americans would get their insurance from a single government plan?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174621"/>
              </p:ext>
            </p:extLst>
          </p:nvPr>
        </p:nvGraphicFramePr>
        <p:xfrm>
          <a:off x="245047" y="2498161"/>
          <a:ext cx="8739928" cy="2903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48271" y="1293286"/>
            <a:ext cx="8330733" cy="633325"/>
          </a:xfrm>
          <a:prstGeom prst="rect">
            <a:avLst/>
          </a:prstGeom>
        </p:spPr>
        <p:txBody>
          <a:bodyPr vert="horz" lIns="68598" tIns="34299" rIns="68598" bIns="34299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rgbClr val="393D4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51" dirty="0">
                <a:solidFill>
                  <a:srgbClr val="323A45"/>
                </a:solidFill>
              </a:rPr>
              <a:t>Slight Majority Support A National Medicare-for-all Plan</a:t>
            </a:r>
          </a:p>
        </p:txBody>
      </p:sp>
    </p:spTree>
    <p:extLst>
      <p:ext uri="{BB962C8B-B14F-4D97-AF65-F5344CB8AC3E}">
        <p14:creationId xmlns:p14="http://schemas.microsoft.com/office/powerpoint/2010/main" val="72902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00" y="1298816"/>
            <a:ext cx="8792101" cy="6333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323A45"/>
                </a:solidFill>
              </a:rPr>
              <a:t>Partisans Divided With Seven In Ten Republicans Opposing Medicare-for-all While Three-Fourths Of Democrats Favor 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7659" y="5250225"/>
            <a:ext cx="6886387" cy="515205"/>
          </a:xfrm>
        </p:spPr>
        <p:txBody>
          <a:bodyPr>
            <a:normAutofit fontScale="85000" lnSpcReduction="20000"/>
          </a:bodyPr>
          <a:lstStyle/>
          <a:p>
            <a:br>
              <a:rPr lang="en-US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KFF Health Tracking Poll (November 7-12, 2019). See topline for full question wording and response options.</a:t>
            </a:r>
          </a:p>
        </p:txBody>
      </p:sp>
      <p:graphicFrame>
        <p:nvGraphicFramePr>
          <p:cNvPr id="9" name="Content Placehold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957620"/>
              </p:ext>
            </p:extLst>
          </p:nvPr>
        </p:nvGraphicFramePr>
        <p:xfrm>
          <a:off x="1161780" y="2766501"/>
          <a:ext cx="7582716" cy="268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540789" y="2870181"/>
            <a:ext cx="0" cy="2479066"/>
          </a:xfrm>
          <a:prstGeom prst="line">
            <a:avLst/>
          </a:prstGeom>
          <a:ln w="41275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66818" y="2593110"/>
            <a:ext cx="19599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983">
              <a:defRPr/>
            </a:pPr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favor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41062" y="2593110"/>
            <a:ext cx="181958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983">
              <a:defRPr/>
            </a:pPr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Somewhat favor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32741" y="2593110"/>
            <a:ext cx="230148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983">
              <a:defRPr/>
            </a:pPr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Somewhat oppose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70792" y="2593110"/>
            <a:ext cx="289402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983">
              <a:defRPr/>
            </a:pPr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oppose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850006" y="2680197"/>
            <a:ext cx="102897" cy="102897"/>
          </a:xfrm>
          <a:prstGeom prst="rect">
            <a:avLst/>
          </a:prstGeom>
          <a:solidFill>
            <a:schemeClr val="accent3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983">
              <a:defRPr/>
            </a:pPr>
            <a:endParaRPr lang="en-US" sz="135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9843" y="2680197"/>
            <a:ext cx="102897" cy="102897"/>
          </a:xfrm>
          <a:prstGeom prst="rect">
            <a:avLst/>
          </a:prstGeom>
          <a:solidFill>
            <a:schemeClr val="accent4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983">
              <a:defRPr/>
            </a:pPr>
            <a:endParaRPr lang="en-US" sz="135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5367" y="2029517"/>
            <a:ext cx="86470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favor or oppose having a national health plan, sometimes called Medicare-for-all, in which all Americans would get their insurance from a single government plan?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30477" y="2680197"/>
            <a:ext cx="102897" cy="102897"/>
          </a:xfrm>
          <a:prstGeom prst="rect">
            <a:avLst/>
          </a:prstGeom>
          <a:solidFill>
            <a:schemeClr val="accent5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983">
              <a:defRPr/>
            </a:pPr>
            <a:endParaRPr lang="en-US" sz="135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71600" y="2680197"/>
            <a:ext cx="102897" cy="102897"/>
          </a:xfrm>
          <a:prstGeom prst="rect">
            <a:avLst/>
          </a:prstGeom>
          <a:solidFill>
            <a:schemeClr val="accent1"/>
          </a:solidFill>
          <a:ln w="9525">
            <a:solidFill>
              <a:srgbClr val="323A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983">
              <a:defRPr/>
            </a:pPr>
            <a:endParaRPr lang="en-US" sz="1350" dirty="0">
              <a:solidFill>
                <a:srgbClr val="323A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888363" y="3563839"/>
            <a:ext cx="7682961" cy="0"/>
          </a:xfrm>
          <a:prstGeom prst="line">
            <a:avLst/>
          </a:prstGeom>
          <a:ln w="12700" cmpd="sng">
            <a:solidFill>
              <a:srgbClr val="323A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4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F4D60C-6AC9-44CB-8D44-EECD199B6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Policy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9955B-9A96-4EC7-B612-C01A32021E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Stakeholders</a:t>
            </a:r>
          </a:p>
          <a:p>
            <a:pPr lvl="1"/>
            <a:r>
              <a:rPr lang="en-US" sz="2600" dirty="0"/>
              <a:t>Individuals</a:t>
            </a:r>
          </a:p>
          <a:p>
            <a:pPr lvl="1"/>
            <a:r>
              <a:rPr lang="en-US" sz="2600" dirty="0"/>
              <a:t>Employers</a:t>
            </a:r>
          </a:p>
          <a:p>
            <a:pPr lvl="1"/>
            <a:r>
              <a:rPr lang="en-US" sz="2600" dirty="0"/>
              <a:t>Unions</a:t>
            </a:r>
          </a:p>
          <a:p>
            <a:pPr lvl="1"/>
            <a:r>
              <a:rPr lang="en-US" sz="2600" dirty="0"/>
              <a:t>Private insurers</a:t>
            </a:r>
          </a:p>
          <a:p>
            <a:pPr lvl="1"/>
            <a:r>
              <a:rPr lang="en-US" sz="2600" dirty="0"/>
              <a:t>Providers</a:t>
            </a:r>
          </a:p>
          <a:p>
            <a:pPr lvl="1"/>
            <a:r>
              <a:rPr lang="en-US" sz="2600" dirty="0"/>
              <a:t>Prescription drug companies</a:t>
            </a:r>
          </a:p>
          <a:p>
            <a:r>
              <a:rPr lang="en-US" dirty="0"/>
              <a:t>Financing</a:t>
            </a:r>
          </a:p>
          <a:p>
            <a:pPr lvl="1"/>
            <a:r>
              <a:rPr lang="en-US" sz="2600" dirty="0"/>
              <a:t>Taxes (income, employer, other)</a:t>
            </a:r>
          </a:p>
          <a:p>
            <a:pPr lvl="1"/>
            <a:r>
              <a:rPr lang="en-US" sz="2600" dirty="0"/>
              <a:t>Premiums</a:t>
            </a:r>
          </a:p>
          <a:p>
            <a:pPr lvl="1"/>
            <a:r>
              <a:rPr lang="en-US" sz="2600" dirty="0"/>
              <a:t>Out-of-pocket payments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B0B38BE-BC6C-4D9B-A0CA-D8CDE56918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Change to existing programs</a:t>
            </a:r>
          </a:p>
          <a:p>
            <a:pPr lvl="1"/>
            <a:r>
              <a:rPr lang="en-US" sz="2600" dirty="0"/>
              <a:t>ACA marketplaces</a:t>
            </a:r>
          </a:p>
          <a:p>
            <a:pPr lvl="1"/>
            <a:r>
              <a:rPr lang="en-US" sz="2600" dirty="0"/>
              <a:t>Medicaid</a:t>
            </a:r>
          </a:p>
          <a:p>
            <a:pPr lvl="1"/>
            <a:r>
              <a:rPr lang="en-US" sz="2600" dirty="0"/>
              <a:t>CHIP</a:t>
            </a:r>
          </a:p>
          <a:p>
            <a:pPr lvl="1"/>
            <a:r>
              <a:rPr lang="en-US" sz="2600" dirty="0"/>
              <a:t>Improve Medicare</a:t>
            </a:r>
          </a:p>
          <a:p>
            <a:pPr lvl="1"/>
            <a:r>
              <a:rPr lang="en-US" sz="2600" dirty="0"/>
              <a:t>Long term care</a:t>
            </a:r>
          </a:p>
          <a:p>
            <a:r>
              <a:rPr lang="en-US" dirty="0"/>
              <a:t>Transition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544EB-EA70-4966-9311-FD49D98BB705}" type="slidenum">
              <a:rPr lang="en-US" smtClean="0"/>
              <a:t>9</a:t>
            </a:fld>
            <a:endParaRPr lang="en-US"/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800100" y="999441"/>
            <a:ext cx="7772400" cy="105877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solidFill>
                <a:schemeClr val="accent3"/>
              </a:solidFill>
            </a:endParaRPr>
          </a:p>
        </p:txBody>
      </p:sp>
      <p:sp>
        <p:nvSpPr>
          <p:cNvPr id="4" name="Subtitle 11"/>
          <p:cNvSpPr txBox="1">
            <a:spLocks/>
          </p:cNvSpPr>
          <p:nvPr/>
        </p:nvSpPr>
        <p:spPr>
          <a:xfrm>
            <a:off x="628651" y="2290813"/>
            <a:ext cx="7803080" cy="34394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alt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25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HCF Powerpoint">
      <a:dk1>
        <a:sysClr val="windowText" lastClr="000000"/>
      </a:dk1>
      <a:lt1>
        <a:sysClr val="window" lastClr="FFFFFF"/>
      </a:lt1>
      <a:dk2>
        <a:srgbClr val="595959"/>
      </a:dk2>
      <a:lt2>
        <a:srgbClr val="E7E6E6"/>
      </a:lt2>
      <a:accent1>
        <a:srgbClr val="30527C"/>
      </a:accent1>
      <a:accent2>
        <a:srgbClr val="91B0D5"/>
      </a:accent2>
      <a:accent3>
        <a:srgbClr val="B40A37"/>
      </a:accent3>
      <a:accent4>
        <a:srgbClr val="FFDF75"/>
      </a:accent4>
      <a:accent5>
        <a:srgbClr val="A5A5A5"/>
      </a:accent5>
      <a:accent6>
        <a:srgbClr val="7F7F7F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fd5d87-f118-49d2-9a2a-9a6621c815da">
      <UserInfo>
        <DisplayName>Rosana Garcia</DisplayName>
        <AccountId>21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483C73EDDF3F439093DB401785A65A" ma:contentTypeVersion="15" ma:contentTypeDescription="Create a new document." ma:contentTypeScope="" ma:versionID="140cb2f8d86bb80a6f314c4ad9ecec45">
  <xsd:schema xmlns:xsd="http://www.w3.org/2001/XMLSchema" xmlns:xs="http://www.w3.org/2001/XMLSchema" xmlns:p="http://schemas.microsoft.com/office/2006/metadata/properties" xmlns:ns2="0efd5d87-f118-49d2-9a2a-9a6621c815da" xmlns:ns3="ae2dfeda-41d2-48cc-97e9-297988562902" targetNamespace="http://schemas.microsoft.com/office/2006/metadata/properties" ma:root="true" ma:fieldsID="40783f29146af65ed1d18eea3f604eab" ns2:_="" ns3:_="">
    <xsd:import namespace="0efd5d87-f118-49d2-9a2a-9a6621c815da"/>
    <xsd:import namespace="ae2dfeda-41d2-48cc-97e9-29798856290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5d87-f118-49d2-9a2a-9a6621c815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2dfeda-41d2-48cc-97e9-297988562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699C91-0C1F-4218-9293-54DF593F3AE6}">
  <ds:schemaRefs>
    <ds:schemaRef ds:uri="http://schemas.microsoft.com/office/infopath/2007/PartnerControls"/>
    <ds:schemaRef ds:uri="http://www.w3.org/XML/1998/namespace"/>
    <ds:schemaRef ds:uri="http://purl.org/dc/terms/"/>
    <ds:schemaRef ds:uri="ae2dfeda-41d2-48cc-97e9-297988562902"/>
    <ds:schemaRef ds:uri="http://purl.org/dc/dcmitype/"/>
    <ds:schemaRef ds:uri="http://schemas.microsoft.com/office/2006/metadata/properties"/>
    <ds:schemaRef ds:uri="0efd5d87-f118-49d2-9a2a-9a6621c815da"/>
    <ds:schemaRef ds:uri="http://schemas.microsoft.com/office/2006/documentManagement/types"/>
    <ds:schemaRef ds:uri="http://purl.org/dc/elements/1.1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19BC1CB-A9C1-4599-91F1-2645854E2B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5d87-f118-49d2-9a2a-9a6621c815da"/>
    <ds:schemaRef ds:uri="ae2dfeda-41d2-48cc-97e9-2979885629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4105D4-0968-4C2F-8187-772B046B0A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</TotalTime>
  <Words>1018</Words>
  <Application>Microsoft Office PowerPoint</Application>
  <PresentationFormat>On-screen Show (4:3)</PresentationFormat>
  <Paragraphs>211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  Medicare for All:   Where Policy Meets Politics</vt:lpstr>
      <vt:lpstr>PowerPoint Presentation</vt:lpstr>
      <vt:lpstr>PowerPoint Presentation</vt:lpstr>
      <vt:lpstr>PowerPoint Presentation</vt:lpstr>
      <vt:lpstr>PowerPoint Presentation</vt:lpstr>
      <vt:lpstr>A National Health Plan Didn’t Garner Majority Support Until 2016</vt:lpstr>
      <vt:lpstr>PowerPoint Presentation</vt:lpstr>
      <vt:lpstr>Partisans Divided With Seven In Ten Republicans Opposing Medicare-for-all While Three-Fourths Of Democrats Favor It</vt:lpstr>
      <vt:lpstr>Policy</vt:lpstr>
      <vt:lpstr>PowerPoint Presentation</vt:lpstr>
      <vt:lpstr>PowerPoint Presentation</vt:lpstr>
      <vt:lpstr>Politics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Rosana Garcia</dc:creator>
  <cp:lastModifiedBy>Jill Zorn</cp:lastModifiedBy>
  <cp:revision>46</cp:revision>
  <cp:lastPrinted>2020-01-17T23:46:42Z</cp:lastPrinted>
  <dcterms:created xsi:type="dcterms:W3CDTF">2018-01-18T16:38:36Z</dcterms:created>
  <dcterms:modified xsi:type="dcterms:W3CDTF">2020-01-17T23:57:30Z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0x01010027483C73EDDF3F439093DB401785A65A</vt:lpwstr>
  </property>
</Properties>
</file>