
<file path=[Content_Types].xml><?xml version="1.0" encoding="utf-8"?>
<Types xmlns="http://schemas.openxmlformats.org/package/2006/content-types">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Layouts/slideLayout42.xml" ContentType="application/vnd.openxmlformats-officedocument.presentationml.slideLayout+xml"/>
  <Override PartName="/ppt/slides/slide21.xml" ContentType="application/vnd.openxmlformats-officedocument.presentationml.slide+xml"/>
  <Override PartName="/ppt/slideLayouts/slideLayout25.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slideLayouts/slideLayout39.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Override PartName="/ppt/slideLayouts/slideLayout32.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24.xml" ContentType="application/vnd.openxmlformats-officedocument.presentationml.slideLayout+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slideLayouts/slideLayout38.xml" ContentType="application/vnd.openxmlformats-officedocument.presentationml.slideLayout+xml"/>
  <Override PartName="/ppt/notesSlides/notesSlide6.xml" ContentType="application/vnd.openxmlformats-officedocument.presentationml.notesSlide+xml"/>
  <Override PartName="/ppt/presProps.xml" ContentType="application/vnd.openxmlformats-officedocument.presentationml.presProps+xml"/>
  <Override PartName="/ppt/slideLayouts/slideLayout31.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40.xml" ContentType="application/vnd.openxmlformats-officedocument.presentationml.slideLayout+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Layouts/slideLayout37.xml" ContentType="application/vnd.openxmlformats-officedocument.presentationml.slideLayout+xml"/>
  <Override PartName="/ppt/notesSlides/notesSlide5.xml" ContentType="application/vnd.openxmlformats-officedocument.presentationml.notesSlide+xml"/>
  <Override PartName="/ppt/slideLayouts/slideLayout30.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29.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Layouts/slideLayout36.xml" ContentType="application/vnd.openxmlformats-officedocument.presentationml.slideLayout+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Override PartName="/ppt/commentAuthors.xml" ContentType="application/vnd.openxmlformats-officedocument.presentationml.commentAuthors+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Layouts/slideLayout35.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Default Extension="tiff" ContentType="image/tiff"/>
  <Override PartName="/ppt/slideLayouts/slideLayout34.xml" ContentType="application/vnd.openxmlformats-officedocument.presentationml.slideLayout+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theme/theme1.xml" ContentType="application/vnd.openxmlformats-officedocument.theme+xml"/>
  <Override PartName="/ppt/slideLayouts/slideLayout10.xml" ContentType="application/vnd.openxmlformats-officedocument.presentationml.slideLayout+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4040" r:id="rId1"/>
    <p:sldMasterId id="2147484056" r:id="rId2"/>
    <p:sldMasterId id="2147484079" r:id="rId3"/>
    <p:sldMasterId id="2147484086" r:id="rId4"/>
    <p:sldMasterId id="2147484134" r:id="rId5"/>
  </p:sldMasterIdLst>
  <p:notesMasterIdLst>
    <p:notesMasterId r:id="rId27"/>
  </p:notesMasterIdLst>
  <p:sldIdLst>
    <p:sldId id="402" r:id="rId6"/>
    <p:sldId id="374" r:id="rId7"/>
    <p:sldId id="421" r:id="rId8"/>
    <p:sldId id="423" r:id="rId9"/>
    <p:sldId id="424" r:id="rId10"/>
    <p:sldId id="426" r:id="rId11"/>
    <p:sldId id="376" r:id="rId12"/>
    <p:sldId id="422" r:id="rId13"/>
    <p:sldId id="427" r:id="rId14"/>
    <p:sldId id="428" r:id="rId15"/>
    <p:sldId id="429" r:id="rId16"/>
    <p:sldId id="425" r:id="rId17"/>
    <p:sldId id="381" r:id="rId18"/>
    <p:sldId id="430" r:id="rId19"/>
    <p:sldId id="384" r:id="rId20"/>
    <p:sldId id="383" r:id="rId21"/>
    <p:sldId id="389" r:id="rId22"/>
    <p:sldId id="391" r:id="rId23"/>
    <p:sldId id="407" r:id="rId24"/>
    <p:sldId id="417" r:id="rId25"/>
    <p:sldId id="387"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1" name="Philip Wolgin" initials="PW" lastIdx="1" clrIdx="0">
    <p:extLst/>
  </p:cmAuthor>
  <p:cmAuthor id="2" name="Halley Cloud" initials="HC" lastIdx="1" clrIdx="1"/>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524C1"/>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4556" autoAdjust="0"/>
    <p:restoredTop sz="86473"/>
  </p:normalViewPr>
  <p:slideViewPr>
    <p:cSldViewPr snapToGrid="0" snapToObjects="1">
      <p:cViewPr>
        <p:scale>
          <a:sx n="87" d="100"/>
          <a:sy n="87" d="100"/>
        </p:scale>
        <p:origin x="160" y="-104"/>
      </p:cViewPr>
      <p:guideLst>
        <p:guide orient="horz" pos="2160"/>
        <p:guide pos="2880"/>
      </p:guideLst>
    </p:cSldViewPr>
  </p:slideViewPr>
  <p:outlineViewPr>
    <p:cViewPr>
      <p:scale>
        <a:sx n="33" d="100"/>
        <a:sy n="33" d="100"/>
      </p:scale>
      <p:origin x="0" y="-2632"/>
    </p:cViewPr>
  </p:outlineViewPr>
  <p:notesTextViewPr>
    <p:cViewPr>
      <p:scale>
        <a:sx n="3" d="2"/>
        <a:sy n="3" d="2"/>
      </p:scale>
      <p:origin x="0" y="0"/>
    </p:cViewPr>
  </p:notesTextViewPr>
  <p:sorterViewPr>
    <p:cViewPr>
      <p:scale>
        <a:sx n="150" d="100"/>
        <a:sy n="150" d="100"/>
      </p:scale>
      <p:origin x="0" y="576"/>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commentAuthors" Target="commentAuthor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B0E423-3B47-4646-B337-CEFF241E3564}" type="datetimeFigureOut">
              <a:rPr lang="en-US" smtClean="0"/>
              <a:pPr/>
              <a:t>1/16/20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778B2-A1AE-42DB-A0B6-79BE368A4AD5}" type="slidenum">
              <a:rPr lang="en-US" smtClean="0"/>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6145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kidsdata.org/topic/714/foreign-parents10/bar%23fmt=1011&amp;loc=2,1&amp;tf=90&amp;sort=loc" TargetMode="External"/><Relationship Id="rId4" Type="http://schemas.openxmlformats.org/officeDocument/2006/relationships/hyperlink" Target="http://datacenter.kidscount.org/data/tables/115-children-in-immigrant-families?loc=6&amp;loct=2%23detailed/2/6/false/573,869,36,868,867/any/445,446" TargetMode="External"/><Relationship Id="rId5" Type="http://schemas.openxmlformats.org/officeDocument/2006/relationships/hyperlink" Target="http://www.pewhispanic.org/interactives/unauthorized-immigrants/"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justiceforimmigrants.org/2016site/wp-content/uploads/2017/01/Sensitive-Locations-FAQ.pdf" TargetMode="External"/><Relationship Id="rId4" Type="http://schemas.openxmlformats.org/officeDocument/2006/relationships/hyperlink" Target="https://www.uscis.gov/news/fact-sheets/public-charge-fact-sheet" TargetMode="External"/><Relationship Id="rId5" Type="http://schemas.openxmlformats.org/officeDocument/2006/relationships/hyperlink" Target="http://www.iibayarea.org/wp-content/uploads/2015/03/How-To-Enroll-in-Medi-Cal-DACA-v1.pdf" TargetMode="External"/><Relationship Id="rId6" Type="http://schemas.openxmlformats.org/officeDocument/2006/relationships/hyperlink" Target="http://www.childrenspartnership.org/communityengagement/defenddaca/"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13561090"/>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a:p>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4127425"/>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15</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7396217"/>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16</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125341"/>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17</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179096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1499046"/>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931942"/>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533920"/>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752952"/>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3</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460350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i="0"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latin typeface="Lucida Grande"/>
                <a:ea typeface="Lucida Grande"/>
                <a:cs typeface="Lucida Grande"/>
                <a:sym typeface="Lucida Grande"/>
              </a:rPr>
              <a:t>Facts on children in immigrant families</a:t>
            </a:r>
            <a:endParaRPr lang="en-US" sz="1200" dirty="0" smtClean="0">
              <a:effectLst/>
              <a:latin typeface="Lucida Grande"/>
              <a:ea typeface="Lucida Grande"/>
              <a:cs typeface="Lucida Grande"/>
              <a:sym typeface="Lucida Grande"/>
            </a:endParaRP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Definition: According to the Population Reference Bureau, children in immigrant families are children under age 18 who are foreign-born or who reside with at least one foreign-born parent. Foreign-born include non-citizens and U.S. citizens by naturalization. Native-born include those born in the U.S., Puerto Rico, Guam, Virgin Islands, or the Northern Marianas or born abroad of American parents. </a:t>
            </a:r>
          </a:p>
          <a:p>
            <a:r>
              <a:rPr lang="en-US" sz="1200" dirty="0" smtClean="0">
                <a:effectLst/>
                <a:latin typeface="Lucida Grande"/>
                <a:ea typeface="Lucida Grande"/>
                <a:cs typeface="Lucida Grande"/>
                <a:sym typeface="Lucida Grande"/>
              </a:rPr>
              <a:t> </a:t>
            </a:r>
          </a:p>
          <a:p>
            <a:r>
              <a:rPr lang="en-US" sz="1200" dirty="0" smtClean="0">
                <a:effectLst/>
                <a:latin typeface="Lucida Grande"/>
                <a:ea typeface="Lucida Grande"/>
                <a:cs typeface="Lucida Grande"/>
                <a:sym typeface="Lucida Grande"/>
              </a:rPr>
              <a:t>Significance: Children in immigrant families are the driving force behind future growth of population, labor force, economy. </a:t>
            </a:r>
          </a:p>
          <a:p>
            <a:r>
              <a:rPr lang="en-US" sz="1200" dirty="0" smtClean="0">
                <a:effectLst/>
                <a:latin typeface="Lucida Grande"/>
                <a:ea typeface="Lucida Grande"/>
                <a:cs typeface="Lucida Grande"/>
                <a:sym typeface="Lucida Grande"/>
              </a:rPr>
              <a:t> </a:t>
            </a:r>
          </a:p>
          <a:p>
            <a:pPr lvl="0"/>
            <a:r>
              <a:rPr lang="en-US" sz="1200" dirty="0" smtClean="0">
                <a:effectLst/>
                <a:latin typeface="Lucida Grande"/>
                <a:ea typeface="Lucida Grande"/>
                <a:cs typeface="Lucida Grande"/>
                <a:sym typeface="Lucida Grande"/>
              </a:rPr>
              <a:t>49.5% of children in California have at least one immigrant parent. </a:t>
            </a:r>
            <a:r>
              <a:rPr lang="en-US" sz="1200" u="sng" dirty="0" smtClean="0">
                <a:effectLst/>
                <a:latin typeface="Lucida Grande"/>
                <a:ea typeface="Lucida Grande"/>
                <a:cs typeface="Lucida Grande"/>
                <a:sym typeface="Lucida Grande"/>
                <a:hlinkClick r:id="rId3"/>
              </a:rPr>
              <a:t>(Source: Kids Data)</a:t>
            </a:r>
            <a:endParaRPr lang="en-US" sz="1200" dirty="0" smtClean="0">
              <a:effectLst/>
              <a:latin typeface="Lucida Grande"/>
              <a:ea typeface="Lucida Grande"/>
              <a:cs typeface="Lucida Grande"/>
              <a:sym typeface="Lucida Grande"/>
            </a:endParaRPr>
          </a:p>
          <a:p>
            <a:pPr lvl="0"/>
            <a:r>
              <a:rPr lang="en-US" sz="1200" dirty="0" smtClean="0">
                <a:effectLst/>
                <a:latin typeface="Lucida Grande"/>
                <a:ea typeface="Lucida Grande"/>
                <a:cs typeface="Lucida Grande"/>
                <a:sym typeface="Lucida Grande"/>
              </a:rPr>
              <a:t>In 2011-2014, the estimated percentage of children living with one or more foreign-born parents was 49.5%. </a:t>
            </a:r>
            <a:r>
              <a:rPr lang="en-US" sz="1200" u="sng" dirty="0" smtClean="0">
                <a:effectLst/>
                <a:latin typeface="Lucida Grande"/>
                <a:ea typeface="Lucida Grande"/>
                <a:cs typeface="Lucida Grande"/>
                <a:sym typeface="Lucida Grande"/>
                <a:hlinkClick r:id="rId4"/>
              </a:rPr>
              <a:t>Kids Count</a:t>
            </a:r>
            <a:r>
              <a:rPr lang="en-US" sz="1200" dirty="0" smtClean="0">
                <a:effectLst/>
                <a:latin typeface="Lucida Grande"/>
                <a:ea typeface="Lucida Grande"/>
                <a:cs typeface="Lucida Grande"/>
                <a:sym typeface="Lucida Grande"/>
              </a:rPr>
              <a:t> reports a slightly different percentage (48% or 4,367,000 children, 2015).</a:t>
            </a:r>
          </a:p>
          <a:p>
            <a:pPr lvl="0"/>
            <a:r>
              <a:rPr lang="en-US" sz="1200" dirty="0" smtClean="0">
                <a:effectLst/>
                <a:latin typeface="Lucida Grande"/>
                <a:ea typeface="Lucida Grande"/>
                <a:cs typeface="Lucida Grande"/>
                <a:sym typeface="Lucida Grande"/>
              </a:rPr>
              <a:t>About 1 in 8 K-12 students in California have at least one parent who is undocumented. </a:t>
            </a:r>
            <a:r>
              <a:rPr lang="en-US" sz="1200" u="sng" dirty="0" smtClean="0">
                <a:effectLst/>
                <a:latin typeface="Lucida Grande"/>
                <a:ea typeface="Lucida Grande"/>
                <a:cs typeface="Lucida Grande"/>
                <a:sym typeface="Lucida Grande"/>
                <a:hlinkClick r:id="rId5"/>
              </a:rPr>
              <a:t>(Source: Pew Research Center)</a:t>
            </a:r>
            <a:endParaRPr lang="en-US" sz="1200" dirty="0" smtClean="0">
              <a:effectLst/>
              <a:latin typeface="Lucida Grande"/>
              <a:ea typeface="Lucida Grande"/>
              <a:cs typeface="Lucida Grande"/>
              <a:sym typeface="Lucida Grande"/>
            </a:endParaRPr>
          </a:p>
          <a:p>
            <a:pPr lvl="0"/>
            <a:r>
              <a:rPr lang="en-US" sz="1200" dirty="0" smtClean="0">
                <a:effectLst/>
                <a:latin typeface="Lucida Grande"/>
                <a:ea typeface="Lucida Grande"/>
                <a:cs typeface="Lucida Grande"/>
                <a:sym typeface="Lucida Grande"/>
              </a:rPr>
              <a:t>750,000 (12.3%) K-12 students in California have at least one undocumented parent, 2014 estimate. </a:t>
            </a:r>
          </a:p>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966765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Corresponding</a:t>
            </a:r>
            <a:r>
              <a:rPr lang="en-US" baseline="0" dirty="0" smtClean="0"/>
              <a:t> power and economic shifts:</a:t>
            </a:r>
          </a:p>
          <a:p>
            <a:r>
              <a:rPr lang="en-US" baseline="0" dirty="0" smtClean="0"/>
              <a:t>--greater legislative representation 10-25% </a:t>
            </a:r>
            <a:r>
              <a:rPr lang="en-US" baseline="0" dirty="0" err="1" smtClean="0"/>
              <a:t>latinx</a:t>
            </a:r>
            <a:endParaRPr lang="en-US" baseline="0" dirty="0" smtClean="0"/>
          </a:p>
          <a:p>
            <a:r>
              <a:rPr lang="en-US" baseline="0" dirty="0" smtClean="0"/>
              <a:t>--economic: by 2050 children of immigrants will be the predominant contributors to the economy. Half the US workforce will be those.  children. </a:t>
            </a:r>
          </a:p>
          <a:p>
            <a:r>
              <a:rPr lang="en-US" b="1" i="0" baseline="0" dirty="0" smtClean="0"/>
              <a:t>Investing in the well being of this future workforce is fundamentally a macro economic imperative. </a:t>
            </a:r>
            <a:endParaRPr lang="en-US" b="1" i="0" dirty="0" smtClean="0"/>
          </a:p>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8</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477683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Community—this is who we are—our children</a:t>
            </a:r>
          </a:p>
          <a:p>
            <a:r>
              <a:rPr lang="en-US" dirty="0" smtClean="0"/>
              <a:t>In</a:t>
            </a:r>
            <a:r>
              <a:rPr lang="en-US" baseline="0" dirty="0" smtClean="0"/>
              <a:t> the churches, workplace, schools, civic </a:t>
            </a:r>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--Foundation</a:t>
            </a:r>
            <a:r>
              <a:rPr lang="en-US" baseline="0" dirty="0" smtClean="0"/>
              <a:t> funding for </a:t>
            </a:r>
            <a:r>
              <a:rPr lang="en-US" baseline="0" dirty="0" err="1" smtClean="0"/>
              <a:t>HKs</a:t>
            </a:r>
            <a:r>
              <a:rPr lang="en-US" baseline="0" dirty="0" smtClean="0"/>
              <a:t> not sustainable –strategic to build critical mass</a:t>
            </a:r>
          </a:p>
          <a:p>
            <a:r>
              <a:rPr lang="en-US" baseline="0" dirty="0" smtClean="0"/>
              <a:t>--Remaining uninsured from health side; equity (</a:t>
            </a:r>
            <a:r>
              <a:rPr lang="en-US" baseline="0" dirty="0" err="1" smtClean="0"/>
              <a:t>california</a:t>
            </a:r>
            <a:r>
              <a:rPr lang="en-US" baseline="0" dirty="0" smtClean="0"/>
              <a:t> for all). </a:t>
            </a:r>
          </a:p>
          <a:p>
            <a:r>
              <a:rPr lang="en-US" baseline="0" dirty="0" smtClean="0"/>
              <a:t>--”Just kids” was a huge disappointment but incremental progress being made</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On September 5, 2017, President Trump ordered the Department of Homeland Security (DHS) and the US Citizenship and Immigration Service (USCIS) to phase out and eventually terminate Deferred Action for Child Arrivals (DACA) over a period of two and a half years. This means that, as of September 5, 2017: • USCIS will continue processing all initial requests that were received on September 5, 2017. • USCIS will reject any initial requests received after that date. • USCIS will continue to process all renewal applications that were filed on September 5, 2017. • USCIS will only accept and process renewal applications until October 5, 2017 of those applicants whose DACA expires between September 5, 2017. 2017 and March 5, 2018. Those DACA recipients whose work permits have already expired are no longer eligible for renewal. • USCIS will reject all initial and renewal applications received after October 5, 2017.</a:t>
            </a:r>
          </a:p>
          <a:p>
            <a:endParaRPr lang="en-US" sz="1600" dirty="0" smtClean="0"/>
          </a:p>
          <a:p>
            <a:pPr marL="285750" lvl="8" indent="-285750" algn="l">
              <a:buClr>
                <a:schemeClr val="accent1"/>
              </a:buClr>
              <a:buFont typeface="Wingdings" charset="2"/>
              <a:buChar char="§"/>
            </a:pPr>
            <a:r>
              <a:rPr lang="en-US" sz="1800" dirty="0" smtClean="0">
                <a:solidFill>
                  <a:schemeClr val="bg1"/>
                </a:solidFill>
                <a:latin typeface="Proxima Nova" charset="0"/>
                <a:ea typeface="Proxima Nova" charset="0"/>
                <a:cs typeface="Proxima Nova" charset="0"/>
              </a:rPr>
              <a:t>In California, 220,000+ DACA recipients</a:t>
            </a:r>
          </a:p>
          <a:p>
            <a:pPr marL="285750" indent="-285750" algn="l">
              <a:buClr>
                <a:schemeClr val="accent1"/>
              </a:buClr>
              <a:buFont typeface="Wingdings" charset="2"/>
              <a:buChar char="§"/>
            </a:pPr>
            <a:r>
              <a:rPr lang="en-US" sz="1800" dirty="0" smtClean="0">
                <a:solidFill>
                  <a:schemeClr val="bg1"/>
                </a:solidFill>
                <a:latin typeface="Proxima Nova" charset="0"/>
                <a:ea typeface="Proxima Nova" charset="0"/>
                <a:cs typeface="Proxima Nova" charset="0"/>
              </a:rPr>
              <a:t>25% of DACA recipients are parents </a:t>
            </a:r>
          </a:p>
          <a:p>
            <a:pPr marL="285750" indent="-285750" algn="l">
              <a:buClr>
                <a:schemeClr val="accent1"/>
              </a:buClr>
              <a:buFont typeface="Wingdings" charset="2"/>
              <a:buChar char="§"/>
            </a:pPr>
            <a:r>
              <a:rPr lang="en-US" sz="1800" dirty="0" smtClean="0">
                <a:solidFill>
                  <a:schemeClr val="bg1"/>
                </a:solidFill>
                <a:latin typeface="Proxima Nova" charset="0"/>
                <a:ea typeface="Proxima Nova" charset="0"/>
                <a:cs typeface="Proxima Nova" charset="0"/>
              </a:rPr>
              <a:t>In California, DACA </a:t>
            </a:r>
            <a:r>
              <a:rPr lang="en-US" sz="1800" dirty="0" err="1" smtClean="0">
                <a:solidFill>
                  <a:schemeClr val="bg1"/>
                </a:solidFill>
                <a:latin typeface="Proxima Nova" charset="0"/>
                <a:ea typeface="Proxima Nova" charset="0"/>
                <a:cs typeface="Proxima Nova" charset="0"/>
              </a:rPr>
              <a:t>receipients</a:t>
            </a:r>
            <a:r>
              <a:rPr lang="en-US" sz="1800" dirty="0" smtClean="0">
                <a:solidFill>
                  <a:schemeClr val="bg1"/>
                </a:solidFill>
                <a:latin typeface="Proxima Nova" charset="0"/>
                <a:ea typeface="Proxima Nova" charset="0"/>
                <a:cs typeface="Proxima Nova" charset="0"/>
              </a:rPr>
              <a:t> are eligible for full-scope </a:t>
            </a:r>
            <a:r>
              <a:rPr lang="en-US" sz="1800" dirty="0" err="1" smtClean="0">
                <a:solidFill>
                  <a:schemeClr val="bg1"/>
                </a:solidFill>
                <a:latin typeface="Proxima Nova" charset="0"/>
                <a:ea typeface="Proxima Nova" charset="0"/>
                <a:cs typeface="Proxima Nova" charset="0"/>
              </a:rPr>
              <a:t>Medi</a:t>
            </a:r>
            <a:r>
              <a:rPr lang="en-US" sz="1800" dirty="0" smtClean="0">
                <a:solidFill>
                  <a:schemeClr val="bg1"/>
                </a:solidFill>
                <a:latin typeface="Proxima Nova" charset="0"/>
                <a:ea typeface="Proxima Nova" charset="0"/>
                <a:cs typeface="Proxima Nova" charset="0"/>
              </a:rPr>
              <a:t>-Cal </a:t>
            </a:r>
          </a:p>
          <a:p>
            <a:pPr marL="285750" indent="-285750" algn="l">
              <a:buClr>
                <a:schemeClr val="accent1"/>
              </a:buClr>
              <a:buFont typeface="Wingdings" charset="2"/>
              <a:buChar char="§"/>
            </a:pPr>
            <a:endParaRPr lang="en-US" sz="1800" dirty="0" smtClean="0">
              <a:solidFill>
                <a:schemeClr val="bg1"/>
              </a:solidFill>
              <a:latin typeface="Proxima Nova" charset="0"/>
              <a:ea typeface="Proxima Nova" charset="0"/>
              <a:cs typeface="Proxima Nova" charset="0"/>
            </a:endParaRPr>
          </a:p>
          <a:p>
            <a:pPr lvl="1"/>
            <a:r>
              <a:rPr lang="en-US" sz="1800" dirty="0" smtClean="0"/>
              <a:t>Sensitive Locations (</a:t>
            </a:r>
            <a:r>
              <a:rPr lang="en-US" sz="1800" dirty="0" smtClean="0">
                <a:hlinkClick r:id="rId3"/>
              </a:rPr>
              <a:t>2011 ICE Memo</a:t>
            </a:r>
            <a:r>
              <a:rPr lang="en-US" sz="1800" dirty="0" smtClean="0"/>
              <a:t>) which</a:t>
            </a:r>
            <a:r>
              <a:rPr lang="en-US" sz="1800" baseline="0" dirty="0" smtClean="0"/>
              <a:t> all current health entities and CBOs have used as the foundation for saying information is intended only for health care eligibility purposes. </a:t>
            </a:r>
            <a:endParaRPr lang="en-US" sz="1800" dirty="0" smtClean="0"/>
          </a:p>
          <a:p>
            <a:endParaRPr lang="en-US" sz="1800" dirty="0" smtClean="0"/>
          </a:p>
          <a:p>
            <a:r>
              <a:rPr lang="en-US" sz="1800" dirty="0" smtClean="0"/>
              <a:t>Schools (pre-schools, primary schools, secondary schools, post-secondary schools, colleges and universities, and other learning institutions such as vocational or trade schools);</a:t>
            </a:r>
          </a:p>
          <a:p>
            <a:r>
              <a:rPr lang="en-US" sz="1800" dirty="0" smtClean="0"/>
              <a:t>• Hospitals;</a:t>
            </a:r>
          </a:p>
          <a:p>
            <a:r>
              <a:rPr lang="en-US" sz="1800" dirty="0" smtClean="0"/>
              <a:t>• Churches, synagogues, mosques, or other institutions of worship, such as buildings rented for the purpose of religious services;</a:t>
            </a:r>
          </a:p>
          <a:p>
            <a:r>
              <a:rPr lang="en-US" sz="1800" dirty="0" smtClean="0"/>
              <a:t>• Site of a funeral, wedding, or other public religious ceremony; and</a:t>
            </a:r>
          </a:p>
          <a:p>
            <a:r>
              <a:rPr lang="en-US" sz="1800" dirty="0" smtClean="0"/>
              <a:t>• Public demonstrations, such as a march, rally, or parade.</a:t>
            </a:r>
          </a:p>
          <a:p>
            <a:endParaRPr lang="en-US" sz="1800" dirty="0" smtClean="0"/>
          </a:p>
          <a:p>
            <a:pPr marL="0" marR="0" indent="0" defTabSz="410751" eaLnBrk="1" fontAlgn="auto" latinLnBrk="0" hangingPunct="1">
              <a:lnSpc>
                <a:spcPct val="100000"/>
              </a:lnSpc>
              <a:spcBef>
                <a:spcPts val="0"/>
              </a:spcBef>
              <a:spcAft>
                <a:spcPts val="0"/>
              </a:spcAft>
              <a:buClrTx/>
              <a:buSzTx/>
              <a:buFontTx/>
              <a:buNone/>
              <a:tabLst/>
              <a:defRPr/>
            </a:pPr>
            <a:r>
              <a:rPr lang="en-US" sz="1800" dirty="0" smtClean="0"/>
              <a:t>The Protecting Sensitive Locations Act would codify the Department of Homeland Security policy on sensitive locations and expand it to include: courthouses; additional health care, educational, and religious facilities; and other public spaces where the threat of immigration enforcement may deter individuals from seeking services or participating in their community.</a:t>
            </a:r>
            <a:br>
              <a:rPr lang="en-US" sz="1800" dirty="0" smtClean="0"/>
            </a:br>
            <a:r>
              <a:rPr lang="en-US" sz="1800" dirty="0" smtClean="0"/>
              <a:t>State</a:t>
            </a:r>
          </a:p>
          <a:p>
            <a:endParaRPr lang="en-US" sz="1800" dirty="0" smtClean="0"/>
          </a:p>
          <a:p>
            <a:endParaRPr lang="en-US" sz="1600" dirty="0" smtClean="0"/>
          </a:p>
          <a:p>
            <a:r>
              <a:rPr lang="en-US" sz="1600" dirty="0" smtClean="0"/>
              <a:t>For the notes: The bill would also require DHS to provide training to officers and report to Congress on any enforcement activity occurring at sensitive locations. Additionally, it contains the same exception for exigent circumstances outlined in the DHS memos. </a:t>
            </a:r>
            <a:endParaRPr lang="en-US" sz="1600" dirty="0" smtClean="0">
              <a:solidFill>
                <a:schemeClr val="bg1"/>
              </a:solidFill>
              <a:latin typeface="Proxima Nova" charset="0"/>
              <a:ea typeface="Proxima Nova" charset="0"/>
              <a:cs typeface="Proxima Nova" charset="0"/>
            </a:endParaRPr>
          </a:p>
          <a:p>
            <a:endParaRPr lang="en-US" sz="1600" dirty="0" smtClean="0">
              <a:solidFill>
                <a:schemeClr val="bg1"/>
              </a:solidFill>
              <a:latin typeface="Proxima Nova" charset="0"/>
              <a:ea typeface="Proxima Nova" charset="0"/>
              <a:cs typeface="Proxima Nova" charset="0"/>
            </a:endParaRPr>
          </a:p>
          <a:p>
            <a:r>
              <a:rPr lang="en-US" sz="1600" dirty="0" smtClean="0">
                <a:solidFill>
                  <a:schemeClr val="bg1"/>
                </a:solidFill>
                <a:latin typeface="Proxima Nova" charset="0"/>
                <a:ea typeface="Proxima Nova" charset="0"/>
                <a:cs typeface="Proxima Nova" charset="0"/>
              </a:rPr>
              <a:t>Our Ask on the DREAM Act: Pass a CLEAN Dream Act (no funding for a border wall</a:t>
            </a:r>
            <a:r>
              <a:rPr lang="en-US" sz="1600" baseline="0" dirty="0" smtClean="0">
                <a:solidFill>
                  <a:schemeClr val="bg1"/>
                </a:solidFill>
                <a:latin typeface="Proxima Nova" charset="0"/>
                <a:ea typeface="Proxima Nova" charset="0"/>
                <a:cs typeface="Proxima Nova" charset="0"/>
              </a:rPr>
              <a:t> or enforcement) </a:t>
            </a:r>
          </a:p>
          <a:p>
            <a:endParaRPr lang="en-US" sz="1600" baseline="0" dirty="0" smtClean="0">
              <a:solidFill>
                <a:schemeClr val="bg1"/>
              </a:solidFill>
              <a:latin typeface="Proxima Nova" charset="0"/>
              <a:ea typeface="Proxima Nova" charset="0"/>
              <a:cs typeface="Proxima Nova" charset="0"/>
            </a:endParaRPr>
          </a:p>
          <a:p>
            <a:endParaRPr lang="en-US" sz="1600" dirty="0" smtClean="0">
              <a:solidFill>
                <a:schemeClr val="bg1"/>
              </a:solidFill>
              <a:latin typeface="Proxima Nova" charset="0"/>
              <a:ea typeface="Proxima Nova" charset="0"/>
              <a:cs typeface="Proxima Nova" charset="0"/>
            </a:endParaRPr>
          </a:p>
          <a:p>
            <a:pPr fontAlgn="base"/>
            <a:endParaRPr lang="en-US" sz="1600" smtClean="0"/>
          </a:p>
          <a:p>
            <a:pPr marL="285750" indent="-285750" algn="l">
              <a:buClr>
                <a:schemeClr val="accent1"/>
              </a:buClr>
              <a:buFont typeface="Wingdings" charset="2"/>
              <a:buChar char="§"/>
            </a:pPr>
            <a:endParaRPr lang="en-US" sz="1800" smtClean="0">
              <a:solidFill>
                <a:schemeClr val="bg1"/>
              </a:solidFill>
              <a:latin typeface="Proxima Nova" charset="0"/>
              <a:ea typeface="Proxima Nova" charset="0"/>
              <a:cs typeface="Proxima Nova" charset="0"/>
            </a:endParaRPr>
          </a:p>
          <a:p>
            <a:endParaRPr lang="en-US" sz="1600" dirty="0" smtClean="0"/>
          </a:p>
          <a:p>
            <a:endParaRPr lang="en-US" sz="1600" dirty="0" smtClean="0"/>
          </a:p>
          <a:p>
            <a:endParaRPr lang="en-US" sz="1600" dirty="0" smtClean="0"/>
          </a:p>
          <a:p>
            <a:r>
              <a:rPr lang="en-US" sz="1600" dirty="0" smtClean="0"/>
              <a:t>Background: Medicaid and other health insurance and health services (including public assistance for immunizations and for testing and treatment of symptoms of communicable diseases, use of health clinics, short-term rehabilitation services, prenatal care and emergency medical services)</a:t>
            </a:r>
          </a:p>
          <a:p>
            <a:r>
              <a:rPr lang="en-US" sz="1600" dirty="0" smtClean="0"/>
              <a:t>Reference: </a:t>
            </a:r>
            <a:r>
              <a:rPr lang="en-US" sz="1600" dirty="0" smtClean="0">
                <a:hlinkClick r:id="rId4"/>
              </a:rPr>
              <a:t>https://www.uscis.gov/news/fact-sheets/public-charge-fact-sheet</a:t>
            </a:r>
            <a:endParaRPr lang="en-US" sz="1600" dirty="0" smtClean="0"/>
          </a:p>
          <a:p>
            <a:r>
              <a:rPr lang="en-US" sz="1600" dirty="0" smtClean="0">
                <a:hlinkClick r:id="rId5"/>
              </a:rPr>
              <a:t>http://www.iibayarea.org/wp-content/uploads/2015/03/How-To-Enroll-in-Medi-Cal-DACA-v1.pdf</a:t>
            </a:r>
            <a:endParaRPr lang="en-US" sz="1600" dirty="0" smtClean="0"/>
          </a:p>
          <a:p>
            <a:endParaRPr lang="en-US" sz="1600" dirty="0" smtClean="0"/>
          </a:p>
          <a:p>
            <a:r>
              <a:rPr lang="en-US" sz="2000" dirty="0" smtClean="0">
                <a:solidFill>
                  <a:schemeClr val="bg1"/>
                </a:solidFill>
                <a:latin typeface="Arial" charset="0"/>
                <a:ea typeface="Arial" charset="0"/>
                <a:cs typeface="Arial" charset="0"/>
              </a:rPr>
              <a:t>Individuals can get legal screenings to determine if they have other options to adjust their immigration status. </a:t>
            </a:r>
          </a:p>
          <a:p>
            <a:r>
              <a:rPr lang="en-US" sz="2000" dirty="0" smtClean="0">
                <a:solidFill>
                  <a:schemeClr val="bg1"/>
                </a:solidFill>
                <a:latin typeface="Arial" charset="0"/>
                <a:ea typeface="Arial" charset="0"/>
                <a:cs typeface="Arial" charset="0"/>
              </a:rPr>
              <a:t>Everyone should learn about their legal rights  </a:t>
            </a:r>
          </a:p>
          <a:p>
            <a:r>
              <a:rPr lang="en-US" sz="2000" dirty="0" smtClean="0">
                <a:solidFill>
                  <a:schemeClr val="bg1"/>
                </a:solidFill>
                <a:latin typeface="Arial" charset="0"/>
                <a:ea typeface="Arial" charset="0"/>
                <a:cs typeface="Arial" charset="0"/>
              </a:rPr>
              <a:t>Develop a preparedness plan in case of detention or deportation </a:t>
            </a:r>
          </a:p>
          <a:p>
            <a:r>
              <a:rPr lang="en-US" sz="2000" dirty="0" smtClean="0">
                <a:solidFill>
                  <a:schemeClr val="bg1"/>
                </a:solidFill>
                <a:latin typeface="Arial" charset="0"/>
                <a:ea typeface="Arial" charset="0"/>
                <a:cs typeface="Arial" charset="0"/>
              </a:rPr>
              <a:t>For more information and resources visit: </a:t>
            </a:r>
          </a:p>
          <a:p>
            <a:pPr marL="465138" lvl="1" indent="0">
              <a:buNone/>
            </a:pPr>
            <a:r>
              <a:rPr lang="en-US" sz="2000" dirty="0" smtClean="0">
                <a:solidFill>
                  <a:schemeClr val="bg1"/>
                </a:solidFill>
                <a:latin typeface="Arial" charset="0"/>
                <a:ea typeface="Arial" charset="0"/>
                <a:cs typeface="Arial" charset="0"/>
                <a:hlinkClick r:id="rId6"/>
              </a:rPr>
              <a:t>http://www.childrenspartnership.org/communityengagement/defenddaca/</a:t>
            </a:r>
            <a:r>
              <a:rPr lang="en-US" sz="2000" dirty="0" smtClean="0">
                <a:solidFill>
                  <a:schemeClr val="bg1"/>
                </a:solidFill>
                <a:latin typeface="Arial" charset="0"/>
                <a:ea typeface="Arial" charset="0"/>
                <a:cs typeface="Arial" charset="0"/>
              </a:rPr>
              <a:t> </a:t>
            </a:r>
          </a:p>
          <a:p>
            <a:pPr marL="465138" lvl="1" indent="0">
              <a:buNone/>
            </a:pPr>
            <a:endParaRPr lang="en-US" sz="2000" dirty="0" smtClean="0">
              <a:solidFill>
                <a:schemeClr val="bg1"/>
              </a:solidFill>
              <a:latin typeface="Arial" charset="0"/>
              <a:ea typeface="Arial" charset="0"/>
              <a:cs typeface="Arial" charset="0"/>
            </a:endParaRPr>
          </a:p>
          <a:p>
            <a:pPr marL="0" marR="0" indent="0" defTabSz="410751" eaLnBrk="1" fontAlgn="auto" latinLnBrk="0" hangingPunct="1">
              <a:lnSpc>
                <a:spcPct val="100000"/>
              </a:lnSpc>
              <a:spcBef>
                <a:spcPts val="0"/>
              </a:spcBef>
              <a:spcAft>
                <a:spcPts val="0"/>
              </a:spcAft>
              <a:buClrTx/>
              <a:buSzTx/>
              <a:buFontTx/>
              <a:buNone/>
              <a:tabLst/>
              <a:defRPr/>
            </a:pPr>
            <a:r>
              <a:rPr lang="en-US" sz="1600" dirty="0" smtClean="0"/>
              <a:t>NOTE: No executive order on public benefits at this time, but fear in immigrant communities related to leaked policy proposal and public comments. </a:t>
            </a:r>
          </a:p>
          <a:p>
            <a:pPr marL="0" marR="0" indent="0" defTabSz="410751" eaLnBrk="1" fontAlgn="auto" latinLnBrk="0" hangingPunct="1">
              <a:lnSpc>
                <a:spcPct val="100000"/>
              </a:lnSpc>
              <a:spcBef>
                <a:spcPts val="0"/>
              </a:spcBef>
              <a:spcAft>
                <a:spcPts val="0"/>
              </a:spcAft>
              <a:buClrTx/>
              <a:buSzTx/>
              <a:buFontTx/>
              <a:buNone/>
              <a:tabLst/>
              <a:defRPr/>
            </a:pPr>
            <a:endParaRPr lang="en-US" sz="1600" dirty="0" smtClean="0"/>
          </a:p>
          <a:p>
            <a:pPr marL="0" marR="0" indent="0" defTabSz="410751" eaLnBrk="1" fontAlgn="auto" latinLnBrk="0" hangingPunct="1">
              <a:lnSpc>
                <a:spcPct val="100000"/>
              </a:lnSpc>
              <a:spcBef>
                <a:spcPts val="0"/>
              </a:spcBef>
              <a:spcAft>
                <a:spcPts val="0"/>
              </a:spcAft>
              <a:buClrTx/>
              <a:buSzTx/>
              <a:buFontTx/>
              <a:buNone/>
              <a:tabLst/>
              <a:defRPr/>
            </a:pPr>
            <a:r>
              <a:rPr lang="en-US" sz="1600" dirty="0" smtClean="0"/>
              <a:t>USCIS defines “public charge” as an individual who is likely to become “primarily dependent on the government for subsistence, as demonstrated by either the receipt of public cash assistance for income maintenance, or institutionalization for long-term care at government expense.” </a:t>
            </a:r>
          </a:p>
          <a:p>
            <a:endParaRPr lang="en-US" dirty="0"/>
          </a:p>
        </p:txBody>
      </p:sp>
      <p:sp>
        <p:nvSpPr>
          <p:cNvPr id="4" name="Slide Number Placeholder 3"/>
          <p:cNvSpPr>
            <a:spLocks noGrp="1"/>
          </p:cNvSpPr>
          <p:nvPr>
            <p:ph type="sldNum" sz="quarter" idx="10"/>
          </p:nvPr>
        </p:nvSpPr>
        <p:spPr/>
        <p:txBody>
          <a:bodyPr/>
          <a:lstStyle/>
          <a:p>
            <a:fld id="{93D778B2-A1AE-42DB-A0B6-79BE368A4AD5}" type="slidenum">
              <a:rPr lang="en-US" smtClean="0"/>
              <a:pPr/>
              <a:t>12</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56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bg>
      <p:bgPr>
        <a:solidFill>
          <a:schemeClr val="tx2">
            <a:lumMod val="75000"/>
          </a:schemeClr>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519391" y="2430868"/>
            <a:ext cx="8249055" cy="721360"/>
          </a:xfrm>
        </p:spPr>
        <p:txBody>
          <a:bodyPr>
            <a:noAutofit/>
          </a:bodyPr>
          <a:lstStyle>
            <a:lvl1pPr marL="0" indent="0" algn="l">
              <a:buFontTx/>
              <a:buNone/>
              <a:defRPr sz="4000" b="1" i="0" baseline="0">
                <a:solidFill>
                  <a:schemeClr val="bg1"/>
                </a:solidFill>
                <a:latin typeface="Arial" panose="020B0604020202020204" pitchFamily="34" charset="0"/>
                <a:cs typeface="Arial" panose="020B0604020202020204" pitchFamily="34" charset="0"/>
              </a:defRPr>
            </a:lvl1pPr>
          </a:lstStyle>
          <a:p>
            <a:pPr lvl="0"/>
            <a:r>
              <a:rPr lang="en-US" dirty="0"/>
              <a:t>Presentation Title Here</a:t>
            </a:r>
          </a:p>
        </p:txBody>
      </p:sp>
      <p:sp>
        <p:nvSpPr>
          <p:cNvPr id="20" name="Text Placeholder 17"/>
          <p:cNvSpPr>
            <a:spLocks noGrp="1"/>
          </p:cNvSpPr>
          <p:nvPr>
            <p:ph type="body" sz="quarter" idx="11" hasCustomPrompt="1"/>
          </p:nvPr>
        </p:nvSpPr>
        <p:spPr>
          <a:xfrm>
            <a:off x="519391" y="3152228"/>
            <a:ext cx="8249055" cy="549274"/>
          </a:xfrm>
        </p:spPr>
        <p:txBody>
          <a:bodyPr lIns="0" tIns="0" rIns="0" bIns="0">
            <a:noAutofit/>
          </a:bodyPr>
          <a:lstStyle>
            <a:lvl1pPr marL="0" indent="0" algn="l">
              <a:spcBef>
                <a:spcPts val="0"/>
              </a:spcBef>
              <a:buFontTx/>
              <a:buNone/>
              <a:defRPr sz="2800" b="0" i="0" baseline="0">
                <a:solidFill>
                  <a:schemeClr val="bg1">
                    <a:lumMod val="75000"/>
                  </a:schemeClr>
                </a:solidFill>
                <a:latin typeface="Arial" panose="020B0604020202020204" pitchFamily="34" charset="0"/>
                <a:cs typeface="Arial" panose="020B0604020202020204" pitchFamily="34" charset="0"/>
              </a:defRPr>
            </a:lvl1pPr>
          </a:lstStyle>
          <a:p>
            <a:pPr lvl="0"/>
            <a:r>
              <a:rPr lang="en-US" dirty="0"/>
              <a:t>Presentation Subtitle here</a:t>
            </a:r>
          </a:p>
        </p:txBody>
      </p:sp>
      <p:sp>
        <p:nvSpPr>
          <p:cNvPr id="22" name="Text Placeholder 17"/>
          <p:cNvSpPr>
            <a:spLocks noGrp="1"/>
          </p:cNvSpPr>
          <p:nvPr>
            <p:ph type="body" sz="quarter" idx="12" hasCustomPrompt="1"/>
          </p:nvPr>
        </p:nvSpPr>
        <p:spPr>
          <a:xfrm>
            <a:off x="1308686" y="5065138"/>
            <a:ext cx="7701598" cy="469900"/>
          </a:xfrm>
        </p:spPr>
        <p:txBody>
          <a:bodyPr lIns="0" tIns="0" rIns="0" bIns="0" anchor="b">
            <a:noAutofit/>
          </a:bodyPr>
          <a:lstStyle>
            <a:lvl1pPr marL="0" indent="0" algn="r">
              <a:spcBef>
                <a:spcPts val="0"/>
              </a:spcBef>
              <a:buFontTx/>
              <a:buNone/>
              <a:defRPr sz="1800" b="0" i="1">
                <a:solidFill>
                  <a:srgbClr val="898989"/>
                </a:solidFill>
                <a:latin typeface="Arial" panose="020B0604020202020204" pitchFamily="34" charset="0"/>
                <a:cs typeface="Arial" panose="020B0604020202020204" pitchFamily="34" charset="0"/>
              </a:defRPr>
            </a:lvl1pPr>
          </a:lstStyle>
          <a:p>
            <a:pPr lvl="0"/>
            <a:r>
              <a:rPr lang="en-US" dirty="0"/>
              <a:t>Author Here</a:t>
            </a:r>
          </a:p>
        </p:txBody>
      </p:sp>
      <p:sp>
        <p:nvSpPr>
          <p:cNvPr id="23" name="Text Placeholder 17"/>
          <p:cNvSpPr>
            <a:spLocks noGrp="1"/>
          </p:cNvSpPr>
          <p:nvPr>
            <p:ph type="body" sz="quarter" idx="13" hasCustomPrompt="1"/>
          </p:nvPr>
        </p:nvSpPr>
        <p:spPr>
          <a:xfrm>
            <a:off x="1308686" y="5535038"/>
            <a:ext cx="7701598" cy="345392"/>
          </a:xfrm>
        </p:spPr>
        <p:txBody>
          <a:bodyPr lIns="0" tIns="0" rIns="0" bIns="0" anchor="b">
            <a:noAutofit/>
          </a:bodyPr>
          <a:lstStyle>
            <a:lvl1pPr marL="0" indent="0" algn="r">
              <a:spcBef>
                <a:spcPts val="0"/>
              </a:spcBef>
              <a:buFontTx/>
              <a:buNone/>
              <a:defRPr sz="1400" b="0" i="1" baseline="0">
                <a:solidFill>
                  <a:srgbClr val="898989"/>
                </a:solidFill>
                <a:latin typeface="Arial" panose="020B0604020202020204" pitchFamily="34" charset="0"/>
                <a:cs typeface="Arial" panose="020B0604020202020204" pitchFamily="34" charset="0"/>
              </a:defRPr>
            </a:lvl1pPr>
          </a:lstStyle>
          <a:p>
            <a:pPr lvl="0"/>
            <a:r>
              <a:rPr lang="en-US" dirty="0"/>
              <a:t>Month XX, 20XX</a:t>
            </a:r>
          </a:p>
        </p:txBody>
      </p:sp>
      <p:sp>
        <p:nvSpPr>
          <p:cNvPr id="2" name="Rectangle 1"/>
          <p:cNvSpPr/>
          <p:nvPr userDrawn="1"/>
        </p:nvSpPr>
        <p:spPr>
          <a:xfrm>
            <a:off x="0" y="6008061"/>
            <a:ext cx="1308686" cy="826851"/>
          </a:xfrm>
          <a:prstGeom prst="rect">
            <a:avLst/>
          </a:prstGeom>
          <a:solidFill>
            <a:schemeClr val="accent5">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userDrawn="1"/>
        </p:nvSpPr>
        <p:spPr>
          <a:xfrm>
            <a:off x="1308686" y="6008061"/>
            <a:ext cx="7835314" cy="826851"/>
          </a:xfrm>
          <a:prstGeom prst="rect">
            <a:avLst/>
          </a:prstGeom>
          <a:solidFill>
            <a:schemeClr val="accent5">
              <a:lumMod val="60000"/>
              <a:lumOff val="4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547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5" name="Title 4"/>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92E591C-1A53-49F9-B869-40F5D867B46C}" type="slidenum">
              <a:rPr>
                <a:solidFill>
                  <a:prstClr val="white">
                    <a:lumMod val="65000"/>
                  </a:prstClr>
                </a:solidFill>
              </a:rPr>
              <a:pP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842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301" y="6472363"/>
            <a:ext cx="464262" cy="243722"/>
          </a:xfrm>
          <a:prstGeom prst="rect">
            <a:avLst/>
          </a:prstGeom>
        </p:spPr>
        <p:txBody>
          <a:bodyPr/>
          <a:lstStyle/>
          <a:p>
            <a:pPr algn="r"/>
            <a:fld id="{7FFE15FC-A8B6-4718-BABB-4F5309630F6C}" type="slidenum">
              <a:rPr>
                <a:solidFill>
                  <a:prstClr val="white">
                    <a:lumMod val="65000"/>
                  </a:prstClr>
                </a:solidFill>
              </a:rPr>
              <a:pPr algn="r"/>
              <a:t>‹#›</a:t>
            </a:fld>
            <a:endParaRPr dirty="0">
              <a:solidFill>
                <a:prstClr val="white">
                  <a:lumMod val="65000"/>
                </a:prstClr>
              </a:solidFill>
            </a:endParaRPr>
          </a:p>
        </p:txBody>
      </p:sp>
      <p:sp>
        <p:nvSpPr>
          <p:cNvPr id="2" name="Footer Placeholder 1"/>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8435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8702" y="87394"/>
            <a:ext cx="8229600" cy="479603"/>
          </a:xfrm>
        </p:spPr>
        <p:txBody>
          <a:bodyPr anchor="b"/>
          <a:lstStyle>
            <a:lvl1pPr algn="l">
              <a:defRPr sz="2200" b="1">
                <a:solidFill>
                  <a:srgbClr val="175475"/>
                </a:solidFill>
              </a:defRPr>
            </a:lvl1pPr>
          </a:lstStyle>
          <a:p>
            <a:r>
              <a:rPr lang="en-US" dirty="0"/>
              <a:t>Click to edit Master title style</a:t>
            </a:r>
          </a:p>
        </p:txBody>
      </p:sp>
      <p:sp>
        <p:nvSpPr>
          <p:cNvPr id="3" name="Content Placeholder 2"/>
          <p:cNvSpPr>
            <a:spLocks noGrp="1"/>
          </p:cNvSpPr>
          <p:nvPr>
            <p:ph idx="1"/>
          </p:nvPr>
        </p:nvSpPr>
        <p:spPr>
          <a:xfrm>
            <a:off x="3575050" y="924674"/>
            <a:ext cx="5111750" cy="5201489"/>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924674"/>
            <a:ext cx="3008313" cy="5201489"/>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Slide Number Placeholder 5"/>
          <p:cNvSpPr>
            <a:spLocks noGrp="1"/>
          </p:cNvSpPr>
          <p:nvPr>
            <p:ph type="sldNum" sz="quarter" idx="10"/>
          </p:nvPr>
        </p:nvSpPr>
        <p:spPr>
          <a:xfrm>
            <a:off x="114301" y="6472363"/>
            <a:ext cx="464262" cy="243722"/>
          </a:xfrm>
          <a:prstGeom prst="rect">
            <a:avLst/>
          </a:prstGeom>
        </p:spPr>
        <p:txBody>
          <a:bodyPr/>
          <a:lstStyle/>
          <a:p>
            <a:pPr algn="r"/>
            <a:fld id="{7FFE15FC-A8B6-4718-BABB-4F5309630F6C}" type="slidenum">
              <a:rPr>
                <a:solidFill>
                  <a:prstClr val="white">
                    <a:lumMod val="65000"/>
                  </a:prstClr>
                </a:solidFill>
              </a:rPr>
              <a:pPr algn="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500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5475"/>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17547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5"/>
          <p:cNvSpPr>
            <a:spLocks noGrp="1"/>
          </p:cNvSpPr>
          <p:nvPr>
            <p:ph type="sldNum" sz="quarter" idx="10"/>
          </p:nvPr>
        </p:nvSpPr>
        <p:spPr>
          <a:xfrm>
            <a:off x="114301" y="6472363"/>
            <a:ext cx="464262" cy="243722"/>
          </a:xfrm>
          <a:prstGeom prst="rect">
            <a:avLst/>
          </a:prstGeom>
        </p:spPr>
        <p:txBody>
          <a:bodyPr/>
          <a:lstStyle/>
          <a:p>
            <a:pPr algn="r"/>
            <a:fld id="{7FFE15FC-A8B6-4718-BABB-4F5309630F6C}" type="slidenum">
              <a:rPr>
                <a:solidFill>
                  <a:prstClr val="white">
                    <a:lumMod val="65000"/>
                  </a:prstClr>
                </a:solidFill>
              </a:rPr>
              <a:pPr algn="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19201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75475"/>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a:xfrm>
            <a:off x="114301" y="6472363"/>
            <a:ext cx="464262" cy="243722"/>
          </a:xfrm>
          <a:prstGeom prst="rect">
            <a:avLst/>
          </a:prstGeom>
        </p:spPr>
        <p:txBody>
          <a:bodyPr/>
          <a:lstStyle/>
          <a:p>
            <a:pPr algn="r"/>
            <a:fld id="{7FFE15FC-A8B6-4718-BABB-4F5309630F6C}" type="slidenum">
              <a:rPr>
                <a:solidFill>
                  <a:prstClr val="white">
                    <a:lumMod val="65000"/>
                  </a:prstClr>
                </a:solidFill>
              </a:rPr>
              <a:pPr algn="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1757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175475"/>
                </a:solidFill>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175475"/>
                </a:solidFill>
              </a:defRPr>
            </a:lvl1pPr>
            <a:lvl2pPr>
              <a:defRPr>
                <a:solidFill>
                  <a:srgbClr val="175475"/>
                </a:solidFill>
              </a:defRPr>
            </a:lvl2pPr>
            <a:lvl3pPr>
              <a:defRPr>
                <a:solidFill>
                  <a:srgbClr val="175475"/>
                </a:solidFill>
              </a:defRPr>
            </a:lvl3pPr>
            <a:lvl4pPr>
              <a:defRPr>
                <a:solidFill>
                  <a:srgbClr val="175475"/>
                </a:solidFill>
              </a:defRPr>
            </a:lvl4pPr>
            <a:lvl5pPr>
              <a:defRPr>
                <a:solidFill>
                  <a:srgbClr val="17547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114301" y="6472363"/>
            <a:ext cx="464262" cy="243722"/>
          </a:xfrm>
          <a:prstGeom prst="rect">
            <a:avLst/>
          </a:prstGeom>
        </p:spPr>
        <p:txBody>
          <a:bodyPr/>
          <a:lstStyle/>
          <a:p>
            <a:pPr algn="r"/>
            <a:fld id="{7FFE15FC-A8B6-4718-BABB-4F5309630F6C}" type="slidenum">
              <a:rPr>
                <a:solidFill>
                  <a:prstClr val="white">
                    <a:lumMod val="65000"/>
                  </a:prstClr>
                </a:solidFill>
              </a:rPr>
              <a:pPr algn="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5094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hasCustomPrompt="1"/>
          </p:nvPr>
        </p:nvSpPr>
        <p:spPr>
          <a:xfrm>
            <a:off x="606425" y="5548468"/>
            <a:ext cx="4851400" cy="336355"/>
          </a:xfrm>
        </p:spPr>
        <p:txBody>
          <a:bodyPr>
            <a:noAutofit/>
          </a:bodyPr>
          <a:lstStyle>
            <a:lvl1pPr marL="0" indent="0">
              <a:buNone/>
              <a:defRPr sz="1400">
                <a:solidFill>
                  <a:srgbClr val="0C61A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sp>
        <p:nvSpPr>
          <p:cNvPr id="13" name="Text Placeholder 12"/>
          <p:cNvSpPr>
            <a:spLocks noGrp="1"/>
          </p:cNvSpPr>
          <p:nvPr>
            <p:ph type="body" sz="quarter" idx="10" hasCustomPrompt="1"/>
          </p:nvPr>
        </p:nvSpPr>
        <p:spPr>
          <a:xfrm>
            <a:off x="605683" y="5182506"/>
            <a:ext cx="4852142" cy="365962"/>
          </a:xfrm>
        </p:spPr>
        <p:txBody>
          <a:bodyPr>
            <a:normAutofit/>
          </a:bodyPr>
          <a:lstStyle>
            <a:lvl1pPr marL="0" indent="0">
              <a:buNone/>
              <a:defRPr sz="1800" b="1">
                <a:solidFill>
                  <a:srgbClr val="0C61A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Author</a:t>
            </a:r>
          </a:p>
        </p:txBody>
      </p:sp>
      <p:sp>
        <p:nvSpPr>
          <p:cNvPr id="2" name="Title 1"/>
          <p:cNvSpPr>
            <a:spLocks noGrp="1"/>
          </p:cNvSpPr>
          <p:nvPr>
            <p:ph type="ctrTitle"/>
          </p:nvPr>
        </p:nvSpPr>
        <p:spPr>
          <a:xfrm>
            <a:off x="605683" y="531709"/>
            <a:ext cx="4852142" cy="997833"/>
          </a:xfrm>
        </p:spPr>
        <p:txBody>
          <a:bodyPr anchor="t">
            <a:normAutofit/>
          </a:bodyPr>
          <a:lstStyle>
            <a:lvl1pPr algn="l">
              <a:defRPr sz="3000"/>
            </a:lvl1pPr>
          </a:lstStyle>
          <a:p>
            <a:r>
              <a:rPr lang="en-US" dirty="0"/>
              <a:t>Click to edit Master title style</a:t>
            </a:r>
          </a:p>
        </p:txBody>
      </p:sp>
      <p:sp>
        <p:nvSpPr>
          <p:cNvPr id="3" name="Subtitle 2"/>
          <p:cNvSpPr>
            <a:spLocks noGrp="1"/>
          </p:cNvSpPr>
          <p:nvPr>
            <p:ph type="subTitle" idx="1"/>
          </p:nvPr>
        </p:nvSpPr>
        <p:spPr>
          <a:xfrm>
            <a:off x="605683" y="1549400"/>
            <a:ext cx="4852142" cy="1655762"/>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7" name="Straight Connector 6"/>
          <p:cNvCxnSpPr/>
          <p:nvPr userDrawn="1"/>
        </p:nvCxnSpPr>
        <p:spPr>
          <a:xfrm>
            <a:off x="6096000" y="638175"/>
            <a:ext cx="0" cy="5133975"/>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91312" y="3447880"/>
            <a:ext cx="1752604" cy="993650"/>
          </a:xfrm>
          <a:prstGeom prst="rect">
            <a:avLst/>
          </a:prstGeom>
        </p:spPr>
      </p:pic>
      <p:pic>
        <p:nvPicPr>
          <p:cNvPr id="9" name="Picture 10" descr="K:\USERS\Jenny\Jenny\General\NILC Logos_Letterhead\NILC New Logos\3 Line Logo\Small\nilc_logo_3line-color-jpg_small.jpg"/>
          <p:cNvPicPr>
            <a:picLocks noChangeAspect="1" noChangeArrowheads="1"/>
          </p:cNvPicPr>
          <p:nvPr userDrawn="1"/>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8055" y="1549400"/>
            <a:ext cx="1815861" cy="115432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2119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6110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1920240"/>
            <a:ext cx="7886700" cy="4256723"/>
          </a:xfrm>
        </p:spPr>
        <p:txBody>
          <a:bodyPr/>
          <a:lstStyle/>
          <a:p>
            <a:pPr lvl="0"/>
            <a:r>
              <a:rPr lang="en-US" dirty="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8C9BC0-F5D7-4B43-9BDD-6A95FADFB6C6}" type="slidenum">
              <a:rPr lang="en-US" smtClean="0"/>
              <a:pPr/>
              <a:t>‹#›</a:t>
            </a:fld>
            <a:endParaRPr lang="en-US"/>
          </a:p>
        </p:txBody>
      </p:sp>
      <p:sp>
        <p:nvSpPr>
          <p:cNvPr id="12" name="Text Placeholder 11"/>
          <p:cNvSpPr>
            <a:spLocks noGrp="1"/>
          </p:cNvSpPr>
          <p:nvPr>
            <p:ph type="body" sz="quarter" idx="13" hasCustomPrompt="1"/>
          </p:nvPr>
        </p:nvSpPr>
        <p:spPr>
          <a:xfrm>
            <a:off x="628650" y="1342390"/>
            <a:ext cx="7886700" cy="398463"/>
          </a:xfrm>
        </p:spPr>
        <p:txBody>
          <a:bodyPr anchor="t"/>
          <a:lstStyle>
            <a:lvl1pPr marL="0" indent="0" algn="ctr">
              <a:buNone/>
              <a:defRPr b="0" i="1"/>
            </a:lvl1pPr>
            <a:lvl2pPr marL="457200" indent="0" algn="ctr">
              <a:buNone/>
              <a:defRPr i="1"/>
            </a:lvl2pPr>
            <a:lvl3pPr marL="914400" indent="0" algn="ctr">
              <a:buNone/>
              <a:defRPr i="1"/>
            </a:lvl3pPr>
            <a:lvl4pPr marL="1371600" indent="0" algn="ctr">
              <a:buNone/>
              <a:defRPr i="1"/>
            </a:lvl4pPr>
            <a:lvl5pPr marL="1828800" indent="0" algn="ctr">
              <a:buNone/>
              <a:defRPr i="1"/>
            </a:lvl5pPr>
          </a:lstStyle>
          <a:p>
            <a:pPr lvl="0"/>
            <a:r>
              <a:rPr lang="en-US" dirty="0"/>
              <a:t>Edit Master subtitle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8899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Title and Pict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99011" y="1687484"/>
            <a:ext cx="2287039" cy="4489479"/>
          </a:xfrm>
        </p:spPr>
        <p:txBody>
          <a:bodyPr>
            <a:normAutofit/>
          </a:bodyPr>
          <a:lstStyle>
            <a:lvl1pPr>
              <a:defRPr sz="1800"/>
            </a:lvl1pPr>
          </a:lstStyle>
          <a:p>
            <a:pPr lvl="0"/>
            <a:r>
              <a:rPr lang="en-US" dirty="0"/>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8C9BC0-F5D7-4B43-9BDD-6A95FADFB6C6}" type="slidenum">
              <a:rPr lang="en-US" smtClean="0"/>
              <a:pPr/>
              <a:t>‹#›</a:t>
            </a:fld>
            <a:endParaRPr lang="en-US"/>
          </a:p>
        </p:txBody>
      </p:sp>
      <p:sp>
        <p:nvSpPr>
          <p:cNvPr id="8" name="Picture Placeholder 7"/>
          <p:cNvSpPr>
            <a:spLocks noGrp="1"/>
          </p:cNvSpPr>
          <p:nvPr>
            <p:ph type="pic" sz="quarter" idx="13"/>
          </p:nvPr>
        </p:nvSpPr>
        <p:spPr>
          <a:xfrm>
            <a:off x="2768138" y="1687484"/>
            <a:ext cx="5976851" cy="4489479"/>
          </a:xfrm>
        </p:spPr>
        <p:txBody>
          <a:bodyPr/>
          <a:lstStyle>
            <a:lvl1pPr marL="0" indent="0">
              <a:buNone/>
              <a:defRPr/>
            </a:lvl1p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192100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Title Slide-2">
    <p:bg>
      <p:bgPr>
        <a:solidFill>
          <a:schemeClr val="bg1"/>
        </a:solidFill>
        <a:effectLst/>
      </p:bgPr>
    </p:bg>
    <p:spTree>
      <p:nvGrpSpPr>
        <p:cNvPr id="1" name=""/>
        <p:cNvGrpSpPr/>
        <p:nvPr/>
      </p:nvGrpSpPr>
      <p:grpSpPr>
        <a:xfrm>
          <a:off x="0" y="0"/>
          <a:ext cx="0" cy="0"/>
          <a:chOff x="0" y="0"/>
          <a:chExt cx="0" cy="0"/>
        </a:xfrm>
      </p:grpSpPr>
      <p:sp>
        <p:nvSpPr>
          <p:cNvPr id="18" name="Text Placeholder 17"/>
          <p:cNvSpPr>
            <a:spLocks noGrp="1"/>
          </p:cNvSpPr>
          <p:nvPr>
            <p:ph type="body" sz="quarter" idx="10" hasCustomPrompt="1"/>
          </p:nvPr>
        </p:nvSpPr>
        <p:spPr>
          <a:xfrm>
            <a:off x="519391" y="845670"/>
            <a:ext cx="5229656" cy="1527880"/>
          </a:xfrm>
        </p:spPr>
        <p:txBody>
          <a:bodyPr>
            <a:noAutofit/>
          </a:bodyPr>
          <a:lstStyle>
            <a:lvl1pPr marL="0" indent="0" algn="l">
              <a:buFontTx/>
              <a:buNone/>
              <a:defRPr sz="3600" b="1" i="0" baseline="0">
                <a:solidFill>
                  <a:srgbClr val="002060"/>
                </a:solidFill>
                <a:latin typeface="Arial" panose="020B0604020202020204" pitchFamily="34" charset="0"/>
                <a:cs typeface="Arial" panose="020B0604020202020204" pitchFamily="34" charset="0"/>
              </a:defRPr>
            </a:lvl1pPr>
          </a:lstStyle>
          <a:p>
            <a:pPr lvl="0"/>
            <a:r>
              <a:rPr lang="en-US" dirty="0"/>
              <a:t>Presentation Title Here</a:t>
            </a:r>
          </a:p>
        </p:txBody>
      </p:sp>
      <p:sp>
        <p:nvSpPr>
          <p:cNvPr id="20" name="Text Placeholder 17"/>
          <p:cNvSpPr>
            <a:spLocks noGrp="1"/>
          </p:cNvSpPr>
          <p:nvPr>
            <p:ph type="body" sz="quarter" idx="11" hasCustomPrompt="1"/>
          </p:nvPr>
        </p:nvSpPr>
        <p:spPr>
          <a:xfrm>
            <a:off x="519391" y="2373550"/>
            <a:ext cx="5229656" cy="1572176"/>
          </a:xfrm>
        </p:spPr>
        <p:txBody>
          <a:bodyPr lIns="0" tIns="0" rIns="0" bIns="0">
            <a:noAutofit/>
          </a:bodyPr>
          <a:lstStyle>
            <a:lvl1pPr marL="0" indent="0" algn="l">
              <a:spcBef>
                <a:spcPts val="0"/>
              </a:spcBef>
              <a:buFontTx/>
              <a:buNone/>
              <a:defRPr sz="2800" b="0" i="0" baseline="0">
                <a:solidFill>
                  <a:schemeClr val="bg1">
                    <a:lumMod val="50000"/>
                  </a:schemeClr>
                </a:solidFill>
                <a:latin typeface="Arial" panose="020B0604020202020204" pitchFamily="34" charset="0"/>
                <a:cs typeface="Arial" panose="020B0604020202020204" pitchFamily="34" charset="0"/>
              </a:defRPr>
            </a:lvl1pPr>
          </a:lstStyle>
          <a:p>
            <a:pPr lvl="0"/>
            <a:r>
              <a:rPr lang="en-US" dirty="0"/>
              <a:t>Presentation Subtitle here</a:t>
            </a:r>
          </a:p>
        </p:txBody>
      </p:sp>
      <p:sp>
        <p:nvSpPr>
          <p:cNvPr id="22" name="Text Placeholder 17"/>
          <p:cNvSpPr>
            <a:spLocks noGrp="1"/>
          </p:cNvSpPr>
          <p:nvPr>
            <p:ph type="body" sz="quarter" idx="12" hasCustomPrompt="1"/>
          </p:nvPr>
        </p:nvSpPr>
        <p:spPr>
          <a:xfrm>
            <a:off x="519392" y="4860857"/>
            <a:ext cx="5229656" cy="469900"/>
          </a:xfrm>
        </p:spPr>
        <p:txBody>
          <a:bodyPr lIns="0" tIns="0" rIns="0" bIns="0" anchor="b">
            <a:noAutofit/>
          </a:bodyPr>
          <a:lstStyle>
            <a:lvl1pPr marL="0" indent="0" algn="r">
              <a:spcBef>
                <a:spcPts val="0"/>
              </a:spcBef>
              <a:buFontTx/>
              <a:buNone/>
              <a:defRPr sz="1800" b="0" i="1">
                <a:solidFill>
                  <a:srgbClr val="898989"/>
                </a:solidFill>
                <a:latin typeface="Arial" panose="020B0604020202020204" pitchFamily="34" charset="0"/>
                <a:cs typeface="Arial" panose="020B0604020202020204" pitchFamily="34" charset="0"/>
              </a:defRPr>
            </a:lvl1pPr>
          </a:lstStyle>
          <a:p>
            <a:pPr lvl="0"/>
            <a:r>
              <a:rPr lang="en-US" dirty="0"/>
              <a:t>Author Here</a:t>
            </a:r>
          </a:p>
        </p:txBody>
      </p:sp>
      <p:sp>
        <p:nvSpPr>
          <p:cNvPr id="23" name="Text Placeholder 17"/>
          <p:cNvSpPr>
            <a:spLocks noGrp="1"/>
          </p:cNvSpPr>
          <p:nvPr>
            <p:ph type="body" sz="quarter" idx="13" hasCustomPrompt="1"/>
          </p:nvPr>
        </p:nvSpPr>
        <p:spPr>
          <a:xfrm>
            <a:off x="519392" y="5330757"/>
            <a:ext cx="5229656" cy="345392"/>
          </a:xfrm>
        </p:spPr>
        <p:txBody>
          <a:bodyPr lIns="0" tIns="0" rIns="0" bIns="0" anchor="b">
            <a:noAutofit/>
          </a:bodyPr>
          <a:lstStyle>
            <a:lvl1pPr marL="0" indent="0" algn="r">
              <a:spcBef>
                <a:spcPts val="0"/>
              </a:spcBef>
              <a:buFontTx/>
              <a:buNone/>
              <a:defRPr sz="1400" b="0" i="1" baseline="0">
                <a:solidFill>
                  <a:srgbClr val="898989"/>
                </a:solidFill>
                <a:latin typeface="Arial" panose="020B0604020202020204" pitchFamily="34" charset="0"/>
                <a:cs typeface="Arial" panose="020B0604020202020204" pitchFamily="34" charset="0"/>
              </a:defRPr>
            </a:lvl1pPr>
          </a:lstStyle>
          <a:p>
            <a:pPr lvl="0"/>
            <a:r>
              <a:rPr lang="en-US" dirty="0"/>
              <a:t>Month XX, 20XX</a:t>
            </a:r>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09210" y="3693890"/>
            <a:ext cx="1752604" cy="993650"/>
          </a:xfrm>
          <a:prstGeom prst="rect">
            <a:avLst/>
          </a:prstGeom>
        </p:spPr>
      </p:pic>
      <p:pic>
        <p:nvPicPr>
          <p:cNvPr id="15" name="Picture 10" descr="K:\USERS\Jenny\Jenny\General\NILC Logos_Letterhead\NILC New Logos\3 Line Logo\Small\nilc_logo_3line-color-jpg_small.jpg"/>
          <p:cNvPicPr>
            <a:picLocks noChangeAspect="1" noChangeArrowheads="1"/>
          </p:cNvPicPr>
          <p:nvPr userDrawn="1"/>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9210" y="1643528"/>
            <a:ext cx="1752604" cy="111410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grpSp>
        <p:nvGrpSpPr>
          <p:cNvPr id="16" name="Group 15"/>
          <p:cNvGrpSpPr/>
          <p:nvPr userDrawn="1"/>
        </p:nvGrpSpPr>
        <p:grpSpPr>
          <a:xfrm rot="5400000">
            <a:off x="3435997" y="3236062"/>
            <a:ext cx="5028174" cy="0"/>
            <a:chOff x="0" y="5467182"/>
            <a:chExt cx="5028174" cy="0"/>
          </a:xfrm>
        </p:grpSpPr>
        <p:cxnSp>
          <p:nvCxnSpPr>
            <p:cNvPr id="17" name="Straight Connector 16"/>
            <p:cNvCxnSpPr/>
            <p:nvPr userDrawn="1"/>
          </p:nvCxnSpPr>
          <p:spPr>
            <a:xfrm>
              <a:off x="364734" y="5467182"/>
              <a:ext cx="4663440" cy="0"/>
            </a:xfrm>
            <a:prstGeom prst="line">
              <a:avLst/>
            </a:prstGeom>
            <a:ln w="12700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0" y="5467182"/>
              <a:ext cx="320040" cy="0"/>
            </a:xfrm>
            <a:prstGeom prst="line">
              <a:avLst/>
            </a:prstGeom>
            <a:ln w="1270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8445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8C9BC0-F5D7-4B43-9BDD-6A95FADFB6C6}" type="slidenum">
              <a:rPr lang="en-US" smtClean="0"/>
              <a:pPr/>
              <a:t>‹#›</a:t>
            </a:fld>
            <a:endParaRPr lang="en-US"/>
          </a:p>
        </p:txBody>
      </p:sp>
      <p:sp>
        <p:nvSpPr>
          <p:cNvPr id="8" name="Picture Placeholder 7"/>
          <p:cNvSpPr>
            <a:spLocks noGrp="1"/>
          </p:cNvSpPr>
          <p:nvPr>
            <p:ph type="pic" sz="quarter" idx="13"/>
          </p:nvPr>
        </p:nvSpPr>
        <p:spPr>
          <a:xfrm>
            <a:off x="628650" y="1507492"/>
            <a:ext cx="7886700" cy="4669471"/>
          </a:xfrm>
        </p:spPr>
        <p:txBody>
          <a:bodyPr/>
          <a:lstStyle>
            <a:lvl1pPr marL="0" indent="0">
              <a:buNone/>
              <a:defRPr/>
            </a:lvl1pPr>
          </a:lstStyle>
          <a:p>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9168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normAutofit/>
          </a:bodyPr>
          <a:lstStyle>
            <a:lvl1pPr algn="l">
              <a:defRPr sz="3000"/>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297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3423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6816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9194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07420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97860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1067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4984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C8C9BC0-F5D7-4B43-9BDD-6A95FADFB6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980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10" name="Text Placeholder 9"/>
          <p:cNvSpPr>
            <a:spLocks noGrp="1"/>
          </p:cNvSpPr>
          <p:nvPr>
            <p:ph type="body" sz="quarter" idx="15"/>
          </p:nvPr>
        </p:nvSpPr>
        <p:spPr>
          <a:xfrm>
            <a:off x="364735" y="1152524"/>
            <a:ext cx="8379216" cy="475020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hasCustomPrompt="1"/>
          </p:nvPr>
        </p:nvSpPr>
        <p:spPr/>
        <p:txBody>
          <a:bodyPr/>
          <a:lstStyle>
            <a:lvl1pPr>
              <a:defRPr cap="none" baseline="0"/>
            </a:lvl1pPr>
          </a:lstStyle>
          <a:p>
            <a:r>
              <a:rPr lang="en-US" dirty="0"/>
              <a:t>Click To Edit Master Title Style</a:t>
            </a:r>
          </a:p>
        </p:txBody>
      </p:sp>
      <p:sp>
        <p:nvSpPr>
          <p:cNvPr id="7" name="Footer Placeholder 6"/>
          <p:cNvSpPr>
            <a:spLocks noGrp="1"/>
          </p:cNvSpPr>
          <p:nvPr>
            <p:ph type="ftr" sz="quarter" idx="13"/>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4"/>
          </p:nvPr>
        </p:nvSpPr>
        <p:spPr/>
        <p:txBody>
          <a:bodyPr/>
          <a:lstStyle/>
          <a:p>
            <a:fld id="{A92E591C-1A53-49F9-B869-40F5D867B46C}" type="slidenum">
              <a:rPr>
                <a:solidFill>
                  <a:prstClr val="white">
                    <a:lumMod val="65000"/>
                  </a:prstClr>
                </a:solidFill>
              </a:rPr>
              <a:pP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5305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spTree>
      <p:nvGrpSpPr>
        <p:cNvPr id="1" name=""/>
        <p:cNvGrpSpPr/>
        <p:nvPr/>
      </p:nvGrpSpPr>
      <p:grpSpPr>
        <a:xfrm>
          <a:off x="0" y="0"/>
          <a:ext cx="0" cy="0"/>
          <a:chOff x="0" y="0"/>
          <a:chExt cx="0" cy="0"/>
        </a:xfrm>
      </p:grpSpPr>
      <p:sp>
        <p:nvSpPr>
          <p:cNvPr id="9" name="Rectangle 5"/>
          <p:cNvSpPr>
            <a:spLocks noGrp="1" noChangeArrowheads="1"/>
          </p:cNvSpPr>
          <p:nvPr>
            <p:ph type="title"/>
          </p:nvPr>
        </p:nvSpPr>
        <p:spPr bwMode="auto">
          <a:xfrm>
            <a:off x="452349" y="1817604"/>
            <a:ext cx="8223439" cy="1000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b="1" i="0">
                <a:latin typeface="Calibri" pitchFamily="34" charset="0"/>
                <a:cs typeface="Calibri" pitchFamily="34" charset="0"/>
              </a:defRPr>
            </a:lvl1pPr>
          </a:lstStyle>
          <a:p>
            <a:pPr lvl="0" algn="l" rtl="0" eaLnBrk="1" fontAlgn="base" hangingPunct="1">
              <a:spcBef>
                <a:spcPct val="0"/>
              </a:spcBef>
              <a:spcAft>
                <a:spcPct val="0"/>
              </a:spcAft>
            </a:pPr>
            <a:r>
              <a:rPr lang="en-US" dirty="0"/>
              <a:t>Click to edit Master title style</a:t>
            </a:r>
          </a:p>
        </p:txBody>
      </p:sp>
      <p:sp>
        <p:nvSpPr>
          <p:cNvPr id="13" name="Text Placeholder 12"/>
          <p:cNvSpPr>
            <a:spLocks noGrp="1"/>
          </p:cNvSpPr>
          <p:nvPr>
            <p:ph type="body" sz="quarter" idx="10" hasCustomPrompt="1"/>
          </p:nvPr>
        </p:nvSpPr>
        <p:spPr>
          <a:xfrm>
            <a:off x="444467" y="2946400"/>
            <a:ext cx="6391275" cy="884238"/>
          </a:xfrm>
          <a:prstGeom prst="rect">
            <a:avLst/>
          </a:prstGeom>
        </p:spPr>
        <p:txBody>
          <a:bodyPr vert="horz"/>
          <a:lstStyle>
            <a:lvl1pPr marL="0" indent="0">
              <a:buNone/>
              <a:defRPr sz="1600" b="0" i="0" baseline="0">
                <a:solidFill>
                  <a:schemeClr val="bg1"/>
                </a:solidFill>
                <a:latin typeface="Calibri" pitchFamily="34" charset="0"/>
                <a:cs typeface="Calibri" pitchFamily="34" charset="0"/>
              </a:defRPr>
            </a:lvl1pPr>
          </a:lstStyle>
          <a:p>
            <a:pPr lvl="0"/>
            <a:r>
              <a:rPr lang="en-US" dirty="0"/>
              <a:t>SUBTITLE STYLE</a:t>
            </a:r>
          </a:p>
        </p:txBody>
      </p:sp>
      <p:sp>
        <p:nvSpPr>
          <p:cNvPr id="22" name="Content Placeholder 21"/>
          <p:cNvSpPr>
            <a:spLocks noGrp="1"/>
          </p:cNvSpPr>
          <p:nvPr>
            <p:ph sz="quarter" idx="13" hasCustomPrompt="1"/>
          </p:nvPr>
        </p:nvSpPr>
        <p:spPr>
          <a:xfrm>
            <a:off x="444467" y="4238484"/>
            <a:ext cx="3352800" cy="284362"/>
          </a:xfrm>
          <a:prstGeom prst="rect">
            <a:avLst/>
          </a:prstGeom>
        </p:spPr>
        <p:txBody>
          <a:bodyPr vert="horz"/>
          <a:lstStyle>
            <a:lvl1pPr marL="0" indent="0">
              <a:buFontTx/>
              <a:buNone/>
              <a:defRPr sz="1600" b="0" i="0" baseline="0">
                <a:solidFill>
                  <a:schemeClr val="bg1"/>
                </a:solidFill>
                <a:latin typeface="Calibri" pitchFamily="34" charset="0"/>
                <a:cs typeface="Calibri" pitchFamily="34" charset="0"/>
              </a:defRPr>
            </a:lvl1pPr>
          </a:lstStyle>
          <a:p>
            <a:pPr lvl="0"/>
            <a:r>
              <a:rPr lang="en-US" dirty="0"/>
              <a:t>Authors</a:t>
            </a:r>
          </a:p>
        </p:txBody>
      </p:sp>
      <p:sp>
        <p:nvSpPr>
          <p:cNvPr id="24" name="Content Placeholder 23"/>
          <p:cNvSpPr>
            <a:spLocks noGrp="1"/>
          </p:cNvSpPr>
          <p:nvPr>
            <p:ph sz="quarter" idx="14" hasCustomPrompt="1"/>
          </p:nvPr>
        </p:nvSpPr>
        <p:spPr>
          <a:xfrm>
            <a:off x="4480282" y="6174160"/>
            <a:ext cx="4416425" cy="531440"/>
          </a:xfrm>
          <a:prstGeom prst="rect">
            <a:avLst/>
          </a:prstGeom>
        </p:spPr>
        <p:txBody>
          <a:bodyPr vert="horz"/>
          <a:lstStyle>
            <a:lvl1pPr marL="0" indent="0" algn="r">
              <a:buFontTx/>
              <a:buNone/>
              <a:defRPr sz="1200" b="0" i="0" baseline="0">
                <a:solidFill>
                  <a:schemeClr val="tx1"/>
                </a:solidFill>
                <a:latin typeface="Calibri" pitchFamily="34" charset="0"/>
                <a:cs typeface="Calibri" pitchFamily="34" charset="0"/>
              </a:defRPr>
            </a:lvl1pPr>
          </a:lstStyle>
          <a:p>
            <a:pPr lvl="0"/>
            <a:r>
              <a:rPr lang="en-US" dirty="0"/>
              <a:t>Date: January 23, 2013</a:t>
            </a:r>
          </a:p>
          <a:p>
            <a:pPr lvl="0"/>
            <a:r>
              <a:rPr lang="en-US" dirty="0"/>
              <a:t>Location: Washington D.C.</a:t>
            </a:r>
          </a:p>
        </p:txBody>
      </p:sp>
      <p:sp>
        <p:nvSpPr>
          <p:cNvPr id="28" name="Content Placeholder 27"/>
          <p:cNvSpPr>
            <a:spLocks noGrp="1"/>
          </p:cNvSpPr>
          <p:nvPr>
            <p:ph sz="quarter" idx="16" hasCustomPrompt="1"/>
          </p:nvPr>
        </p:nvSpPr>
        <p:spPr>
          <a:xfrm>
            <a:off x="444469" y="4644236"/>
            <a:ext cx="5984875" cy="849313"/>
          </a:xfrm>
          <a:prstGeom prst="rect">
            <a:avLst/>
          </a:prstGeom>
        </p:spPr>
        <p:txBody>
          <a:bodyPr vert="horz"/>
          <a:lstStyle>
            <a:lvl1pPr marL="0" indent="0">
              <a:buFontTx/>
              <a:buNone/>
              <a:defRPr sz="1200" baseline="0">
                <a:solidFill>
                  <a:schemeClr val="bg1"/>
                </a:solidFill>
                <a:latin typeface="Calibri" pitchFamily="34" charset="0"/>
                <a:cs typeface="Calibri" pitchFamily="34" charset="0"/>
              </a:defRPr>
            </a:lvl1pPr>
          </a:lstStyle>
          <a:p>
            <a:pPr lvl="0"/>
            <a:r>
              <a:rPr lang="en-US" dirty="0"/>
              <a:t>Multiple Author Names, Name Last Name, Name </a:t>
            </a:r>
            <a:r>
              <a:rPr lang="en-US" dirty="0" err="1"/>
              <a:t>lastname</a:t>
            </a:r>
            <a:r>
              <a:rPr lang="en-US" dirty="0"/>
              <a:t> &amp; name </a:t>
            </a:r>
            <a:r>
              <a:rPr lang="en-US" dirty="0" err="1"/>
              <a:t>lastname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7656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097280"/>
            <a:ext cx="4434840" cy="502920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18"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
        <p:nvSpPr>
          <p:cNvPr id="19" name="Content Placeholder 2"/>
          <p:cNvSpPr>
            <a:spLocks noGrp="1"/>
          </p:cNvSpPr>
          <p:nvPr>
            <p:ph idx="12"/>
          </p:nvPr>
        </p:nvSpPr>
        <p:spPr>
          <a:xfrm>
            <a:off x="4617720" y="1097280"/>
            <a:ext cx="4434840" cy="502920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120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097280"/>
            <a:ext cx="2926080" cy="502920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14" name="Rectang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
        <p:nvSpPr>
          <p:cNvPr id="15" name="Content Placeholder 2"/>
          <p:cNvSpPr>
            <a:spLocks noGrp="1"/>
          </p:cNvSpPr>
          <p:nvPr>
            <p:ph idx="12"/>
          </p:nvPr>
        </p:nvSpPr>
        <p:spPr>
          <a:xfrm>
            <a:off x="3108960" y="1097280"/>
            <a:ext cx="2926080" cy="502920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3"/>
          </p:nvPr>
        </p:nvSpPr>
        <p:spPr>
          <a:xfrm>
            <a:off x="6126480" y="1097280"/>
            <a:ext cx="2926080" cy="502920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5593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6" name="Title 5"/>
          <p:cNvSpPr>
            <a:spLocks noGrp="1" noChangeArrowheads="1"/>
          </p:cNvSpPr>
          <p:nvPr>
            <p:ph type="title"/>
          </p:nvPr>
        </p:nvSpPr>
        <p:spPr bwMode="auto">
          <a:xfrm>
            <a:off x="91440" y="9144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9069467"/>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 y="1371600"/>
            <a:ext cx="8961120" cy="475488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32" name="Rectangle 5"/>
          <p:cNvSpPr>
            <a:spLocks noGrp="1" noChangeArrowheads="1"/>
          </p:cNvSpPr>
          <p:nvPr>
            <p:ph type="title"/>
          </p:nvPr>
        </p:nvSpPr>
        <p:spPr bwMode="auto">
          <a:xfrm>
            <a:off x="91440" y="36576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8103263"/>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 Figures">
    <p:spTree>
      <p:nvGrpSpPr>
        <p:cNvPr id="1" name=""/>
        <p:cNvGrpSpPr/>
        <p:nvPr/>
      </p:nvGrpSpPr>
      <p:grpSpPr>
        <a:xfrm>
          <a:off x="0" y="0"/>
          <a:ext cx="0" cy="0"/>
          <a:chOff x="0" y="0"/>
          <a:chExt cx="0" cy="0"/>
        </a:xfrm>
      </p:grpSpPr>
      <p:sp>
        <p:nvSpPr>
          <p:cNvPr id="16" name="Content Placeholder 2"/>
          <p:cNvSpPr>
            <a:spLocks noGrp="1"/>
          </p:cNvSpPr>
          <p:nvPr>
            <p:ph idx="1"/>
          </p:nvPr>
        </p:nvSpPr>
        <p:spPr>
          <a:xfrm>
            <a:off x="91440" y="1371600"/>
            <a:ext cx="4434840" cy="475488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19" name="Content Placeholder 2"/>
          <p:cNvSpPr>
            <a:spLocks noGrp="1"/>
          </p:cNvSpPr>
          <p:nvPr>
            <p:ph idx="12"/>
          </p:nvPr>
        </p:nvSpPr>
        <p:spPr>
          <a:xfrm>
            <a:off x="4617720" y="1371600"/>
            <a:ext cx="4434840" cy="475488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noChangeArrowheads="1"/>
          </p:cNvSpPr>
          <p:nvPr>
            <p:ph type="title"/>
          </p:nvPr>
        </p:nvSpPr>
        <p:spPr bwMode="auto">
          <a:xfrm>
            <a:off x="91440" y="36576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lvl="0" algn="l" rtl="0" eaLnBrk="1" fontAlgn="base" hangingPunct="1">
              <a:spcBef>
                <a:spcPct val="0"/>
              </a:spcBef>
              <a:spcAft>
                <a:spcPct val="0"/>
              </a:spcAft>
            </a:pPr>
            <a:r>
              <a:rPr lang="en-US" dirty="0"/>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203005"/>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 Figures">
    <p:spTree>
      <p:nvGrpSpPr>
        <p:cNvPr id="1" name=""/>
        <p:cNvGrpSpPr/>
        <p:nvPr/>
      </p:nvGrpSpPr>
      <p:grpSpPr>
        <a:xfrm>
          <a:off x="0" y="0"/>
          <a:ext cx="0" cy="0"/>
          <a:chOff x="0" y="0"/>
          <a:chExt cx="0" cy="0"/>
        </a:xfrm>
      </p:grpSpPr>
      <p:sp>
        <p:nvSpPr>
          <p:cNvPr id="11" name="Content Placeholder 2"/>
          <p:cNvSpPr>
            <a:spLocks noGrp="1"/>
          </p:cNvSpPr>
          <p:nvPr>
            <p:ph idx="1"/>
          </p:nvPr>
        </p:nvSpPr>
        <p:spPr>
          <a:xfrm>
            <a:off x="91440" y="1371600"/>
            <a:ext cx="2926080" cy="475488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15" name="Content Placeholder 2"/>
          <p:cNvSpPr>
            <a:spLocks noGrp="1"/>
          </p:cNvSpPr>
          <p:nvPr>
            <p:ph idx="12"/>
          </p:nvPr>
        </p:nvSpPr>
        <p:spPr>
          <a:xfrm>
            <a:off x="3108960" y="1371600"/>
            <a:ext cx="2926080" cy="475488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idx="13"/>
          </p:nvPr>
        </p:nvSpPr>
        <p:spPr>
          <a:xfrm>
            <a:off x="6126480" y="1371600"/>
            <a:ext cx="2926080" cy="4754880"/>
          </a:xfrm>
          <a:prstGeom prst="rect">
            <a:avLst/>
          </a:prstGeom>
        </p:spPr>
        <p:txBody>
          <a:bodyPr/>
          <a:lstStyle>
            <a:lvl1pPr>
              <a:defRPr sz="2000" b="0" i="0">
                <a:solidFill>
                  <a:schemeClr val="tx1"/>
                </a:solidFill>
                <a:latin typeface="Calibri" pitchFamily="34" charset="0"/>
                <a:cs typeface="Calibri" pitchFamily="34" charset="0"/>
              </a:defRPr>
            </a:lvl1pPr>
            <a:lvl2pPr>
              <a:defRPr sz="1800" b="0" i="0">
                <a:solidFill>
                  <a:schemeClr val="tx1"/>
                </a:solidFill>
                <a:latin typeface="Calibri" pitchFamily="34" charset="0"/>
                <a:cs typeface="Calibri" pitchFamily="34" charset="0"/>
              </a:defRPr>
            </a:lvl2pPr>
            <a:lvl3pPr>
              <a:defRPr sz="1600" b="0" i="0">
                <a:solidFill>
                  <a:schemeClr val="tx1"/>
                </a:solidFill>
                <a:latin typeface="Calibri" pitchFamily="34" charset="0"/>
                <a:cs typeface="Calibri" pitchFamily="34" charset="0"/>
              </a:defRPr>
            </a:lvl3pPr>
            <a:lvl4pPr>
              <a:defRPr sz="1400" b="0" i="0">
                <a:solidFill>
                  <a:schemeClr val="tx1"/>
                </a:solidFill>
                <a:latin typeface="Calibri" pitchFamily="34" charset="0"/>
                <a:cs typeface="Calibri" pitchFamily="34" charset="0"/>
              </a:defRPr>
            </a:lvl4pPr>
            <a:lvl5pPr>
              <a:defRPr sz="1300" b="0" i="0">
                <a:solidFill>
                  <a:schemeClr val="tx1"/>
                </a:solidFill>
                <a:latin typeface="Calibri" pitchFamily="34" charset="0"/>
                <a:cs typeface="Calibr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title"/>
          </p:nvPr>
        </p:nvSpPr>
        <p:spPr bwMode="auto">
          <a:xfrm>
            <a:off x="91440" y="36576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7096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Layout">
    <p:spTree>
      <p:nvGrpSpPr>
        <p:cNvPr id="1" name=""/>
        <p:cNvGrpSpPr/>
        <p:nvPr/>
      </p:nvGrpSpPr>
      <p:grpSpPr>
        <a:xfrm>
          <a:off x="0" y="0"/>
          <a:ext cx="0" cy="0"/>
          <a:chOff x="0" y="0"/>
          <a:chExt cx="0" cy="0"/>
        </a:xfrm>
      </p:grpSpPr>
      <p:sp>
        <p:nvSpPr>
          <p:cNvPr id="5" name="Text Placeholder 6"/>
          <p:cNvSpPr>
            <a:spLocks noGrp="1"/>
          </p:cNvSpPr>
          <p:nvPr>
            <p:ph type="body" sz="quarter" idx="11" hasCustomPrompt="1"/>
          </p:nvPr>
        </p:nvSpPr>
        <p:spPr>
          <a:xfrm>
            <a:off x="91440" y="6217920"/>
            <a:ext cx="8321040" cy="548640"/>
          </a:xfrm>
          <a:prstGeom prst="rect">
            <a:avLst/>
          </a:prstGeom>
        </p:spPr>
        <p:txBody>
          <a:bodyPr anchor="b" anchorCtr="0"/>
          <a:lstStyle>
            <a:lvl1pPr marL="0" indent="0" algn="l">
              <a:spcBef>
                <a:spcPts val="0"/>
              </a:spcBef>
              <a:buFont typeface="Arial" pitchFamily="34" charset="0"/>
              <a:buNone/>
              <a:defRPr sz="1200" baseline="0">
                <a:solidFill>
                  <a:schemeClr val="tx1"/>
                </a:solidFill>
                <a:latin typeface="Calibri" pitchFamily="34" charset="0"/>
                <a:cs typeface="Calibri" pitchFamily="34" charset="0"/>
              </a:defRPr>
            </a:lvl1pPr>
          </a:lstStyle>
          <a:p>
            <a:pPr algn="l">
              <a:spcBef>
                <a:spcPts val="0"/>
              </a:spcBef>
            </a:pPr>
            <a:r>
              <a:rPr lang="en-US" dirty="0"/>
              <a:t>Insert Source Here</a:t>
            </a:r>
          </a:p>
        </p:txBody>
      </p:sp>
      <p:sp>
        <p:nvSpPr>
          <p:cNvPr id="4" name="Rectangle 5"/>
          <p:cNvSpPr>
            <a:spLocks noGrp="1" noChangeArrowheads="1"/>
          </p:cNvSpPr>
          <p:nvPr>
            <p:ph type="title"/>
          </p:nvPr>
        </p:nvSpPr>
        <p:spPr bwMode="auto">
          <a:xfrm>
            <a:off x="91440" y="36576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lvl="0" algn="l" rtl="0" eaLnBrk="1" fontAlgn="base" hangingPunct="1">
              <a:spcBef>
                <a:spcPct val="0"/>
              </a:spcBef>
              <a:spcAft>
                <a:spcPct val="0"/>
              </a:spcAft>
            </a:pPr>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1067607"/>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Title Slide">
    <p:spTree>
      <p:nvGrpSpPr>
        <p:cNvPr id="1" name=""/>
        <p:cNvGrpSpPr/>
        <p:nvPr/>
      </p:nvGrpSpPr>
      <p:grpSpPr>
        <a:xfrm>
          <a:off x="0" y="0"/>
          <a:ext cx="0" cy="0"/>
          <a:chOff x="0" y="0"/>
          <a:chExt cx="0" cy="0"/>
        </a:xfrm>
      </p:grpSpPr>
      <p:sp>
        <p:nvSpPr>
          <p:cNvPr id="7" name="Shape 7"/>
          <p:cNvSpPr/>
          <p:nvPr/>
        </p:nvSpPr>
        <p:spPr>
          <a:xfrm>
            <a:off x="2731082" y="919758"/>
            <a:ext cx="1376574" cy="89297"/>
          </a:xfrm>
          <a:prstGeom prst="rect">
            <a:avLst/>
          </a:prstGeom>
          <a:solidFill>
            <a:srgbClr val="9489C7"/>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8" name="Shape 8"/>
          <p:cNvSpPr/>
          <p:nvPr/>
        </p:nvSpPr>
        <p:spPr>
          <a:xfrm>
            <a:off x="0" y="919758"/>
            <a:ext cx="2735831" cy="89297"/>
          </a:xfrm>
          <a:prstGeom prst="rect">
            <a:avLst/>
          </a:prstGeom>
          <a:solidFill>
            <a:srgbClr val="9ABFDF"/>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9" name="Shape 9"/>
          <p:cNvSpPr/>
          <p:nvPr/>
        </p:nvSpPr>
        <p:spPr>
          <a:xfrm>
            <a:off x="0" y="6232922"/>
            <a:ext cx="9144000" cy="625078"/>
          </a:xfrm>
          <a:prstGeom prst="rect">
            <a:avLst/>
          </a:prstGeom>
          <a:solidFill>
            <a:srgbClr val="89AFCF"/>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10" name="Shape 10"/>
          <p:cNvSpPr>
            <a:spLocks noGrp="1"/>
          </p:cNvSpPr>
          <p:nvPr>
            <p:ph type="body" idx="1" hasCustomPrompt="1"/>
          </p:nvPr>
        </p:nvSpPr>
        <p:spPr>
          <a:xfrm>
            <a:off x="714375" y="1696641"/>
            <a:ext cx="4071938" cy="2375297"/>
          </a:xfrm>
          <a:prstGeom prst="rect">
            <a:avLst/>
          </a:prstGeom>
        </p:spPr>
        <p:txBody>
          <a:bodyPr/>
          <a:lstStyle>
            <a:lvl1pPr marL="0" indent="0">
              <a:lnSpc>
                <a:spcPct val="100000"/>
              </a:lnSpc>
              <a:buClrTx/>
              <a:buSzTx/>
              <a:buNone/>
            </a:lvl1pPr>
            <a:lvl2pPr marL="0" indent="160729">
              <a:lnSpc>
                <a:spcPct val="100000"/>
              </a:lnSpc>
              <a:buClrTx/>
              <a:buSzTx/>
              <a:buNone/>
            </a:lvl2pPr>
            <a:lvl3pPr marL="0" indent="321457">
              <a:lnSpc>
                <a:spcPct val="100000"/>
              </a:lnSpc>
              <a:buClrTx/>
              <a:buSzTx/>
              <a:buNone/>
            </a:lvl3pPr>
            <a:lvl4pPr marL="0" indent="482186">
              <a:lnSpc>
                <a:spcPct val="100000"/>
              </a:lnSpc>
              <a:buClrTx/>
              <a:buSzTx/>
              <a:buNone/>
            </a:lvl4pPr>
            <a:lvl5pPr marL="0" indent="642915">
              <a:lnSpc>
                <a:spcPct val="100000"/>
              </a:lnSpc>
              <a:buClrTx/>
              <a:buSzTx/>
              <a:buNone/>
            </a:lvl5pPr>
          </a:lstStyle>
          <a:p>
            <a:pPr lvl="0">
              <a:defRPr sz="1800">
                <a:solidFill>
                  <a:srgbClr val="000000"/>
                </a:solidFill>
              </a:defRPr>
            </a:pPr>
            <a:r>
              <a:rPr lang="en-US" sz="1700" dirty="0">
                <a:solidFill>
                  <a:srgbClr val="7D828D"/>
                </a:solidFill>
              </a:rPr>
              <a:t>Body Level One</a:t>
            </a:r>
          </a:p>
          <a:p>
            <a:pPr lvl="1">
              <a:defRPr sz="1800">
                <a:solidFill>
                  <a:srgbClr val="000000"/>
                </a:solidFill>
              </a:defRPr>
            </a:pPr>
            <a:r>
              <a:rPr lang="en-US" sz="1700" dirty="0">
                <a:solidFill>
                  <a:srgbClr val="7D828D"/>
                </a:solidFill>
              </a:rPr>
              <a:t>Body Level Two</a:t>
            </a:r>
          </a:p>
          <a:p>
            <a:pPr lvl="2">
              <a:defRPr sz="1800">
                <a:solidFill>
                  <a:srgbClr val="000000"/>
                </a:solidFill>
              </a:defRPr>
            </a:pPr>
            <a:r>
              <a:rPr lang="en-US" sz="1700" dirty="0">
                <a:solidFill>
                  <a:srgbClr val="7D828D"/>
                </a:solidFill>
              </a:rPr>
              <a:t>Body Level Three</a:t>
            </a:r>
          </a:p>
          <a:p>
            <a:pPr lvl="3">
              <a:defRPr sz="1800">
                <a:solidFill>
                  <a:srgbClr val="000000"/>
                </a:solidFill>
              </a:defRPr>
            </a:pPr>
            <a:r>
              <a:rPr lang="en-US" sz="1700" dirty="0">
                <a:solidFill>
                  <a:srgbClr val="7D828D"/>
                </a:solidFill>
              </a:rPr>
              <a:t>Body Level Four</a:t>
            </a:r>
          </a:p>
          <a:p>
            <a:pPr lvl="4">
              <a:defRPr sz="1800">
                <a:solidFill>
                  <a:srgbClr val="000000"/>
                </a:solidFill>
              </a:defRPr>
            </a:pPr>
            <a:r>
              <a:rPr lang="en-US" sz="1700" dirty="0">
                <a:solidFill>
                  <a:srgbClr val="7D828D"/>
                </a:solidFill>
              </a:rPr>
              <a:t>Body Level Five</a:t>
            </a:r>
          </a:p>
        </p:txBody>
      </p:sp>
      <p:sp>
        <p:nvSpPr>
          <p:cNvPr id="6" name="Shape 2"/>
          <p:cNvSpPr>
            <a:spLocks noChangeArrowheads="1"/>
          </p:cNvSpPr>
          <p:nvPr userDrawn="1"/>
        </p:nvSpPr>
        <p:spPr bwMode="auto">
          <a:xfrm>
            <a:off x="3686845" y="919758"/>
            <a:ext cx="2608585" cy="89297"/>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11" name="Shape 3"/>
          <p:cNvSpPr>
            <a:spLocks noChangeArrowheads="1"/>
          </p:cNvSpPr>
          <p:nvPr userDrawn="1"/>
        </p:nvSpPr>
        <p:spPr bwMode="auto">
          <a:xfrm>
            <a:off x="0" y="919758"/>
            <a:ext cx="3686845" cy="89297"/>
          </a:xfrm>
          <a:prstGeom prst="rect">
            <a:avLst/>
          </a:prstGeom>
          <a:solidFill>
            <a:schemeClr val="bg2"/>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12" name="Title Placeholder 6"/>
          <p:cNvSpPr>
            <a:spLocks noGrp="1"/>
          </p:cNvSpPr>
          <p:nvPr>
            <p:ph type="title"/>
          </p:nvPr>
        </p:nvSpPr>
        <p:spPr bwMode="auto">
          <a:xfrm>
            <a:off x="714375" y="179710"/>
            <a:ext cx="7715250" cy="8672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64291" tIns="32146" rIns="64291" bIns="32146" numCol="1" anchor="ctr" anchorCtr="0" compatLnSpc="1">
            <a:prstTxWarp prst="textNoShape">
              <a:avLst/>
            </a:prstTxWarp>
          </a:bodyPr>
          <a:lstStyle/>
          <a:p>
            <a:pPr lvl="0"/>
            <a:r>
              <a:rPr lang="en-US" dirty="0">
                <a:sym typeface="Trebuchet MS Bold" charset="0"/>
              </a:rPr>
              <a:t>Click to edit Master title style</a:t>
            </a:r>
          </a:p>
        </p:txBody>
      </p:sp>
      <p:sp>
        <p:nvSpPr>
          <p:cNvPr id="13" name="Shape 4"/>
          <p:cNvSpPr>
            <a:spLocks noChangeArrowheads="1"/>
          </p:cNvSpPr>
          <p:nvPr userDrawn="1"/>
        </p:nvSpPr>
        <p:spPr bwMode="auto">
          <a:xfrm>
            <a:off x="0" y="6232922"/>
            <a:ext cx="9144000" cy="625078"/>
          </a:xfrm>
          <a:prstGeom prst="rect">
            <a:avLst/>
          </a:prstGeom>
          <a:solidFill>
            <a:schemeClr val="bg2"/>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14" name="Rectangle 5"/>
          <p:cNvSpPr txBox="1">
            <a:spLocks noChangeArrowheads="1"/>
          </p:cNvSpPr>
          <p:nvPr userDrawn="1"/>
        </p:nvSpPr>
        <p:spPr bwMode="auto">
          <a:xfrm>
            <a:off x="4063008" y="6485292"/>
            <a:ext cx="2160984"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0" b="1" kern="0" dirty="0" err="1">
                <a:solidFill>
                  <a:srgbClr val="FFFFFF"/>
                </a:solidFill>
                <a:latin typeface="Arial Narrow"/>
                <a:cs typeface="Arial Narrow"/>
              </a:rPr>
              <a:t>www.childrenspartnership.org</a:t>
            </a:r>
            <a:r>
              <a:rPr lang="en-US" sz="1400" b="1" kern="0" dirty="0">
                <a:solidFill>
                  <a:srgbClr val="FFFFFF"/>
                </a:solidFill>
                <a:latin typeface="Arial Narrow"/>
                <a:cs typeface="Arial Narrow"/>
              </a:rPr>
              <a:t>     </a:t>
            </a:r>
          </a:p>
        </p:txBody>
      </p:sp>
      <p:sp>
        <p:nvSpPr>
          <p:cNvPr id="15" name="Rectangle 5"/>
          <p:cNvSpPr txBox="1">
            <a:spLocks noChangeArrowheads="1"/>
          </p:cNvSpPr>
          <p:nvPr userDrawn="1"/>
        </p:nvSpPr>
        <p:spPr bwMode="auto">
          <a:xfrm>
            <a:off x="7554516" y="6480401"/>
            <a:ext cx="1285875"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0" b="1" kern="0" dirty="0">
                <a:solidFill>
                  <a:prstClr val="white"/>
                </a:solidFill>
                <a:latin typeface="Arial Narrow"/>
                <a:cs typeface="Arial Narrow"/>
              </a:rPr>
              <a:t>@</a:t>
            </a:r>
            <a:r>
              <a:rPr lang="en-US" sz="1400" b="1" kern="0" dirty="0" err="1">
                <a:solidFill>
                  <a:prstClr val="white"/>
                </a:solidFill>
                <a:latin typeface="Arial Narrow"/>
                <a:cs typeface="Arial Narrow"/>
              </a:rPr>
              <a:t>kidspartnership</a:t>
            </a:r>
            <a:endParaRPr lang="en-US" sz="1400" b="1" kern="0" dirty="0">
              <a:solidFill>
                <a:prstClr val="white"/>
              </a:solidFill>
              <a:latin typeface="Arial Narrow"/>
              <a:cs typeface="Arial Narrow"/>
            </a:endParaRPr>
          </a:p>
        </p:txBody>
      </p:sp>
      <p:pic>
        <p:nvPicPr>
          <p:cNvPr id="16" name="Picture 15" descr="TCPlogo_Horiz_white.png"/>
          <p:cNvPicPr>
            <a:picLocks noChangeAspect="1"/>
          </p:cNvPicPr>
          <p:nvPr userDrawn="1"/>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1983" y="6331395"/>
            <a:ext cx="2576619" cy="4194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811061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Bullet Text">
    <p:spTree>
      <p:nvGrpSpPr>
        <p:cNvPr id="1" name=""/>
        <p:cNvGrpSpPr/>
        <p:nvPr/>
      </p:nvGrpSpPr>
      <p:grpSpPr>
        <a:xfrm>
          <a:off x="0" y="0"/>
          <a:ext cx="0" cy="0"/>
          <a:chOff x="0" y="0"/>
          <a:chExt cx="0" cy="0"/>
        </a:xfrm>
      </p:grpSpPr>
      <p:sp>
        <p:nvSpPr>
          <p:cNvPr id="12" name="Shape 12"/>
          <p:cNvSpPr>
            <a:spLocks noGrp="1"/>
          </p:cNvSpPr>
          <p:nvPr>
            <p:ph type="body" idx="1"/>
          </p:nvPr>
        </p:nvSpPr>
        <p:spPr>
          <a:prstGeom prst="rect">
            <a:avLst/>
          </a:prstGeom>
        </p:spPr>
        <p:txBody>
          <a:bodyPr/>
          <a:lstStyle/>
          <a:p>
            <a:pPr lvl="0">
              <a:defRPr sz="1800">
                <a:solidFill>
                  <a:srgbClr val="000000"/>
                </a:solidFill>
              </a:defRPr>
            </a:pPr>
            <a:r>
              <a:rPr sz="1700" dirty="0">
                <a:solidFill>
                  <a:srgbClr val="7D828D"/>
                </a:solidFill>
              </a:rPr>
              <a:t>Body Level One</a:t>
            </a:r>
          </a:p>
          <a:p>
            <a:pPr lvl="1">
              <a:defRPr sz="1800">
                <a:solidFill>
                  <a:srgbClr val="000000"/>
                </a:solidFill>
              </a:defRPr>
            </a:pPr>
            <a:r>
              <a:rPr sz="1700" dirty="0">
                <a:solidFill>
                  <a:srgbClr val="7D828D"/>
                </a:solidFill>
              </a:rPr>
              <a:t>Body Level Two</a:t>
            </a:r>
          </a:p>
          <a:p>
            <a:pPr lvl="2">
              <a:defRPr sz="1800">
                <a:solidFill>
                  <a:srgbClr val="000000"/>
                </a:solidFill>
              </a:defRPr>
            </a:pPr>
            <a:r>
              <a:rPr sz="1700" dirty="0">
                <a:solidFill>
                  <a:srgbClr val="7D828D"/>
                </a:solidFill>
              </a:rPr>
              <a:t>Body Level Three</a:t>
            </a:r>
          </a:p>
          <a:p>
            <a:pPr lvl="3">
              <a:defRPr sz="1800">
                <a:solidFill>
                  <a:srgbClr val="000000"/>
                </a:solidFill>
              </a:defRPr>
            </a:pPr>
            <a:r>
              <a:rPr sz="1700" dirty="0">
                <a:solidFill>
                  <a:srgbClr val="7D828D"/>
                </a:solidFill>
              </a:rPr>
              <a:t>Body Level Four</a:t>
            </a:r>
          </a:p>
          <a:p>
            <a:pPr lvl="4">
              <a:defRPr sz="1800">
                <a:solidFill>
                  <a:srgbClr val="000000"/>
                </a:solidFill>
              </a:defRPr>
            </a:pPr>
            <a:r>
              <a:rPr sz="1700" dirty="0">
                <a:solidFill>
                  <a:srgbClr val="7D828D"/>
                </a:solidFill>
              </a:rPr>
              <a:t>Body Level Five</a:t>
            </a:r>
          </a:p>
        </p:txBody>
      </p:sp>
      <p:sp>
        <p:nvSpPr>
          <p:cNvPr id="3" name="Title Placeholder 6"/>
          <p:cNvSpPr>
            <a:spLocks noGrp="1"/>
          </p:cNvSpPr>
          <p:nvPr>
            <p:ph type="title"/>
          </p:nvPr>
        </p:nvSpPr>
        <p:spPr bwMode="auto">
          <a:xfrm>
            <a:off x="714375" y="179710"/>
            <a:ext cx="7715250" cy="8672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64291" tIns="32146" rIns="64291" bIns="32146" numCol="1" anchor="ctr" anchorCtr="0" compatLnSpc="1">
            <a:prstTxWarp prst="textNoShape">
              <a:avLst/>
            </a:prstTxWarp>
          </a:bodyPr>
          <a:lstStyle/>
          <a:p>
            <a:pPr lvl="0"/>
            <a:r>
              <a:rPr lang="en-US" dirty="0">
                <a:sym typeface="Trebuchet MS Bold" charset="0"/>
              </a:rPr>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766342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ontent with subhead">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75007" y="952500"/>
            <a:ext cx="8368301" cy="512770"/>
          </a:xfrm>
        </p:spPr>
        <p:txBody>
          <a:bodyPr anchor="t"/>
          <a:lstStyle>
            <a:lvl1pPr marL="0" indent="0">
              <a:buNone/>
              <a:defRPr sz="2000" b="0" i="1" cap="none" baseline="0">
                <a:solidFill>
                  <a:schemeClr val="tx2">
                    <a:lumMod val="75000"/>
                  </a:schemeClr>
                </a:solidFill>
                <a:latin typeface="Myriad Pro Semibold"/>
                <a:cs typeface="Myriad Pro Semi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375008" y="1514475"/>
            <a:ext cx="8368300" cy="4276726"/>
          </a:xfrm>
        </p:spPr>
        <p:txBody>
          <a:bodyPr/>
          <a:lstStyle>
            <a:lvl1pPr>
              <a:defRPr sz="2200" i="0">
                <a:solidFill>
                  <a:schemeClr val="tx1"/>
                </a:solidFill>
              </a:defRPr>
            </a:lvl1pPr>
            <a:lvl2pPr>
              <a:defRPr sz="2000" i="0">
                <a:solidFill>
                  <a:schemeClr val="tx1"/>
                </a:solidFill>
              </a:defRPr>
            </a:lvl2pPr>
            <a:lvl3pPr>
              <a:defRPr sz="1800" i="0">
                <a:solidFill>
                  <a:schemeClr val="tx1"/>
                </a:solidFill>
              </a:defRPr>
            </a:lvl3pPr>
            <a:lvl4pPr>
              <a:defRPr sz="1600" i="0">
                <a:solidFill>
                  <a:schemeClr val="tx1"/>
                </a:solidFill>
              </a:defRPr>
            </a:lvl4pPr>
            <a:lvl5pPr>
              <a:defRPr sz="1600" i="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Title 5"/>
          <p:cNvSpPr>
            <a:spLocks noGrp="1"/>
          </p:cNvSpPr>
          <p:nvPr>
            <p:ph type="title" hasCustomPrompt="1"/>
          </p:nvPr>
        </p:nvSpPr>
        <p:spPr/>
        <p:txBody>
          <a:bodyPr/>
          <a:lstStyle/>
          <a:p>
            <a:r>
              <a:rPr lang="en-US" dirty="0"/>
              <a:t>Click To Edit Master Title Style</a:t>
            </a:r>
          </a:p>
        </p:txBody>
      </p:sp>
      <p:sp>
        <p:nvSpPr>
          <p:cNvPr id="8" name="Slide Number Placeholder 7"/>
          <p:cNvSpPr>
            <a:spLocks noGrp="1"/>
          </p:cNvSpPr>
          <p:nvPr>
            <p:ph type="sldNum" sz="quarter" idx="12"/>
          </p:nvPr>
        </p:nvSpPr>
        <p:spPr/>
        <p:txBody>
          <a:bodyPr/>
          <a:lstStyle/>
          <a:p>
            <a:fld id="{A92E591C-1A53-49F9-B869-40F5D867B46C}" type="slidenum">
              <a:rPr>
                <a:solidFill>
                  <a:prstClr val="white">
                    <a:lumMod val="65000"/>
                  </a:prstClr>
                </a:solidFill>
              </a:rPr>
              <a:pPr/>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2765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ext &amp; Figures">
    <p:spTree>
      <p:nvGrpSpPr>
        <p:cNvPr id="1" name=""/>
        <p:cNvGrpSpPr/>
        <p:nvPr/>
      </p:nvGrpSpPr>
      <p:grpSpPr>
        <a:xfrm>
          <a:off x="0" y="0"/>
          <a:ext cx="0" cy="0"/>
          <a:chOff x="0" y="0"/>
          <a:chExt cx="0" cy="0"/>
        </a:xfrm>
      </p:grpSpPr>
      <p:sp>
        <p:nvSpPr>
          <p:cNvPr id="96" name="Shape 96"/>
          <p:cNvSpPr/>
          <p:nvPr/>
        </p:nvSpPr>
        <p:spPr>
          <a:xfrm>
            <a:off x="2731082" y="919758"/>
            <a:ext cx="1376574" cy="89297"/>
          </a:xfrm>
          <a:prstGeom prst="rect">
            <a:avLst/>
          </a:prstGeom>
          <a:solidFill>
            <a:srgbClr val="9489C7"/>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97" name="Shape 97"/>
          <p:cNvSpPr/>
          <p:nvPr/>
        </p:nvSpPr>
        <p:spPr>
          <a:xfrm>
            <a:off x="0" y="919758"/>
            <a:ext cx="2735831" cy="89297"/>
          </a:xfrm>
          <a:prstGeom prst="rect">
            <a:avLst/>
          </a:prstGeom>
          <a:solidFill>
            <a:srgbClr val="9ABFDF"/>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98" name="Shape 98"/>
          <p:cNvSpPr/>
          <p:nvPr/>
        </p:nvSpPr>
        <p:spPr>
          <a:xfrm>
            <a:off x="0" y="6232922"/>
            <a:ext cx="9144000" cy="625078"/>
          </a:xfrm>
          <a:prstGeom prst="rect">
            <a:avLst/>
          </a:prstGeom>
          <a:solidFill>
            <a:srgbClr val="89AFCF"/>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99" name="Shape 99"/>
          <p:cNvSpPr>
            <a:spLocks noGrp="1"/>
          </p:cNvSpPr>
          <p:nvPr>
            <p:ph type="body" idx="1"/>
          </p:nvPr>
        </p:nvSpPr>
        <p:spPr>
          <a:xfrm>
            <a:off x="714375" y="3009305"/>
            <a:ext cx="4161234" cy="2509242"/>
          </a:xfrm>
          <a:prstGeom prst="rect">
            <a:avLst/>
          </a:prstGeom>
        </p:spPr>
        <p:txBody>
          <a:bodyPr/>
          <a:lstStyle>
            <a:lvl1pPr marL="0" indent="0">
              <a:lnSpc>
                <a:spcPct val="100000"/>
              </a:lnSpc>
              <a:buClrTx/>
              <a:buSzTx/>
              <a:buNone/>
            </a:lvl1pPr>
            <a:lvl2pPr marL="0" indent="160729">
              <a:lnSpc>
                <a:spcPct val="100000"/>
              </a:lnSpc>
              <a:buClrTx/>
              <a:buSzTx/>
              <a:buNone/>
            </a:lvl2pPr>
            <a:lvl3pPr marL="0" indent="321457">
              <a:lnSpc>
                <a:spcPct val="100000"/>
              </a:lnSpc>
              <a:buClrTx/>
              <a:buSzTx/>
              <a:buNone/>
            </a:lvl3pPr>
            <a:lvl4pPr marL="0" indent="482186">
              <a:lnSpc>
                <a:spcPct val="100000"/>
              </a:lnSpc>
              <a:buClrTx/>
              <a:buSzTx/>
              <a:buNone/>
            </a:lvl4pPr>
            <a:lvl5pPr marL="0" indent="642915">
              <a:lnSpc>
                <a:spcPct val="100000"/>
              </a:lnSpc>
              <a:buClrTx/>
              <a:buSzTx/>
              <a:buNone/>
            </a:lvl5pPr>
          </a:lstStyle>
          <a:p>
            <a:pPr lvl="0">
              <a:defRPr sz="1800">
                <a:solidFill>
                  <a:srgbClr val="000000"/>
                </a:solidFill>
              </a:defRPr>
            </a:pPr>
            <a:r>
              <a:rPr sz="1700" dirty="0">
                <a:solidFill>
                  <a:srgbClr val="7D828D"/>
                </a:solidFill>
              </a:rPr>
              <a:t>Body Level One</a:t>
            </a:r>
          </a:p>
          <a:p>
            <a:pPr lvl="1">
              <a:defRPr sz="1800">
                <a:solidFill>
                  <a:srgbClr val="000000"/>
                </a:solidFill>
              </a:defRPr>
            </a:pPr>
            <a:r>
              <a:rPr sz="1700" dirty="0">
                <a:solidFill>
                  <a:srgbClr val="7D828D"/>
                </a:solidFill>
              </a:rPr>
              <a:t>Body Level Two</a:t>
            </a:r>
          </a:p>
          <a:p>
            <a:pPr lvl="2">
              <a:defRPr sz="1800">
                <a:solidFill>
                  <a:srgbClr val="000000"/>
                </a:solidFill>
              </a:defRPr>
            </a:pPr>
            <a:r>
              <a:rPr sz="1700" dirty="0">
                <a:solidFill>
                  <a:srgbClr val="7D828D"/>
                </a:solidFill>
              </a:rPr>
              <a:t>Body Level Three</a:t>
            </a:r>
          </a:p>
          <a:p>
            <a:pPr lvl="3">
              <a:defRPr sz="1800">
                <a:solidFill>
                  <a:srgbClr val="000000"/>
                </a:solidFill>
              </a:defRPr>
            </a:pPr>
            <a:r>
              <a:rPr sz="1700" dirty="0">
                <a:solidFill>
                  <a:srgbClr val="7D828D"/>
                </a:solidFill>
              </a:rPr>
              <a:t>Body Level Four</a:t>
            </a:r>
          </a:p>
          <a:p>
            <a:pPr lvl="4">
              <a:defRPr sz="1800">
                <a:solidFill>
                  <a:srgbClr val="000000"/>
                </a:solidFill>
              </a:defRPr>
            </a:pPr>
            <a:r>
              <a:rPr sz="1700" dirty="0">
                <a:solidFill>
                  <a:srgbClr val="7D828D"/>
                </a:solidFill>
              </a:rPr>
              <a:t>Body Level Five</a:t>
            </a:r>
          </a:p>
        </p:txBody>
      </p:sp>
      <p:sp>
        <p:nvSpPr>
          <p:cNvPr id="6" name="Shape 2"/>
          <p:cNvSpPr>
            <a:spLocks noChangeArrowheads="1"/>
          </p:cNvSpPr>
          <p:nvPr userDrawn="1"/>
        </p:nvSpPr>
        <p:spPr bwMode="auto">
          <a:xfrm>
            <a:off x="3686845" y="919758"/>
            <a:ext cx="2608585" cy="89297"/>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7" name="Shape 3"/>
          <p:cNvSpPr>
            <a:spLocks noChangeArrowheads="1"/>
          </p:cNvSpPr>
          <p:nvPr userDrawn="1"/>
        </p:nvSpPr>
        <p:spPr bwMode="auto">
          <a:xfrm>
            <a:off x="0" y="919758"/>
            <a:ext cx="3686845" cy="89297"/>
          </a:xfrm>
          <a:prstGeom prst="rect">
            <a:avLst/>
          </a:prstGeom>
          <a:solidFill>
            <a:schemeClr val="bg2"/>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8" name="Shape 4"/>
          <p:cNvSpPr>
            <a:spLocks noChangeArrowheads="1"/>
          </p:cNvSpPr>
          <p:nvPr userDrawn="1"/>
        </p:nvSpPr>
        <p:spPr bwMode="auto">
          <a:xfrm>
            <a:off x="0" y="6232922"/>
            <a:ext cx="9144000" cy="625078"/>
          </a:xfrm>
          <a:prstGeom prst="rect">
            <a:avLst/>
          </a:prstGeom>
          <a:solidFill>
            <a:schemeClr val="bg2"/>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9" name="Rectangle 5"/>
          <p:cNvSpPr txBox="1">
            <a:spLocks noChangeArrowheads="1"/>
          </p:cNvSpPr>
          <p:nvPr userDrawn="1"/>
        </p:nvSpPr>
        <p:spPr bwMode="auto">
          <a:xfrm>
            <a:off x="4063008" y="6485292"/>
            <a:ext cx="2160984"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0" b="1" kern="0" dirty="0" err="1">
                <a:solidFill>
                  <a:srgbClr val="FFFFFF"/>
                </a:solidFill>
                <a:latin typeface="Arial Narrow"/>
                <a:cs typeface="Arial Narrow"/>
              </a:rPr>
              <a:t>www.childrenspartnership.org</a:t>
            </a:r>
            <a:r>
              <a:rPr lang="en-US" sz="1400" b="1" kern="0" dirty="0">
                <a:solidFill>
                  <a:srgbClr val="FFFFFF"/>
                </a:solidFill>
                <a:latin typeface="Arial Narrow"/>
                <a:cs typeface="Arial Narrow"/>
              </a:rPr>
              <a:t>     </a:t>
            </a:r>
          </a:p>
        </p:txBody>
      </p:sp>
      <p:sp>
        <p:nvSpPr>
          <p:cNvPr id="10" name="Rectangle 5"/>
          <p:cNvSpPr txBox="1">
            <a:spLocks noChangeArrowheads="1"/>
          </p:cNvSpPr>
          <p:nvPr userDrawn="1"/>
        </p:nvSpPr>
        <p:spPr bwMode="auto">
          <a:xfrm>
            <a:off x="7554516" y="6480401"/>
            <a:ext cx="1285875"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0" b="1" kern="0" dirty="0">
                <a:solidFill>
                  <a:prstClr val="white"/>
                </a:solidFill>
                <a:latin typeface="Arial Narrow"/>
                <a:cs typeface="Arial Narrow"/>
              </a:rPr>
              <a:t>@</a:t>
            </a:r>
            <a:r>
              <a:rPr lang="en-US" sz="1400" b="1" kern="0" dirty="0" err="1">
                <a:solidFill>
                  <a:prstClr val="white"/>
                </a:solidFill>
                <a:latin typeface="Arial Narrow"/>
                <a:cs typeface="Arial Narrow"/>
              </a:rPr>
              <a:t>kidspartnership</a:t>
            </a:r>
            <a:endParaRPr lang="en-US" sz="1400" b="1" kern="0" dirty="0">
              <a:solidFill>
                <a:prstClr val="white"/>
              </a:solidFill>
              <a:latin typeface="Arial Narrow"/>
              <a:cs typeface="Arial Narrow"/>
            </a:endParaRPr>
          </a:p>
        </p:txBody>
      </p:sp>
      <p:pic>
        <p:nvPicPr>
          <p:cNvPr id="11" name="Picture 10" descr="TCPlogo_Horiz_white.png"/>
          <p:cNvPicPr>
            <a:picLocks noChangeAspect="1"/>
          </p:cNvPicPr>
          <p:nvPr userDrawn="1"/>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1983" y="6331395"/>
            <a:ext cx="2576619" cy="4194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8823044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0" y="2902343"/>
            <a:ext cx="9144000" cy="333742"/>
          </a:xfrm>
          <a:prstGeom prst="rect">
            <a:avLst/>
          </a:prstGeom>
          <a:solidFill>
            <a:srgbClr val="074183"/>
          </a:solidFill>
          <a:ln w="25400" cap="flat">
            <a:noFill/>
            <a:miter lim="400000"/>
          </a:ln>
          <a:effectLst/>
        </p:spPr>
        <p:style>
          <a:lnRef idx="0">
            <a:scrgbClr r="0" g="0" b="0"/>
          </a:lnRef>
          <a:fillRef idx="0">
            <a:scrgbClr r="0" g="0" b="0"/>
          </a:fillRef>
          <a:effectRef idx="0">
            <a:scrgbClr r="0" g="0" b="0"/>
          </a:effectRef>
          <a:fontRef idx="none"/>
        </p:style>
        <p:txBody>
          <a:bodyPr spcFirstLastPara="1" wrap="square" lIns="35717" tIns="35717" rIns="35717" bIns="35717" spcCol="26788" anchor="ctr">
            <a:spAutoFit/>
          </a:bodyPr>
          <a:lstStyle/>
          <a:p>
            <a:pPr algn="ctr" defTabSz="410751" latinLnBrk="1" hangingPunct="0">
              <a:defRPr/>
            </a:pPr>
            <a:endParaRPr lang="en-US" sz="1700" kern="0" dirty="0">
              <a:solidFill>
                <a:srgbClr val="FFFFFF"/>
              </a:solidFill>
              <a:sym typeface="Trebuchet MS"/>
            </a:endParaRPr>
          </a:p>
        </p:txBody>
      </p:sp>
      <p:sp>
        <p:nvSpPr>
          <p:cNvPr id="4" name="Shape 2"/>
          <p:cNvSpPr>
            <a:spLocks noChangeArrowheads="1"/>
          </p:cNvSpPr>
          <p:nvPr userDrawn="1"/>
        </p:nvSpPr>
        <p:spPr bwMode="auto">
          <a:xfrm>
            <a:off x="0" y="1143244"/>
            <a:ext cx="9144000" cy="106912"/>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5" name="Shape 2"/>
          <p:cNvSpPr>
            <a:spLocks noChangeArrowheads="1"/>
          </p:cNvSpPr>
          <p:nvPr userDrawn="1"/>
        </p:nvSpPr>
        <p:spPr bwMode="auto">
          <a:xfrm>
            <a:off x="0" y="6138428"/>
            <a:ext cx="9144000" cy="106912"/>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6" name="Shape 111"/>
          <p:cNvSpPr>
            <a:spLocks noChangeArrowheads="1"/>
          </p:cNvSpPr>
          <p:nvPr userDrawn="1"/>
        </p:nvSpPr>
        <p:spPr bwMode="auto">
          <a:xfrm>
            <a:off x="2314720" y="3015143"/>
            <a:ext cx="4518422" cy="6875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400000"/>
                <a:headEnd/>
                <a:tailEnd/>
              </a14:hiddenLine>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p>
            <a:pPr algn="ctr" defTabSz="410751"/>
            <a:r>
              <a:rPr lang="en-US" sz="4900" b="1" kern="0" dirty="0">
                <a:solidFill>
                  <a:prstClr val="white"/>
                </a:solidFill>
                <a:latin typeface="Arial Narrow"/>
                <a:cs typeface="Arial Narrow"/>
                <a:sym typeface="Trebuchet MS Bold" charset="0"/>
              </a:rPr>
              <a:t>DIVIDER</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3602460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2 Bullet Lists">
    <p:spTree>
      <p:nvGrpSpPr>
        <p:cNvPr id="1" name=""/>
        <p:cNvGrpSpPr/>
        <p:nvPr/>
      </p:nvGrpSpPr>
      <p:grpSpPr>
        <a:xfrm>
          <a:off x="0" y="0"/>
          <a:ext cx="0" cy="0"/>
          <a:chOff x="0" y="0"/>
          <a:chExt cx="0" cy="0"/>
        </a:xfrm>
      </p:grpSpPr>
      <p:sp>
        <p:nvSpPr>
          <p:cNvPr id="24" name="Shape 24"/>
          <p:cNvSpPr/>
          <p:nvPr/>
        </p:nvSpPr>
        <p:spPr>
          <a:xfrm>
            <a:off x="2731082" y="919758"/>
            <a:ext cx="1376574" cy="89297"/>
          </a:xfrm>
          <a:prstGeom prst="rect">
            <a:avLst/>
          </a:prstGeom>
          <a:solidFill>
            <a:srgbClr val="9489C7"/>
          </a:solidFill>
          <a:ln w="25400">
            <a:miter lim="400000"/>
          </a:ln>
        </p:spPr>
        <p:txBody>
          <a:bodyPr lIns="0" tIns="0" rIns="0" bIns="0" anchor="ctr"/>
          <a:lstStyle/>
          <a:p>
            <a:pPr algn="ctr" defTabSz="410751">
              <a:defRPr>
                <a:solidFill>
                  <a:srgbClr val="FFFFFF"/>
                </a:solidFill>
              </a:defRPr>
            </a:pPr>
            <a:endParaRPr sz="1195" kern="0">
              <a:solidFill>
                <a:srgbClr val="FFFFFF"/>
              </a:solidFill>
              <a:sym typeface="Trebuchet MS"/>
            </a:endParaRPr>
          </a:p>
        </p:txBody>
      </p:sp>
      <p:sp>
        <p:nvSpPr>
          <p:cNvPr id="25" name="Shape 25"/>
          <p:cNvSpPr/>
          <p:nvPr/>
        </p:nvSpPr>
        <p:spPr>
          <a:xfrm>
            <a:off x="0" y="919758"/>
            <a:ext cx="2735831" cy="89297"/>
          </a:xfrm>
          <a:prstGeom prst="rect">
            <a:avLst/>
          </a:prstGeom>
          <a:solidFill>
            <a:srgbClr val="9ABFDF"/>
          </a:solidFill>
          <a:ln w="25400">
            <a:miter lim="400000"/>
          </a:ln>
        </p:spPr>
        <p:txBody>
          <a:bodyPr lIns="0" tIns="0" rIns="0" bIns="0" anchor="ctr"/>
          <a:lstStyle/>
          <a:p>
            <a:pPr algn="ctr" defTabSz="410751">
              <a:defRPr>
                <a:solidFill>
                  <a:srgbClr val="FFFFFF"/>
                </a:solidFill>
              </a:defRPr>
            </a:pPr>
            <a:endParaRPr sz="1195" kern="0">
              <a:solidFill>
                <a:srgbClr val="FFFFFF"/>
              </a:solidFill>
              <a:sym typeface="Trebuchet MS"/>
            </a:endParaRPr>
          </a:p>
        </p:txBody>
      </p:sp>
      <p:sp>
        <p:nvSpPr>
          <p:cNvPr id="26" name="Shape 26"/>
          <p:cNvSpPr/>
          <p:nvPr/>
        </p:nvSpPr>
        <p:spPr>
          <a:xfrm>
            <a:off x="0" y="6232922"/>
            <a:ext cx="9144000" cy="625078"/>
          </a:xfrm>
          <a:prstGeom prst="rect">
            <a:avLst/>
          </a:prstGeom>
          <a:solidFill>
            <a:srgbClr val="89AFCF"/>
          </a:solidFill>
          <a:ln w="25400">
            <a:miter lim="400000"/>
          </a:ln>
        </p:spPr>
        <p:txBody>
          <a:bodyPr lIns="0" tIns="0" rIns="0" bIns="0" anchor="ctr"/>
          <a:lstStyle/>
          <a:p>
            <a:pPr algn="ctr" defTabSz="410751">
              <a:defRPr>
                <a:solidFill>
                  <a:srgbClr val="FFFFFF"/>
                </a:solidFill>
              </a:defRPr>
            </a:pPr>
            <a:endParaRPr sz="1195" kern="0">
              <a:solidFill>
                <a:srgbClr val="FFFFFF"/>
              </a:solidFill>
              <a:sym typeface="Trebuchet MS"/>
            </a:endParaRPr>
          </a:p>
        </p:txBody>
      </p:sp>
      <p:sp>
        <p:nvSpPr>
          <p:cNvPr id="5" name="Shape 12"/>
          <p:cNvSpPr>
            <a:spLocks noGrp="1"/>
          </p:cNvSpPr>
          <p:nvPr>
            <p:ph type="body" idx="1"/>
          </p:nvPr>
        </p:nvSpPr>
        <p:spPr>
          <a:xfrm>
            <a:off x="962941" y="2218493"/>
            <a:ext cx="3474419" cy="3657241"/>
          </a:xfrm>
          <a:prstGeom prst="rect">
            <a:avLst/>
          </a:prstGeom>
        </p:spPr>
        <p:txBody>
          <a:bodyPr/>
          <a:lstStyle/>
          <a:p>
            <a:pPr lvl="0">
              <a:defRPr sz="1800">
                <a:solidFill>
                  <a:srgbClr val="000000"/>
                </a:solidFill>
              </a:defRPr>
            </a:pPr>
            <a:r>
              <a:rPr sz="1687">
                <a:solidFill>
                  <a:srgbClr val="7D828D"/>
                </a:solidFill>
              </a:rPr>
              <a:t>Body Level One</a:t>
            </a:r>
          </a:p>
          <a:p>
            <a:pPr lvl="1">
              <a:defRPr sz="1800">
                <a:solidFill>
                  <a:srgbClr val="000000"/>
                </a:solidFill>
              </a:defRPr>
            </a:pPr>
            <a:r>
              <a:rPr sz="1687">
                <a:solidFill>
                  <a:srgbClr val="7D828D"/>
                </a:solidFill>
              </a:rPr>
              <a:t>Body Level Two</a:t>
            </a:r>
          </a:p>
          <a:p>
            <a:pPr lvl="2">
              <a:defRPr sz="1800">
                <a:solidFill>
                  <a:srgbClr val="000000"/>
                </a:solidFill>
              </a:defRPr>
            </a:pPr>
            <a:r>
              <a:rPr sz="1687">
                <a:solidFill>
                  <a:srgbClr val="7D828D"/>
                </a:solidFill>
              </a:rPr>
              <a:t>Body Level Three</a:t>
            </a:r>
          </a:p>
          <a:p>
            <a:pPr lvl="3">
              <a:defRPr sz="1800">
                <a:solidFill>
                  <a:srgbClr val="000000"/>
                </a:solidFill>
              </a:defRPr>
            </a:pPr>
            <a:r>
              <a:rPr sz="1687">
                <a:solidFill>
                  <a:srgbClr val="7D828D"/>
                </a:solidFill>
              </a:rPr>
              <a:t>Body Level Four</a:t>
            </a:r>
          </a:p>
          <a:p>
            <a:pPr lvl="4">
              <a:defRPr sz="1800">
                <a:solidFill>
                  <a:srgbClr val="000000"/>
                </a:solidFill>
              </a:defRPr>
            </a:pPr>
            <a:r>
              <a:rPr sz="1687">
                <a:solidFill>
                  <a:srgbClr val="7D828D"/>
                </a:solidFill>
              </a:rPr>
              <a:t>Body Level Five</a:t>
            </a:r>
          </a:p>
        </p:txBody>
      </p:sp>
      <p:sp>
        <p:nvSpPr>
          <p:cNvPr id="6" name="Shape 12"/>
          <p:cNvSpPr>
            <a:spLocks noGrp="1"/>
          </p:cNvSpPr>
          <p:nvPr>
            <p:ph type="body" idx="10"/>
          </p:nvPr>
        </p:nvSpPr>
        <p:spPr>
          <a:xfrm>
            <a:off x="4651286" y="2218493"/>
            <a:ext cx="3474419" cy="3657241"/>
          </a:xfrm>
          <a:prstGeom prst="rect">
            <a:avLst/>
          </a:prstGeom>
        </p:spPr>
        <p:txBody>
          <a:bodyPr/>
          <a:lstStyle/>
          <a:p>
            <a:pPr lvl="0">
              <a:defRPr sz="1800">
                <a:solidFill>
                  <a:srgbClr val="000000"/>
                </a:solidFill>
              </a:defRPr>
            </a:pPr>
            <a:r>
              <a:rPr sz="1687">
                <a:solidFill>
                  <a:srgbClr val="7D828D"/>
                </a:solidFill>
              </a:rPr>
              <a:t>Body Level One</a:t>
            </a:r>
          </a:p>
          <a:p>
            <a:pPr lvl="1">
              <a:defRPr sz="1800">
                <a:solidFill>
                  <a:srgbClr val="000000"/>
                </a:solidFill>
              </a:defRPr>
            </a:pPr>
            <a:r>
              <a:rPr sz="1687">
                <a:solidFill>
                  <a:srgbClr val="7D828D"/>
                </a:solidFill>
              </a:rPr>
              <a:t>Body Level Two</a:t>
            </a:r>
          </a:p>
          <a:p>
            <a:pPr lvl="2">
              <a:defRPr sz="1800">
                <a:solidFill>
                  <a:srgbClr val="000000"/>
                </a:solidFill>
              </a:defRPr>
            </a:pPr>
            <a:r>
              <a:rPr sz="1687">
                <a:solidFill>
                  <a:srgbClr val="7D828D"/>
                </a:solidFill>
              </a:rPr>
              <a:t>Body Level Three</a:t>
            </a:r>
          </a:p>
          <a:p>
            <a:pPr lvl="3">
              <a:defRPr sz="1800">
                <a:solidFill>
                  <a:srgbClr val="000000"/>
                </a:solidFill>
              </a:defRPr>
            </a:pPr>
            <a:r>
              <a:rPr sz="1687">
                <a:solidFill>
                  <a:srgbClr val="7D828D"/>
                </a:solidFill>
              </a:rPr>
              <a:t>Body Level Four</a:t>
            </a:r>
          </a:p>
          <a:p>
            <a:pPr lvl="4">
              <a:defRPr sz="1800">
                <a:solidFill>
                  <a:srgbClr val="000000"/>
                </a:solidFill>
              </a:defRPr>
            </a:pPr>
            <a:r>
              <a:rPr sz="1687">
                <a:solidFill>
                  <a:srgbClr val="7D828D"/>
                </a:solidFill>
              </a:rPr>
              <a:t>Body Level Five</a:t>
            </a:r>
          </a:p>
        </p:txBody>
      </p:sp>
      <p:sp>
        <p:nvSpPr>
          <p:cNvPr id="7" name="Shape 2"/>
          <p:cNvSpPr>
            <a:spLocks noChangeArrowheads="1"/>
          </p:cNvSpPr>
          <p:nvPr userDrawn="1"/>
        </p:nvSpPr>
        <p:spPr bwMode="auto">
          <a:xfrm>
            <a:off x="3686845" y="919758"/>
            <a:ext cx="2608585" cy="89297"/>
          </a:xfrm>
          <a:prstGeom prst="rect">
            <a:avLst/>
          </a:prstGeom>
          <a:solidFill>
            <a:schemeClr val="accent1"/>
          </a:solidFill>
          <a:ln>
            <a:noFill/>
          </a:ln>
          <a:extLst/>
        </p:spPr>
        <p:txBody>
          <a:bodyPr lIns="0" tIns="0" rIns="0" bIns="0" anchor="ctr"/>
          <a:lstStyle/>
          <a:p>
            <a:pPr algn="ctr" defTabSz="410751"/>
            <a:endParaRPr lang="en-US" sz="1195" kern="0">
              <a:solidFill>
                <a:srgbClr val="FFFFFF"/>
              </a:solidFill>
              <a:sym typeface="Trebuchet MS"/>
            </a:endParaRPr>
          </a:p>
        </p:txBody>
      </p:sp>
      <p:sp>
        <p:nvSpPr>
          <p:cNvPr id="8" name="Shape 3"/>
          <p:cNvSpPr>
            <a:spLocks noChangeArrowheads="1"/>
          </p:cNvSpPr>
          <p:nvPr userDrawn="1"/>
        </p:nvSpPr>
        <p:spPr bwMode="auto">
          <a:xfrm>
            <a:off x="0" y="919758"/>
            <a:ext cx="3686845" cy="89297"/>
          </a:xfrm>
          <a:prstGeom prst="rect">
            <a:avLst/>
          </a:prstGeom>
          <a:solidFill>
            <a:schemeClr val="bg2"/>
          </a:solidFill>
          <a:ln>
            <a:noFill/>
          </a:ln>
          <a:extLst/>
        </p:spPr>
        <p:txBody>
          <a:bodyPr lIns="0" tIns="0" rIns="0" bIns="0" anchor="ctr"/>
          <a:lstStyle/>
          <a:p>
            <a:pPr algn="ctr" defTabSz="410751"/>
            <a:endParaRPr lang="en-US" sz="1195" kern="0">
              <a:solidFill>
                <a:srgbClr val="FFFFFF"/>
              </a:solidFill>
              <a:sym typeface="Trebuchet MS"/>
            </a:endParaRPr>
          </a:p>
        </p:txBody>
      </p:sp>
      <p:sp>
        <p:nvSpPr>
          <p:cNvPr id="9" name="Title Placeholder 6"/>
          <p:cNvSpPr>
            <a:spLocks noGrp="1"/>
          </p:cNvSpPr>
          <p:nvPr>
            <p:ph type="title"/>
          </p:nvPr>
        </p:nvSpPr>
        <p:spPr bwMode="auto">
          <a:xfrm>
            <a:off x="714375" y="179710"/>
            <a:ext cx="7715250" cy="8672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91440" tIns="45720" rIns="91440" bIns="45720" numCol="1" anchor="ctr" anchorCtr="0" compatLnSpc="1">
            <a:prstTxWarp prst="textNoShape">
              <a:avLst/>
            </a:prstTxWarp>
          </a:bodyPr>
          <a:lstStyle/>
          <a:p>
            <a:pPr lvl="0"/>
            <a:r>
              <a:rPr lang="en-US" dirty="0">
                <a:sym typeface="Trebuchet MS Bold" charset="0"/>
              </a:rPr>
              <a:t>Click to edit Master title style</a:t>
            </a:r>
          </a:p>
        </p:txBody>
      </p:sp>
      <p:sp>
        <p:nvSpPr>
          <p:cNvPr id="10" name="Shape 4"/>
          <p:cNvSpPr>
            <a:spLocks noChangeArrowheads="1"/>
          </p:cNvSpPr>
          <p:nvPr userDrawn="1"/>
        </p:nvSpPr>
        <p:spPr bwMode="auto">
          <a:xfrm>
            <a:off x="0" y="6232922"/>
            <a:ext cx="9144000" cy="625078"/>
          </a:xfrm>
          <a:prstGeom prst="rect">
            <a:avLst/>
          </a:prstGeom>
          <a:solidFill>
            <a:schemeClr val="bg2"/>
          </a:solidFill>
          <a:ln>
            <a:noFill/>
          </a:ln>
          <a:extLst/>
        </p:spPr>
        <p:txBody>
          <a:bodyPr lIns="0" tIns="0" rIns="0" bIns="0" anchor="ctr"/>
          <a:lstStyle/>
          <a:p>
            <a:pPr algn="ctr" defTabSz="410751"/>
            <a:endParaRPr lang="en-US" sz="1195" kern="0">
              <a:solidFill>
                <a:srgbClr val="FFFFFF"/>
              </a:solidFill>
              <a:sym typeface="Trebuchet MS"/>
            </a:endParaRPr>
          </a:p>
        </p:txBody>
      </p:sp>
      <p:sp>
        <p:nvSpPr>
          <p:cNvPr id="11" name="Rectangle 5"/>
          <p:cNvSpPr txBox="1">
            <a:spLocks noChangeArrowheads="1"/>
          </p:cNvSpPr>
          <p:nvPr userDrawn="1"/>
        </p:nvSpPr>
        <p:spPr bwMode="auto">
          <a:xfrm>
            <a:off x="4063008" y="6485292"/>
            <a:ext cx="2160984"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6" b="1" kern="0" dirty="0" err="1">
                <a:solidFill>
                  <a:srgbClr val="FFFFFF"/>
                </a:solidFill>
                <a:latin typeface="Arial Narrow"/>
                <a:cs typeface="Arial Narrow"/>
              </a:rPr>
              <a:t>www.childrenspartnership.org</a:t>
            </a:r>
            <a:r>
              <a:rPr lang="en-US" sz="1406" b="1" kern="0" dirty="0">
                <a:solidFill>
                  <a:srgbClr val="FFFFFF"/>
                </a:solidFill>
                <a:latin typeface="Arial Narrow"/>
                <a:cs typeface="Arial Narrow"/>
              </a:rPr>
              <a:t>     </a:t>
            </a:r>
          </a:p>
        </p:txBody>
      </p:sp>
      <p:sp>
        <p:nvSpPr>
          <p:cNvPr id="12" name="Rectangle 5"/>
          <p:cNvSpPr txBox="1">
            <a:spLocks noChangeArrowheads="1"/>
          </p:cNvSpPr>
          <p:nvPr userDrawn="1"/>
        </p:nvSpPr>
        <p:spPr bwMode="auto">
          <a:xfrm>
            <a:off x="7554516" y="6480401"/>
            <a:ext cx="1285875"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6" b="1" kern="0" dirty="0">
                <a:solidFill>
                  <a:prstClr val="white"/>
                </a:solidFill>
                <a:latin typeface="Arial Narrow"/>
                <a:cs typeface="Arial Narrow"/>
              </a:rPr>
              <a:t>@</a:t>
            </a:r>
            <a:r>
              <a:rPr lang="en-US" sz="1406" b="1" kern="0" dirty="0" err="1">
                <a:solidFill>
                  <a:prstClr val="white"/>
                </a:solidFill>
                <a:latin typeface="Arial Narrow"/>
                <a:cs typeface="Arial Narrow"/>
              </a:rPr>
              <a:t>kidspartnership</a:t>
            </a:r>
            <a:endParaRPr lang="en-US" sz="1406" b="1" kern="0" dirty="0">
              <a:solidFill>
                <a:prstClr val="white"/>
              </a:solidFill>
              <a:latin typeface="Arial Narrow"/>
              <a:cs typeface="Arial Narrow"/>
            </a:endParaRPr>
          </a:p>
        </p:txBody>
      </p:sp>
      <p:pic>
        <p:nvPicPr>
          <p:cNvPr id="13" name="Picture 12" descr="TCPlogo_Horiz_white.png"/>
          <p:cNvPicPr>
            <a:picLocks noChangeAspect="1"/>
          </p:cNvPicPr>
          <p:nvPr userDrawn="1"/>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1983" y="6331395"/>
            <a:ext cx="2576619" cy="4194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6788684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3264" y="2132907"/>
            <a:ext cx="8596347" cy="1362075"/>
          </a:xfrm>
          <a:noFill/>
        </p:spPr>
        <p:txBody>
          <a:bodyPr anchor="t"/>
          <a:lstStyle>
            <a:lvl1pPr algn="l">
              <a:defRPr sz="38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83264" y="1728371"/>
            <a:ext cx="8596346" cy="404536"/>
          </a:xfrm>
        </p:spPr>
        <p:txBody>
          <a:bodyPr anchor="b"/>
          <a:lstStyle>
            <a:lvl1pPr marL="0" indent="0" algn="l">
              <a:buNone/>
              <a:defRPr sz="2000" cap="sm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199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1_Section Header-2">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719481"/>
            <a:ext cx="1308686" cy="826851"/>
          </a:xfrm>
          <a:prstGeom prst="rect">
            <a:avLst/>
          </a:prstGeom>
          <a:solidFill>
            <a:schemeClr val="accent5">
              <a:lumMod val="5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 name="Rectangle 6"/>
          <p:cNvSpPr/>
          <p:nvPr userDrawn="1"/>
        </p:nvSpPr>
        <p:spPr>
          <a:xfrm>
            <a:off x="1308686" y="1719481"/>
            <a:ext cx="7835314" cy="826851"/>
          </a:xfrm>
          <a:prstGeom prst="rect">
            <a:avLst/>
          </a:prstGeom>
          <a:solidFill>
            <a:schemeClr val="accent5">
              <a:lumMod val="60000"/>
              <a:lumOff val="40000"/>
            </a:schemeClr>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hasCustomPrompt="1"/>
          </p:nvPr>
        </p:nvSpPr>
        <p:spPr>
          <a:xfrm>
            <a:off x="1308686" y="1731757"/>
            <a:ext cx="7835314" cy="814575"/>
          </a:xfrm>
          <a:noFill/>
        </p:spPr>
        <p:txBody>
          <a:bodyPr anchor="ctr"/>
          <a:lstStyle>
            <a:lvl1pPr algn="l">
              <a:defRPr sz="2400" b="0"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0" y="1327221"/>
            <a:ext cx="9172044" cy="404536"/>
          </a:xfrm>
        </p:spPr>
        <p:txBody>
          <a:bodyPr anchor="b"/>
          <a:lstStyle>
            <a:lvl1pPr marL="0" indent="0" algn="l">
              <a:buNone/>
              <a:defRPr sz="2000" cap="small" baseline="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3957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ustom Layout">
    <p:spTree>
      <p:nvGrpSpPr>
        <p:cNvPr id="1" name=""/>
        <p:cNvGrpSpPr/>
        <p:nvPr/>
      </p:nvGrpSpPr>
      <p:grpSpPr>
        <a:xfrm>
          <a:off x="0" y="0"/>
          <a:ext cx="0" cy="0"/>
          <a:chOff x="0" y="0"/>
          <a:chExt cx="0" cy="0"/>
        </a:xfrm>
      </p:grpSpPr>
      <p:pic>
        <p:nvPicPr>
          <p:cNvPr id="12" name="Picture 10" descr="K:\USERS\Jenny\Jenny\General\NILC Logos_Letterhead\NILC New Logos\3 Line Logo\Small\nilc_logo_3line-color-jpg_small.jpg"/>
          <p:cNvPicPr>
            <a:picLocks noChangeAspect="1" noChangeArrowheads="1"/>
          </p:cNvPicPr>
          <p:nvPr userDrawn="1"/>
        </p:nvPicPr>
        <p:blipFill>
          <a:blip r:embed="rId2"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91312" y="2288654"/>
            <a:ext cx="1752604" cy="111410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4" name="Text Placeholder 13"/>
          <p:cNvSpPr>
            <a:spLocks noGrp="1"/>
          </p:cNvSpPr>
          <p:nvPr>
            <p:ph type="body" sz="quarter" idx="10"/>
          </p:nvPr>
        </p:nvSpPr>
        <p:spPr>
          <a:xfrm>
            <a:off x="532252" y="1487985"/>
            <a:ext cx="4765675" cy="3690178"/>
          </a:xfrm>
        </p:spPr>
        <p:txBody>
          <a:bodyPr/>
          <a:lstStyle>
            <a:lvl1pPr marL="0" indent="0" algn="r">
              <a:buNone/>
              <a:defRPr kumimoji="0" lang="en-US" sz="2000" b="0" i="0" u="none" strike="noStrike" kern="0" cap="none" spc="0" normalizeH="0" baseline="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defRPr>
            </a:lvl1pPr>
            <a:lvl2pPr marL="457200" indent="0" algn="r">
              <a:buNone/>
              <a:defRPr/>
            </a:lvl2pPr>
            <a:lvl3pPr marL="849694" indent="0" algn="r">
              <a:buNone/>
              <a:defRPr/>
            </a:lvl3pPr>
            <a:lvl4pPr marL="1371600" indent="0" algn="r">
              <a:buNone/>
              <a:defRPr/>
            </a:lvl4pPr>
            <a:lvl5pPr marL="1828800" indent="0" algn="r">
              <a:buNone/>
              <a:defRPr/>
            </a:lvl5pPr>
          </a:lstStyle>
          <a:p>
            <a:pPr marL="0" marR="0" lvl="0" indent="0" algn="r" defTabSz="914400" rtl="0" eaLnBrk="1" fontAlgn="auto" latinLnBrk="0" hangingPunct="1">
              <a:lnSpc>
                <a:spcPct val="100000"/>
              </a:lnSpc>
              <a:spcBef>
                <a:spcPts val="0"/>
              </a:spcBef>
              <a:spcAft>
                <a:spcPts val="600"/>
              </a:spcAft>
              <a:buClrTx/>
              <a:buSzTx/>
              <a:buFontTx/>
              <a:buNone/>
              <a:tabLst/>
              <a:defRPr/>
            </a:pPr>
            <a:r>
              <a:rPr lang="en-US" dirty="0"/>
              <a:t>Edit Master text styles</a:t>
            </a:r>
          </a:p>
          <a:p>
            <a:pPr marL="0" marR="0" lvl="0" indent="0" algn="r" defTabSz="914400" rtl="0" eaLnBrk="1" fontAlgn="auto" latinLnBrk="0" hangingPunct="1">
              <a:lnSpc>
                <a:spcPct val="100000"/>
              </a:lnSpc>
              <a:spcBef>
                <a:spcPts val="0"/>
              </a:spcBef>
              <a:spcAft>
                <a:spcPts val="600"/>
              </a:spcAft>
              <a:buClrTx/>
              <a:buSzTx/>
              <a:buFontTx/>
              <a:buNone/>
              <a:tabLst/>
              <a:defRPr/>
            </a:pPr>
            <a:r>
              <a:rPr lang="en-US" dirty="0"/>
              <a:t>Second level</a:t>
            </a:r>
          </a:p>
          <a:p>
            <a:pPr marL="0" marR="0" lvl="0" indent="0" algn="r" defTabSz="914400" rtl="0" eaLnBrk="1" fontAlgn="auto" latinLnBrk="0" hangingPunct="1">
              <a:lnSpc>
                <a:spcPct val="100000"/>
              </a:lnSpc>
              <a:spcBef>
                <a:spcPts val="0"/>
              </a:spcBef>
              <a:spcAft>
                <a:spcPts val="600"/>
              </a:spcAft>
              <a:buClrTx/>
              <a:buSzTx/>
              <a:buFontTx/>
              <a:buNone/>
              <a:tabLst/>
              <a:defRPr/>
            </a:pPr>
            <a:r>
              <a:rPr lang="en-US" dirty="0"/>
              <a:t>Third level</a:t>
            </a:r>
          </a:p>
        </p:txBody>
      </p:sp>
      <p:grpSp>
        <p:nvGrpSpPr>
          <p:cNvPr id="11" name="Group 10"/>
          <p:cNvGrpSpPr/>
          <p:nvPr userDrawn="1"/>
        </p:nvGrpSpPr>
        <p:grpSpPr>
          <a:xfrm rot="5400000">
            <a:off x="4120825" y="3465635"/>
            <a:ext cx="3930894" cy="0"/>
            <a:chOff x="0" y="5467182"/>
            <a:chExt cx="3930894" cy="0"/>
          </a:xfrm>
        </p:grpSpPr>
        <p:cxnSp>
          <p:nvCxnSpPr>
            <p:cNvPr id="9" name="Straight Connector 8"/>
            <p:cNvCxnSpPr/>
            <p:nvPr userDrawn="1"/>
          </p:nvCxnSpPr>
          <p:spPr>
            <a:xfrm>
              <a:off x="364734" y="5467182"/>
              <a:ext cx="3566160" cy="0"/>
            </a:xfrm>
            <a:prstGeom prst="line">
              <a:avLst/>
            </a:prstGeom>
            <a:ln w="12700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5467182"/>
              <a:ext cx="320040" cy="0"/>
            </a:xfrm>
            <a:prstGeom prst="line">
              <a:avLst/>
            </a:prstGeom>
            <a:ln w="1270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userDrawn="1"/>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91312" y="4184513"/>
            <a:ext cx="1752604" cy="9936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24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7547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955964"/>
            <a:ext cx="4038600" cy="5170199"/>
          </a:xfrm>
        </p:spPr>
        <p:txBody>
          <a:bodyPr/>
          <a:lstStyle>
            <a:lvl1pPr>
              <a:defRPr sz="2200">
                <a:solidFill>
                  <a:schemeClr val="tx1"/>
                </a:solidFill>
              </a:defRPr>
            </a:lvl1pPr>
            <a:lvl2pPr>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55964"/>
            <a:ext cx="4038600" cy="5170199"/>
          </a:xfrm>
        </p:spPr>
        <p:txBody>
          <a:bodyPr/>
          <a:lstStyle>
            <a:lvl1pPr>
              <a:defRPr sz="2200">
                <a:solidFill>
                  <a:schemeClr val="tx1"/>
                </a:solidFill>
              </a:defRPr>
            </a:lvl1pPr>
            <a:lvl2pPr>
              <a:defRPr sz="20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a:xfrm>
            <a:off x="114301" y="6472363"/>
            <a:ext cx="464262" cy="243722"/>
          </a:xfrm>
          <a:prstGeom prst="rect">
            <a:avLst/>
          </a:prstGeom>
        </p:spPr>
        <p:txBody>
          <a:bodyPr/>
          <a:lstStyle/>
          <a:p>
            <a:pPr algn="r"/>
            <a:fld id="{7FFE15FC-A8B6-4718-BABB-4F5309630F6C}" type="slidenum">
              <a:rPr>
                <a:solidFill>
                  <a:prstClr val="white">
                    <a:lumMod val="65000"/>
                  </a:prstClr>
                </a:solidFill>
              </a:rPr>
              <a:pPr algn="r"/>
              <a:t>‹#›</a:t>
            </a:fld>
            <a:endParaRPr dirty="0">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451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75475"/>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879067"/>
            <a:ext cx="4040188" cy="639762"/>
          </a:xfrm>
        </p:spPr>
        <p:txBody>
          <a:bodyPr anchor="b"/>
          <a:lstStyle>
            <a:lvl1pPr marL="0" indent="0" algn="ctr">
              <a:buNone/>
              <a:defRPr sz="2200" b="1">
                <a:solidFill>
                  <a:srgbClr val="175475"/>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539377"/>
            <a:ext cx="4040188" cy="4586786"/>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874803"/>
            <a:ext cx="4041775" cy="639762"/>
          </a:xfrm>
        </p:spPr>
        <p:txBody>
          <a:bodyPr anchor="b"/>
          <a:lstStyle>
            <a:lvl1pPr marL="0" indent="0" algn="ctr">
              <a:buNone/>
              <a:defRPr sz="2200" b="1">
                <a:solidFill>
                  <a:srgbClr val="175475"/>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539377"/>
            <a:ext cx="4041775" cy="4586786"/>
          </a:xfrm>
        </p:spPr>
        <p:txBody>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647867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theme" Target="../theme/theme2.xml"/><Relationship Id="rId16" Type="http://schemas.openxmlformats.org/officeDocument/2006/relationships/image" Target="../media/image4.tiff"/><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theme" Target="../theme/theme3.xml"/><Relationship Id="rId6" Type="http://schemas.openxmlformats.org/officeDocument/2006/relationships/image" Target="../media/image6.png"/><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theme" Target="../theme/theme4.xml"/><Relationship Id="rId6"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theme" Target="../theme/theme5.xml"/><Relationship Id="rId7" Type="http://schemas.openxmlformats.org/officeDocument/2006/relationships/image" Target="../media/image7.pn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cxnSp>
        <p:nvCxnSpPr>
          <p:cNvPr id="9" name="Straight Connector 8"/>
          <p:cNvCxnSpPr/>
          <p:nvPr userDrawn="1"/>
        </p:nvCxnSpPr>
        <p:spPr>
          <a:xfrm flipV="1">
            <a:off x="578563" y="6489448"/>
            <a:ext cx="8015771" cy="1"/>
          </a:xfrm>
          <a:prstGeom prst="line">
            <a:avLst/>
          </a:prstGeom>
          <a:ln w="9525">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Rectangle 14"/>
          <p:cNvSpPr/>
          <p:nvPr userDrawn="1"/>
        </p:nvSpPr>
        <p:spPr>
          <a:xfrm>
            <a:off x="7658100" y="6287472"/>
            <a:ext cx="1485900" cy="465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364735" y="97668"/>
            <a:ext cx="8378574" cy="68644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364734" y="1152525"/>
            <a:ext cx="8378574" cy="47502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 </a:t>
            </a:r>
          </a:p>
          <a:p>
            <a:pPr lvl="2"/>
            <a:r>
              <a:rPr lang="en-US" sz="1800" dirty="0"/>
              <a:t>Third level</a:t>
            </a:r>
            <a:endParaRPr lang="en-US" dirty="0"/>
          </a:p>
        </p:txBody>
      </p:sp>
      <p:sp>
        <p:nvSpPr>
          <p:cNvPr id="5" name="Footer Placeholder 4"/>
          <p:cNvSpPr>
            <a:spLocks noGrp="1"/>
          </p:cNvSpPr>
          <p:nvPr>
            <p:ph type="ftr" sz="quarter" idx="3"/>
          </p:nvPr>
        </p:nvSpPr>
        <p:spPr>
          <a:xfrm>
            <a:off x="578563" y="6532429"/>
            <a:ext cx="7079537" cy="293553"/>
          </a:xfrm>
          <a:prstGeom prst="rect">
            <a:avLst/>
          </a:prstGeom>
        </p:spPr>
        <p:txBody>
          <a:bodyPr vert="horz" lIns="91440" tIns="45720" rIns="91440" bIns="45720" rtlCol="0" anchor="t"/>
          <a:lstStyle>
            <a:lvl1pPr algn="l">
              <a:defRPr sz="1000" i="1">
                <a:solidFill>
                  <a:schemeClr val="tx1">
                    <a:tint val="75000"/>
                  </a:schemeClr>
                </a:solidFill>
                <a:latin typeface="Arial" panose="020B0604020202020204" pitchFamily="34" charset="0"/>
                <a:cs typeface="Arial" panose="020B0604020202020204" pitchFamily="34" charset="0"/>
              </a:defRPr>
            </a:lvl1pPr>
          </a:lstStyle>
          <a:p>
            <a:pPr defTabSz="457200"/>
            <a:endParaRPr lang="en-US" dirty="0">
              <a:solidFill>
                <a:prstClr val="black">
                  <a:tint val="75000"/>
                </a:prstClr>
              </a:solidFill>
            </a:endParaRPr>
          </a:p>
        </p:txBody>
      </p:sp>
      <p:cxnSp>
        <p:nvCxnSpPr>
          <p:cNvPr id="7" name="Straight Connector 6"/>
          <p:cNvCxnSpPr/>
          <p:nvPr userDrawn="1"/>
        </p:nvCxnSpPr>
        <p:spPr>
          <a:xfrm>
            <a:off x="364734" y="827089"/>
            <a:ext cx="8779266" cy="0"/>
          </a:xfrm>
          <a:prstGeom prst="line">
            <a:avLst/>
          </a:prstGeom>
          <a:ln w="127000" cmpd="sng">
            <a:solidFill>
              <a:schemeClr val="accent5">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0" y="827089"/>
            <a:ext cx="320040" cy="0"/>
          </a:xfrm>
          <a:prstGeom prst="line">
            <a:avLst/>
          </a:prstGeom>
          <a:ln w="127000" cmpd="sng">
            <a:solidFill>
              <a:schemeClr val="accent5">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0" descr="K:\USERS\Jenny\Jenny\General\NILC Logos_Letterhead\NILC New Logos\3 Line Logo\Small\nilc_logo_3line-color-jpg_small.jpg"/>
          <p:cNvPicPr>
            <a:picLocks noChangeAspect="1" noChangeArrowheads="1"/>
          </p:cNvPicPr>
          <p:nvPr userDrawn="1"/>
        </p:nvPicPr>
        <p:blipFill>
          <a:blip r:embed="rId17"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23139" y="6287472"/>
            <a:ext cx="635457" cy="40395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7" name="Slide Number Placeholder 16"/>
          <p:cNvSpPr>
            <a:spLocks noGrp="1"/>
          </p:cNvSpPr>
          <p:nvPr>
            <p:ph type="sldNum" sz="quarter" idx="4"/>
          </p:nvPr>
        </p:nvSpPr>
        <p:spPr>
          <a:xfrm>
            <a:off x="123825" y="6354889"/>
            <a:ext cx="454738" cy="269118"/>
          </a:xfrm>
          <a:prstGeom prst="rect">
            <a:avLst/>
          </a:prstGeom>
        </p:spPr>
        <p:txBody>
          <a:bodyPr vert="horz" lIns="91440" tIns="45720" rIns="91440" bIns="45720" rtlCol="0" anchor="ctr"/>
          <a:lstStyle>
            <a:lvl1pPr algn="ctr">
              <a:defRPr lang="en-US" sz="1100" b="0" i="0" kern="1200" smtClean="0">
                <a:solidFill>
                  <a:schemeClr val="bg1">
                    <a:lumMod val="65000"/>
                  </a:schemeClr>
                </a:solidFill>
                <a:latin typeface="Arial" panose="020B0604020202020204" pitchFamily="34" charset="0"/>
                <a:ea typeface="+mn-ea"/>
                <a:cs typeface="Arial" panose="020B0604020202020204" pitchFamily="34" charset="0"/>
              </a:defRPr>
            </a:lvl1pPr>
          </a:lstStyle>
          <a:p>
            <a:pPr defTabSz="457200"/>
            <a:fld id="{A92E591C-1A53-49F9-B869-40F5D867B46C}" type="slidenum">
              <a:rPr>
                <a:solidFill>
                  <a:prstClr val="white">
                    <a:lumMod val="65000"/>
                  </a:prstClr>
                </a:solidFill>
              </a:rPr>
              <a:pPr defTabSz="457200"/>
              <a:t>‹#›</a:t>
            </a:fld>
            <a:endParaRPr dirty="0">
              <a:solidFill>
                <a:prstClr val="white">
                  <a:lumMod val="6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7825152"/>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Lst>
  <p:hf hdr="0" dt="0"/>
  <p:txStyles>
    <p:titleStyle>
      <a:lvl1pPr algn="l" defTabSz="457200" rtl="0" eaLnBrk="1" latinLnBrk="0" hangingPunct="1">
        <a:spcBef>
          <a:spcPct val="0"/>
        </a:spcBef>
        <a:buNone/>
        <a:defRPr sz="3200" b="0" i="0" kern="1200" cap="none" baseline="0">
          <a:solidFill>
            <a:srgbClr val="002060"/>
          </a:solidFill>
          <a:latin typeface="Aharoni" panose="02010803020104030203" pitchFamily="2" charset="-79"/>
          <a:ea typeface="+mj-ea"/>
          <a:cs typeface="Aharoni" panose="02010803020104030203" pitchFamily="2" charset="-79"/>
        </a:defRPr>
      </a:lvl1pPr>
    </p:titleStyle>
    <p:bodyStyle>
      <a:lvl1pPr marL="233363" indent="-233363" algn="l" defTabSz="457200" rtl="0" eaLnBrk="1" latinLnBrk="0" hangingPunct="1">
        <a:lnSpc>
          <a:spcPct val="110000"/>
        </a:lnSpc>
        <a:spcBef>
          <a:spcPts val="600"/>
        </a:spcBef>
        <a:spcAft>
          <a:spcPts val="1200"/>
        </a:spcAft>
        <a:buClr>
          <a:schemeClr val="bg1">
            <a:lumMod val="65000"/>
          </a:schemeClr>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90563" indent="-233363" algn="l" defTabSz="457200" rtl="0" eaLnBrk="1" latinLnBrk="0" hangingPunct="1">
        <a:lnSpc>
          <a:spcPct val="110000"/>
        </a:lnSpc>
        <a:spcBef>
          <a:spcPts val="600"/>
        </a:spcBef>
        <a:buClr>
          <a:schemeClr val="bg1">
            <a:lumMod val="65000"/>
          </a:schemeClr>
        </a:buClr>
        <a:buFont typeface="Arial"/>
        <a:buChar char="–"/>
        <a:defRPr sz="2000" kern="1200" baseline="0">
          <a:solidFill>
            <a:schemeClr val="tx1"/>
          </a:solidFill>
          <a:latin typeface="Arial" panose="020B0604020202020204" pitchFamily="34" charset="0"/>
          <a:ea typeface="+mn-ea"/>
          <a:cs typeface="Arial" panose="020B0604020202020204" pitchFamily="34" charset="0"/>
        </a:defRPr>
      </a:lvl2pPr>
      <a:lvl3pPr marL="1087438" indent="-237744" algn="l" defTabSz="457200" rtl="0" eaLnBrk="1" latinLnBrk="0" hangingPunct="1">
        <a:lnSpc>
          <a:spcPct val="110000"/>
        </a:lnSpc>
        <a:spcBef>
          <a:spcPts val="600"/>
        </a:spcBef>
        <a:buClr>
          <a:schemeClr val="bg1">
            <a:lumMod val="65000"/>
          </a:schemeClr>
        </a:buClr>
        <a:buFont typeface="Arial" panose="020B0604020202020204" pitchFamily="34" charset="0"/>
        <a:buChar char="•"/>
        <a:defRPr sz="1800" kern="1200" baseline="0">
          <a:solidFill>
            <a:schemeClr val="tx1"/>
          </a:solidFill>
          <a:latin typeface="Arial" panose="020B0604020202020204" pitchFamily="34" charset="0"/>
          <a:ea typeface="+mn-ea"/>
          <a:cs typeface="Arial" panose="020B0604020202020204" pitchFamily="34" charset="0"/>
        </a:defRPr>
      </a:lvl3pPr>
      <a:lvl4pPr marL="1544638" indent="-173038" algn="l" defTabSz="457200" rtl="0" eaLnBrk="1" latinLnBrk="0" hangingPunct="1">
        <a:spcBef>
          <a:spcPct val="20000"/>
        </a:spcBef>
        <a:buClr>
          <a:schemeClr val="tx2">
            <a:lumMod val="60000"/>
            <a:lumOff val="40000"/>
          </a:schemeClr>
        </a:buClr>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01838" indent="-173038" algn="l" defTabSz="457200" rtl="0" eaLnBrk="1" latinLnBrk="0" hangingPunct="1">
        <a:spcBef>
          <a:spcPct val="20000"/>
        </a:spcBef>
        <a:buClr>
          <a:schemeClr val="tx2">
            <a:lumMod val="60000"/>
            <a:lumOff val="40000"/>
          </a:schemeClr>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90065"/>
            <a:ext cx="7886700" cy="92334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687484"/>
            <a:ext cx="7886700" cy="4489479"/>
          </a:xfrm>
          <a:prstGeom prst="rect">
            <a:avLst/>
          </a:prstGeom>
        </p:spPr>
        <p:txBody>
          <a:bodyPr vert="horz" lIns="91440" tIns="45720" rIns="91440" bIns="45720" rtlCol="0">
            <a:normAutofit/>
          </a:bodyPr>
          <a:lstStyle/>
          <a:p>
            <a:pPr lvl="0"/>
            <a:r>
              <a:rPr lang="en-US" dirty="0"/>
              <a:t>Edit Master text styles</a:t>
            </a:r>
          </a:p>
        </p:txBody>
      </p:sp>
      <p:sp>
        <p:nvSpPr>
          <p:cNvPr id="5" name="Footer Placeholder 4"/>
          <p:cNvSpPr>
            <a:spLocks noGrp="1"/>
          </p:cNvSpPr>
          <p:nvPr>
            <p:ph type="ftr" sz="quarter" idx="3"/>
          </p:nvPr>
        </p:nvSpPr>
        <p:spPr>
          <a:xfrm>
            <a:off x="382882" y="6550430"/>
            <a:ext cx="8486798" cy="229235"/>
          </a:xfrm>
          <a:prstGeom prst="rect">
            <a:avLst/>
          </a:prstGeom>
        </p:spPr>
        <p:txBody>
          <a:bodyPr vert="horz" lIns="91440" tIns="45720" rIns="91440" bIns="45720" rtlCol="0" anchor="ctr"/>
          <a:lstStyle>
            <a:lvl1pPr algn="r">
              <a:defRPr sz="1050" i="1">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382882" y="6250210"/>
            <a:ext cx="274320" cy="274320"/>
          </a:xfrm>
          <a:prstGeom prst="rect">
            <a:avLst/>
          </a:prstGeom>
          <a:solidFill>
            <a:schemeClr val="bg1"/>
          </a:solidFill>
        </p:spPr>
        <p:txBody>
          <a:bodyPr vert="horz" lIns="0" tIns="0" rIns="0" bIns="0" rtlCol="0" anchor="t"/>
          <a:lstStyle>
            <a:lvl1pPr algn="l">
              <a:defRPr sz="1000">
                <a:solidFill>
                  <a:srgbClr val="0076BF"/>
                </a:solidFill>
                <a:latin typeface="Arial" panose="020B0604020202020204" pitchFamily="34" charset="0"/>
                <a:cs typeface="Arial" panose="020B0604020202020204" pitchFamily="34" charset="0"/>
              </a:defRPr>
            </a:lvl1pPr>
          </a:lstStyle>
          <a:p>
            <a:pPr defTabSz="457200"/>
            <a:fld id="{2C8C9BC0-F5D7-4B43-9BDD-6A95FADFB6C6}" type="slidenum">
              <a:rPr lang="en-US" smtClean="0"/>
              <a:pPr defTabSz="457200"/>
              <a:t>‹#›</a:t>
            </a:fld>
            <a:endParaRPr lang="en-US" dirty="0"/>
          </a:p>
        </p:txBody>
      </p:sp>
      <p:cxnSp>
        <p:nvCxnSpPr>
          <p:cNvPr id="8" name="Straight Connector 7"/>
          <p:cNvCxnSpPr/>
          <p:nvPr userDrawn="1"/>
        </p:nvCxnSpPr>
        <p:spPr>
          <a:xfrm>
            <a:off x="715620" y="6409234"/>
            <a:ext cx="7394713"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6"/>
          <a:stretch>
            <a:fillRect/>
          </a:stretch>
        </p:blipFill>
        <p:spPr>
          <a:xfrm>
            <a:off x="8224522" y="5768120"/>
            <a:ext cx="645158" cy="890933"/>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859396"/>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hf hdr="0" dt="0"/>
  <p:txStyles>
    <p:titleStyle>
      <a:lvl1pPr algn="ctr" defTabSz="914400" rtl="0" eaLnBrk="1" latinLnBrk="0" hangingPunct="1">
        <a:lnSpc>
          <a:spcPct val="110000"/>
        </a:lnSpc>
        <a:spcBef>
          <a:spcPct val="0"/>
        </a:spcBef>
        <a:buNone/>
        <a:defRPr sz="3400" b="1" kern="1200">
          <a:solidFill>
            <a:srgbClr val="0C61A4"/>
          </a:solidFill>
          <a:latin typeface="Arial" panose="020B0604020202020204" pitchFamily="34" charset="0"/>
          <a:ea typeface="+mj-ea"/>
          <a:cs typeface="Arial" panose="020B0604020202020204" pitchFamily="34" charset="0"/>
        </a:defRPr>
      </a:lvl1pPr>
    </p:titleStyle>
    <p:bodyStyle>
      <a:lvl1pPr marL="118872" indent="-118872" algn="l" defTabSz="914400" rtl="0" eaLnBrk="1" latinLnBrk="0" hangingPunct="1">
        <a:lnSpc>
          <a:spcPct val="110000"/>
        </a:lnSpc>
        <a:spcBef>
          <a:spcPts val="0"/>
        </a:spcBef>
        <a:spcAft>
          <a:spcPts val="2400"/>
        </a:spcAft>
        <a:buClr>
          <a:srgbClr val="0C61A4"/>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230541" y="1554480"/>
            <a:ext cx="8682918" cy="4481320"/>
          </a:xfrm>
          <a:prstGeom prst="rect">
            <a:avLst/>
          </a:prstGeom>
          <a:solidFill>
            <a:srgbClr val="0B78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noChangeArrowheads="1"/>
          </p:cNvPicPr>
          <p:nvPr userDrawn="1"/>
        </p:nvPicPr>
        <p:blipFill>
          <a:blip r:embed="rId6" cstate="print"/>
          <a:srcRect/>
          <a:stretch>
            <a:fillRect/>
          </a:stretch>
        </p:blipFill>
        <p:spPr bwMode="auto">
          <a:xfrm>
            <a:off x="230541" y="228600"/>
            <a:ext cx="912459" cy="1222808"/>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399805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Lst>
  <p:txStyles>
    <p:titleStyle>
      <a:lvl1pPr algn="l" defTabSz="457200" rtl="0" eaLnBrk="1" latinLnBrk="0" hangingPunct="1">
        <a:spcBef>
          <a:spcPct val="0"/>
        </a:spcBef>
        <a:buNone/>
        <a:defRPr sz="3200" kern="1200" baseline="0">
          <a:solidFill>
            <a:schemeClr val="bg1"/>
          </a:solidFill>
          <a:latin typeface="MetaSerif-Book"/>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lumMod val="85000"/>
            <a:alpha val="0"/>
          </a:schemeClr>
        </a:soli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bwMode="auto">
          <a:xfrm>
            <a:off x="91440" y="365760"/>
            <a:ext cx="896112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eaLnBrk="1" fontAlgn="base" hangingPunct="1">
              <a:spcBef>
                <a:spcPct val="0"/>
              </a:spcBef>
              <a:spcAft>
                <a:spcPct val="0"/>
              </a:spcAft>
            </a:pPr>
            <a:r>
              <a:rPr lang="en-US" dirty="0"/>
              <a:t>Click to edit Master title style</a:t>
            </a:r>
          </a:p>
        </p:txBody>
      </p:sp>
      <p:sp>
        <p:nvSpPr>
          <p:cNvPr id="4" name="TextBox 3"/>
          <p:cNvSpPr txBox="1"/>
          <p:nvPr/>
        </p:nvSpPr>
        <p:spPr>
          <a:xfrm>
            <a:off x="91440" y="91443"/>
            <a:ext cx="8961120" cy="307777"/>
          </a:xfrm>
          <a:prstGeom prst="rect">
            <a:avLst/>
          </a:prstGeom>
          <a:noFill/>
        </p:spPr>
        <p:txBody>
          <a:bodyPr wrap="square" rtlCol="0">
            <a:spAutoFit/>
          </a:bodyPr>
          <a:lstStyle/>
          <a:p>
            <a:r>
              <a:rPr lang="en-US" sz="1400" b="1" dirty="0">
                <a:solidFill>
                  <a:srgbClr val="000000"/>
                </a:solidFill>
                <a:cs typeface="Meta Offc Pro"/>
              </a:rPr>
              <a:t>Figure </a:t>
            </a:r>
            <a:fld id="{0C16F13B-3659-4888-B784-82F22626CC5F}" type="slidenum">
              <a:rPr lang="en-US" sz="1400" b="1" smtClean="0">
                <a:solidFill>
                  <a:srgbClr val="000000"/>
                </a:solidFill>
                <a:cs typeface="Meta Offc Pro"/>
              </a:rPr>
              <a:pPr/>
              <a:t>‹#›</a:t>
            </a:fld>
            <a:endParaRPr lang="en-US" sz="1400" b="1" dirty="0" err="1">
              <a:solidFill>
                <a:srgbClr val="000000"/>
              </a:solidFill>
              <a:cs typeface="Meta Offc Pro"/>
            </a:endParaRPr>
          </a:p>
        </p:txBody>
      </p:sp>
      <p:pic>
        <p:nvPicPr>
          <p:cNvPr id="6" name="Picture 5"/>
          <p:cNvPicPr>
            <a:picLocks noChangeAspect="1" noChangeArrowheads="1"/>
          </p:cNvPicPr>
          <p:nvPr userDrawn="1"/>
        </p:nvPicPr>
        <p:blipFill>
          <a:blip r:embed="rId6" cstate="print"/>
          <a:srcRect/>
          <a:stretch>
            <a:fillRect/>
          </a:stretch>
        </p:blipFill>
        <p:spPr bwMode="auto">
          <a:xfrm>
            <a:off x="8662445" y="6230366"/>
            <a:ext cx="411480" cy="551434"/>
          </a:xfrm>
          <a:prstGeom prst="rect">
            <a:avLst/>
          </a:prstGeom>
          <a:noFill/>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2308484"/>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Lst>
  <p:hf hdr="0" ftr="0" dt="0"/>
  <p:txStyles>
    <p:titleStyle>
      <a:lvl1pPr algn="l" rtl="0" eaLnBrk="1" fontAlgn="base" hangingPunct="1">
        <a:spcBef>
          <a:spcPct val="0"/>
        </a:spcBef>
        <a:spcAft>
          <a:spcPct val="0"/>
        </a:spcAft>
        <a:defRPr lang="en-US" sz="2800" b="1" i="0" dirty="0" smtClean="0">
          <a:solidFill>
            <a:srgbClr val="000000"/>
          </a:solidFill>
          <a:latin typeface="Calibri" pitchFamily="34" charset="0"/>
          <a:ea typeface="+mj-ea"/>
          <a:cs typeface="Calibri" pitchFamily="34" charset="0"/>
        </a:defRPr>
      </a:lvl1pPr>
      <a:lvl2pPr algn="l" rtl="0" eaLnBrk="1" fontAlgn="base" hangingPunct="1">
        <a:spcBef>
          <a:spcPct val="0"/>
        </a:spcBef>
        <a:spcAft>
          <a:spcPct val="0"/>
        </a:spcAft>
        <a:defRPr sz="2600" b="1">
          <a:solidFill>
            <a:schemeClr val="tx2"/>
          </a:solidFill>
          <a:latin typeface="Tahoma" pitchFamily="34" charset="0"/>
          <a:cs typeface="Arial" charset="0"/>
        </a:defRPr>
      </a:lvl2pPr>
      <a:lvl3pPr algn="l" rtl="0" eaLnBrk="1" fontAlgn="base" hangingPunct="1">
        <a:spcBef>
          <a:spcPct val="0"/>
        </a:spcBef>
        <a:spcAft>
          <a:spcPct val="0"/>
        </a:spcAft>
        <a:defRPr sz="2600" b="1">
          <a:solidFill>
            <a:schemeClr val="tx2"/>
          </a:solidFill>
          <a:latin typeface="Tahoma" pitchFamily="34" charset="0"/>
          <a:cs typeface="Arial" charset="0"/>
        </a:defRPr>
      </a:lvl3pPr>
      <a:lvl4pPr algn="l" rtl="0" eaLnBrk="1" fontAlgn="base" hangingPunct="1">
        <a:spcBef>
          <a:spcPct val="0"/>
        </a:spcBef>
        <a:spcAft>
          <a:spcPct val="0"/>
        </a:spcAft>
        <a:defRPr sz="2600" b="1">
          <a:solidFill>
            <a:schemeClr val="tx2"/>
          </a:solidFill>
          <a:latin typeface="Tahoma" pitchFamily="34" charset="0"/>
          <a:cs typeface="Arial" charset="0"/>
        </a:defRPr>
      </a:lvl4pPr>
      <a:lvl5pPr algn="l" rtl="0" eaLnBrk="1" fontAlgn="base" hangingPunct="1">
        <a:spcBef>
          <a:spcPct val="0"/>
        </a:spcBef>
        <a:spcAft>
          <a:spcPct val="0"/>
        </a:spcAft>
        <a:defRPr sz="2600" b="1">
          <a:solidFill>
            <a:schemeClr val="tx2"/>
          </a:solidFill>
          <a:latin typeface="Tahoma" pitchFamily="34" charset="0"/>
          <a:cs typeface="Arial" charset="0"/>
        </a:defRPr>
      </a:lvl5pPr>
      <a:lvl6pPr marL="457200" algn="l" rtl="0" eaLnBrk="1" fontAlgn="base" hangingPunct="1">
        <a:spcBef>
          <a:spcPct val="0"/>
        </a:spcBef>
        <a:spcAft>
          <a:spcPct val="0"/>
        </a:spcAft>
        <a:defRPr sz="2600" b="1">
          <a:solidFill>
            <a:schemeClr val="tx2"/>
          </a:solidFill>
          <a:latin typeface="Tahoma" pitchFamily="34" charset="0"/>
          <a:cs typeface="Arial" charset="0"/>
        </a:defRPr>
      </a:lvl6pPr>
      <a:lvl7pPr marL="914400" algn="l" rtl="0" eaLnBrk="1" fontAlgn="base" hangingPunct="1">
        <a:spcBef>
          <a:spcPct val="0"/>
        </a:spcBef>
        <a:spcAft>
          <a:spcPct val="0"/>
        </a:spcAft>
        <a:defRPr sz="2600" b="1">
          <a:solidFill>
            <a:schemeClr val="tx2"/>
          </a:solidFill>
          <a:latin typeface="Tahoma" pitchFamily="34" charset="0"/>
          <a:cs typeface="Arial" charset="0"/>
        </a:defRPr>
      </a:lvl7pPr>
      <a:lvl8pPr marL="1371600" algn="l" rtl="0" eaLnBrk="1" fontAlgn="base" hangingPunct="1">
        <a:spcBef>
          <a:spcPct val="0"/>
        </a:spcBef>
        <a:spcAft>
          <a:spcPct val="0"/>
        </a:spcAft>
        <a:defRPr sz="2600" b="1">
          <a:solidFill>
            <a:schemeClr val="tx2"/>
          </a:solidFill>
          <a:latin typeface="Tahoma" pitchFamily="34" charset="0"/>
          <a:cs typeface="Arial" charset="0"/>
        </a:defRPr>
      </a:lvl8pPr>
      <a:lvl9pPr marL="1828800" algn="l" rtl="0" eaLnBrk="1" fontAlgn="base" hangingPunct="1">
        <a:spcBef>
          <a:spcPct val="0"/>
        </a:spcBef>
        <a:spcAft>
          <a:spcPct val="0"/>
        </a:spcAft>
        <a:defRPr sz="2600" b="1">
          <a:solidFill>
            <a:schemeClr val="tx2"/>
          </a:solidFill>
          <a:latin typeface="Tahoma" pitchFamily="34"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2731082" y="919758"/>
            <a:ext cx="1376574" cy="89297"/>
          </a:xfrm>
          <a:prstGeom prst="rect">
            <a:avLst/>
          </a:prstGeom>
          <a:solidFill>
            <a:srgbClr val="9489C7"/>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3" name="Shape 3"/>
          <p:cNvSpPr/>
          <p:nvPr/>
        </p:nvSpPr>
        <p:spPr>
          <a:xfrm>
            <a:off x="0" y="919758"/>
            <a:ext cx="2735831" cy="89297"/>
          </a:xfrm>
          <a:prstGeom prst="rect">
            <a:avLst/>
          </a:prstGeom>
          <a:solidFill>
            <a:srgbClr val="9ABFDF"/>
          </a:solidFill>
          <a:ln w="25400">
            <a:miter lim="400000"/>
          </a:ln>
        </p:spPr>
        <p:txBody>
          <a:bodyPr lIns="0" tIns="0" rIns="0" bIns="0" anchor="ctr"/>
          <a:lstStyle/>
          <a:p>
            <a:pPr algn="ctr" defTabSz="410751">
              <a:defRPr>
                <a:solidFill>
                  <a:srgbClr val="FFFFFF"/>
                </a:solidFill>
              </a:defRPr>
            </a:pPr>
            <a:endParaRPr sz="1700" kern="0">
              <a:solidFill>
                <a:srgbClr val="FFFFFF"/>
              </a:solidFill>
              <a:sym typeface="Trebuchet MS"/>
            </a:endParaRPr>
          </a:p>
        </p:txBody>
      </p:sp>
      <p:sp>
        <p:nvSpPr>
          <p:cNvPr id="5" name="Shape 5"/>
          <p:cNvSpPr>
            <a:spLocks noGrp="1"/>
          </p:cNvSpPr>
          <p:nvPr>
            <p:ph type="body" idx="1"/>
          </p:nvPr>
        </p:nvSpPr>
        <p:spPr>
          <a:xfrm>
            <a:off x="714375" y="1696641"/>
            <a:ext cx="7715250" cy="4179094"/>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p>
            <a:pPr lvl="0">
              <a:defRPr sz="1800">
                <a:solidFill>
                  <a:srgbClr val="000000"/>
                </a:solidFill>
              </a:defRPr>
            </a:pPr>
            <a:r>
              <a:rPr sz="1700" dirty="0">
                <a:solidFill>
                  <a:srgbClr val="7D828D"/>
                </a:solidFill>
              </a:rPr>
              <a:t>Body Level One</a:t>
            </a:r>
          </a:p>
          <a:p>
            <a:pPr lvl="1">
              <a:defRPr sz="1800">
                <a:solidFill>
                  <a:srgbClr val="000000"/>
                </a:solidFill>
              </a:defRPr>
            </a:pPr>
            <a:r>
              <a:rPr sz="1700" dirty="0">
                <a:solidFill>
                  <a:srgbClr val="7D828D"/>
                </a:solidFill>
              </a:rPr>
              <a:t>Body Level Two</a:t>
            </a:r>
          </a:p>
          <a:p>
            <a:pPr lvl="2">
              <a:defRPr sz="1800">
                <a:solidFill>
                  <a:srgbClr val="000000"/>
                </a:solidFill>
              </a:defRPr>
            </a:pPr>
            <a:r>
              <a:rPr sz="1700" dirty="0">
                <a:solidFill>
                  <a:srgbClr val="7D828D"/>
                </a:solidFill>
              </a:rPr>
              <a:t>Body Level Three</a:t>
            </a:r>
          </a:p>
          <a:p>
            <a:pPr lvl="3">
              <a:defRPr sz="1800">
                <a:solidFill>
                  <a:srgbClr val="000000"/>
                </a:solidFill>
              </a:defRPr>
            </a:pPr>
            <a:r>
              <a:rPr sz="1700" dirty="0">
                <a:solidFill>
                  <a:srgbClr val="7D828D"/>
                </a:solidFill>
              </a:rPr>
              <a:t>Body Level Four</a:t>
            </a:r>
          </a:p>
          <a:p>
            <a:pPr lvl="4">
              <a:defRPr sz="1800">
                <a:solidFill>
                  <a:srgbClr val="000000"/>
                </a:solidFill>
              </a:defRPr>
            </a:pPr>
            <a:r>
              <a:rPr sz="1700" dirty="0">
                <a:solidFill>
                  <a:srgbClr val="7D828D"/>
                </a:solidFill>
              </a:rPr>
              <a:t>Body Level Five</a:t>
            </a:r>
          </a:p>
        </p:txBody>
      </p:sp>
      <p:sp>
        <p:nvSpPr>
          <p:cNvPr id="6" name="Shape 2"/>
          <p:cNvSpPr>
            <a:spLocks noChangeArrowheads="1"/>
          </p:cNvSpPr>
          <p:nvPr userDrawn="1"/>
        </p:nvSpPr>
        <p:spPr bwMode="auto">
          <a:xfrm>
            <a:off x="3686845" y="919758"/>
            <a:ext cx="2608585" cy="89297"/>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7" name="Shape 3"/>
          <p:cNvSpPr>
            <a:spLocks noChangeArrowheads="1"/>
          </p:cNvSpPr>
          <p:nvPr userDrawn="1"/>
        </p:nvSpPr>
        <p:spPr bwMode="auto">
          <a:xfrm>
            <a:off x="0" y="919758"/>
            <a:ext cx="3686845" cy="89297"/>
          </a:xfrm>
          <a:prstGeom prst="rect">
            <a:avLst/>
          </a:prstGeom>
          <a:solidFill>
            <a:schemeClr val="bg2"/>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8" name="Title Placeholder 6"/>
          <p:cNvSpPr>
            <a:spLocks noGrp="1"/>
          </p:cNvSpPr>
          <p:nvPr>
            <p:ph type="title"/>
          </p:nvPr>
        </p:nvSpPr>
        <p:spPr bwMode="auto">
          <a:xfrm>
            <a:off x="714375" y="179710"/>
            <a:ext cx="7715250" cy="86729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64291" tIns="32146" rIns="64291" bIns="32146" numCol="1" anchor="ctr" anchorCtr="0" compatLnSpc="1">
            <a:prstTxWarp prst="textNoShape">
              <a:avLst/>
            </a:prstTxWarp>
          </a:bodyPr>
          <a:lstStyle/>
          <a:p>
            <a:pPr lvl="0"/>
            <a:r>
              <a:rPr lang="en-US" dirty="0">
                <a:sym typeface="Trebuchet MS Bold" charset="0"/>
              </a:rPr>
              <a:t>Click to edit Master title style</a:t>
            </a:r>
          </a:p>
        </p:txBody>
      </p:sp>
      <p:sp>
        <p:nvSpPr>
          <p:cNvPr id="9" name="Shape 4"/>
          <p:cNvSpPr>
            <a:spLocks noChangeArrowheads="1"/>
          </p:cNvSpPr>
          <p:nvPr userDrawn="1"/>
        </p:nvSpPr>
        <p:spPr bwMode="auto">
          <a:xfrm>
            <a:off x="0" y="6246054"/>
            <a:ext cx="9144000" cy="625078"/>
          </a:xfrm>
          <a:prstGeom prst="rect">
            <a:avLst/>
          </a:prstGeom>
          <a:solidFill>
            <a:schemeClr val="bg2"/>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10" name="Rectangle 5"/>
          <p:cNvSpPr txBox="1">
            <a:spLocks noChangeArrowheads="1"/>
          </p:cNvSpPr>
          <p:nvPr userDrawn="1"/>
        </p:nvSpPr>
        <p:spPr bwMode="auto">
          <a:xfrm>
            <a:off x="4063008" y="6485292"/>
            <a:ext cx="2160984"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0" b="1" kern="0" dirty="0" err="1">
                <a:solidFill>
                  <a:srgbClr val="FFFFFF"/>
                </a:solidFill>
                <a:latin typeface="Arial Narrow"/>
                <a:cs typeface="Arial Narrow"/>
              </a:rPr>
              <a:t>www.childrenspartnership.org</a:t>
            </a:r>
            <a:r>
              <a:rPr lang="en-US" sz="1400" b="1" kern="0" dirty="0">
                <a:solidFill>
                  <a:srgbClr val="FFFFFF"/>
                </a:solidFill>
                <a:latin typeface="Arial Narrow"/>
                <a:cs typeface="Arial Narrow"/>
              </a:rPr>
              <a:t>     </a:t>
            </a:r>
          </a:p>
        </p:txBody>
      </p:sp>
      <p:sp>
        <p:nvSpPr>
          <p:cNvPr id="11" name="Rectangle 5"/>
          <p:cNvSpPr txBox="1">
            <a:spLocks noChangeArrowheads="1"/>
          </p:cNvSpPr>
          <p:nvPr userDrawn="1"/>
        </p:nvSpPr>
        <p:spPr bwMode="auto">
          <a:xfrm>
            <a:off x="7554516" y="6480401"/>
            <a:ext cx="1285875" cy="32316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r>
              <a:rPr lang="en-US" sz="1400" b="1" kern="0" dirty="0">
                <a:solidFill>
                  <a:prstClr val="white"/>
                </a:solidFill>
                <a:latin typeface="Arial Narrow"/>
                <a:cs typeface="Arial Narrow"/>
              </a:rPr>
              <a:t>@</a:t>
            </a:r>
            <a:r>
              <a:rPr lang="en-US" sz="1400" b="1" kern="0" dirty="0" err="1">
                <a:solidFill>
                  <a:prstClr val="white"/>
                </a:solidFill>
                <a:latin typeface="Arial Narrow"/>
                <a:cs typeface="Arial Narrow"/>
              </a:rPr>
              <a:t>kidspartnership</a:t>
            </a:r>
            <a:endParaRPr lang="en-US" sz="1400" b="1" kern="0" dirty="0">
              <a:solidFill>
                <a:prstClr val="white"/>
              </a:solidFill>
              <a:latin typeface="Arial Narrow"/>
              <a:cs typeface="Arial Narrow"/>
            </a:endParaRPr>
          </a:p>
        </p:txBody>
      </p:sp>
      <p:pic>
        <p:nvPicPr>
          <p:cNvPr id="12" name="Picture 11" descr="TCPlogo_Horiz_white.png"/>
          <p:cNvPicPr>
            <a:picLocks noChangeAspect="1"/>
          </p:cNvPicPr>
          <p:nvPr userDrawn="1"/>
        </p:nvPicPr>
        <p:blipFill>
          <a:blip r:embed="rId7"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1983" y="6331395"/>
            <a:ext cx="2576619" cy="41944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284524"/>
      </p:ext>
    </p:extLst>
  </p:cSld>
  <p:clrMap bg1="dk1" tx1="lt1" bg2="dk2"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Lst>
  <p:transition spd="med"/>
  <p:txStyles>
    <p:titleStyle>
      <a:lvl1pPr defTabSz="410751">
        <a:defRPr sz="3500" b="1">
          <a:solidFill>
            <a:schemeClr val="bg2"/>
          </a:solidFill>
          <a:latin typeface="Arial Narrow"/>
          <a:ea typeface="+mn-ea"/>
          <a:cs typeface="Arial Narrow"/>
          <a:sym typeface="Trebuchet MS"/>
        </a:defRPr>
      </a:lvl1pPr>
      <a:lvl2pPr indent="160729" defTabSz="410751">
        <a:defRPr sz="4200" b="1">
          <a:solidFill>
            <a:srgbClr val="9489C7"/>
          </a:solidFill>
          <a:latin typeface="+mn-lt"/>
          <a:ea typeface="+mn-ea"/>
          <a:cs typeface="+mn-cs"/>
          <a:sym typeface="Trebuchet MS"/>
        </a:defRPr>
      </a:lvl2pPr>
      <a:lvl3pPr indent="321457" defTabSz="410751">
        <a:defRPr sz="4200" b="1">
          <a:solidFill>
            <a:srgbClr val="9489C7"/>
          </a:solidFill>
          <a:latin typeface="+mn-lt"/>
          <a:ea typeface="+mn-ea"/>
          <a:cs typeface="+mn-cs"/>
          <a:sym typeface="Trebuchet MS"/>
        </a:defRPr>
      </a:lvl3pPr>
      <a:lvl4pPr indent="482186" defTabSz="410751">
        <a:defRPr sz="4200" b="1">
          <a:solidFill>
            <a:srgbClr val="9489C7"/>
          </a:solidFill>
          <a:latin typeface="+mn-lt"/>
          <a:ea typeface="+mn-ea"/>
          <a:cs typeface="+mn-cs"/>
          <a:sym typeface="Trebuchet MS"/>
        </a:defRPr>
      </a:lvl4pPr>
      <a:lvl5pPr indent="642915" defTabSz="410751">
        <a:defRPr sz="4200" b="1">
          <a:solidFill>
            <a:srgbClr val="9489C7"/>
          </a:solidFill>
          <a:latin typeface="+mn-lt"/>
          <a:ea typeface="+mn-ea"/>
          <a:cs typeface="+mn-cs"/>
          <a:sym typeface="Trebuchet MS"/>
        </a:defRPr>
      </a:lvl5pPr>
      <a:lvl6pPr indent="803643" defTabSz="410751">
        <a:defRPr sz="4200" b="1">
          <a:solidFill>
            <a:srgbClr val="9489C7"/>
          </a:solidFill>
          <a:latin typeface="+mn-lt"/>
          <a:ea typeface="+mn-ea"/>
          <a:cs typeface="+mn-cs"/>
          <a:sym typeface="Trebuchet MS"/>
        </a:defRPr>
      </a:lvl6pPr>
      <a:lvl7pPr indent="964372" defTabSz="410751">
        <a:defRPr sz="4200" b="1">
          <a:solidFill>
            <a:srgbClr val="9489C7"/>
          </a:solidFill>
          <a:latin typeface="+mn-lt"/>
          <a:ea typeface="+mn-ea"/>
          <a:cs typeface="+mn-cs"/>
          <a:sym typeface="Trebuchet MS"/>
        </a:defRPr>
      </a:lvl7pPr>
      <a:lvl8pPr indent="1125101" defTabSz="410751">
        <a:defRPr sz="4200" b="1">
          <a:solidFill>
            <a:srgbClr val="9489C7"/>
          </a:solidFill>
          <a:latin typeface="+mn-lt"/>
          <a:ea typeface="+mn-ea"/>
          <a:cs typeface="+mn-cs"/>
          <a:sym typeface="Trebuchet MS"/>
        </a:defRPr>
      </a:lvl8pPr>
      <a:lvl9pPr indent="1285829" defTabSz="410751">
        <a:defRPr sz="4200" b="1">
          <a:solidFill>
            <a:srgbClr val="9489C7"/>
          </a:solidFill>
          <a:latin typeface="+mn-lt"/>
          <a:ea typeface="+mn-ea"/>
          <a:cs typeface="+mn-cs"/>
          <a:sym typeface="Trebuchet MS"/>
        </a:defRPr>
      </a:lvl9pPr>
    </p:titleStyle>
    <p:bodyStyle>
      <a:lvl1pPr marL="267881" indent="-267881" defTabSz="410751">
        <a:lnSpc>
          <a:spcPct val="120000"/>
        </a:lnSpc>
        <a:spcBef>
          <a:spcPts val="703"/>
        </a:spcBef>
        <a:buClr>
          <a:schemeClr val="accent1"/>
        </a:buClr>
        <a:buSzPct val="150000"/>
        <a:buFont typeface="Wingdings" charset="2"/>
        <a:buChar char="§"/>
        <a:defRPr sz="1700">
          <a:solidFill>
            <a:srgbClr val="7D828D"/>
          </a:solidFill>
          <a:latin typeface="+mn-lt"/>
          <a:ea typeface="+mn-ea"/>
          <a:cs typeface="+mn-cs"/>
          <a:sym typeface="Trebuchet MS"/>
        </a:defRPr>
      </a:lvl1pPr>
      <a:lvl2pPr marL="580409" indent="-267881" defTabSz="410751">
        <a:lnSpc>
          <a:spcPct val="120000"/>
        </a:lnSpc>
        <a:spcBef>
          <a:spcPts val="703"/>
        </a:spcBef>
        <a:buClr>
          <a:schemeClr val="accent1"/>
        </a:buClr>
        <a:buSzPct val="150000"/>
        <a:buChar char="•"/>
        <a:defRPr sz="1700">
          <a:solidFill>
            <a:srgbClr val="7D828D"/>
          </a:solidFill>
          <a:latin typeface="+mn-lt"/>
          <a:ea typeface="+mn-ea"/>
          <a:cs typeface="+mn-cs"/>
          <a:sym typeface="Trebuchet MS"/>
        </a:defRPr>
      </a:lvl2pPr>
      <a:lvl3pPr marL="892937" indent="-267881" defTabSz="410751">
        <a:lnSpc>
          <a:spcPct val="120000"/>
        </a:lnSpc>
        <a:spcBef>
          <a:spcPts val="703"/>
        </a:spcBef>
        <a:buClr>
          <a:schemeClr val="accent1"/>
        </a:buClr>
        <a:buSzPct val="100000"/>
        <a:buFont typeface="Courier New"/>
        <a:buChar char="o"/>
        <a:defRPr sz="1700">
          <a:solidFill>
            <a:srgbClr val="7D828D"/>
          </a:solidFill>
          <a:latin typeface="+mn-lt"/>
          <a:ea typeface="+mn-ea"/>
          <a:cs typeface="+mn-cs"/>
          <a:sym typeface="Trebuchet MS"/>
        </a:defRPr>
      </a:lvl3pPr>
      <a:lvl4pPr marL="1205465" indent="-267881" defTabSz="410751">
        <a:lnSpc>
          <a:spcPct val="120000"/>
        </a:lnSpc>
        <a:spcBef>
          <a:spcPts val="703"/>
        </a:spcBef>
        <a:buClr>
          <a:schemeClr val="accent1"/>
        </a:buClr>
        <a:buSzPct val="100000"/>
        <a:buFont typeface="Wingdings" charset="2"/>
        <a:buChar char="§"/>
        <a:defRPr sz="1700">
          <a:solidFill>
            <a:srgbClr val="7D828D"/>
          </a:solidFill>
          <a:latin typeface="+mn-lt"/>
          <a:ea typeface="+mn-ea"/>
          <a:cs typeface="+mn-cs"/>
          <a:sym typeface="Trebuchet MS"/>
        </a:defRPr>
      </a:lvl4pPr>
      <a:lvl5pPr marL="1517993" indent="-267881" defTabSz="410751">
        <a:lnSpc>
          <a:spcPct val="120000"/>
        </a:lnSpc>
        <a:spcBef>
          <a:spcPts val="703"/>
        </a:spcBef>
        <a:buClr>
          <a:schemeClr val="accent1"/>
        </a:buClr>
        <a:buSzPct val="150000"/>
        <a:buFont typeface="Arial"/>
        <a:buChar char="•"/>
        <a:defRPr sz="1700">
          <a:solidFill>
            <a:srgbClr val="7D828D"/>
          </a:solidFill>
          <a:latin typeface="+mn-lt"/>
          <a:ea typeface="+mn-ea"/>
          <a:cs typeface="+mn-cs"/>
          <a:sym typeface="Trebuchet MS"/>
        </a:defRPr>
      </a:lvl5pPr>
      <a:lvl6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6pPr>
      <a:lvl7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7pPr>
      <a:lvl8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8pPr>
      <a:lvl9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9pPr>
    </p:bodyStyle>
    <p:otherStyle>
      <a:lvl1pPr algn="ctr" defTabSz="410751">
        <a:defRPr sz="1700" b="1">
          <a:solidFill>
            <a:schemeClr val="tx1"/>
          </a:solidFill>
          <a:latin typeface="+mn-lt"/>
          <a:ea typeface="+mn-ea"/>
          <a:cs typeface="+mn-cs"/>
          <a:sym typeface="Trebuchet MS"/>
        </a:defRPr>
      </a:lvl1pPr>
      <a:lvl2pPr indent="160729" algn="ctr" defTabSz="410751">
        <a:defRPr sz="1700" b="1">
          <a:solidFill>
            <a:schemeClr val="tx1"/>
          </a:solidFill>
          <a:latin typeface="+mn-lt"/>
          <a:ea typeface="+mn-ea"/>
          <a:cs typeface="+mn-cs"/>
          <a:sym typeface="Trebuchet MS"/>
        </a:defRPr>
      </a:lvl2pPr>
      <a:lvl3pPr indent="321457" algn="ctr" defTabSz="410751">
        <a:defRPr sz="1700" b="1">
          <a:solidFill>
            <a:schemeClr val="tx1"/>
          </a:solidFill>
          <a:latin typeface="+mn-lt"/>
          <a:ea typeface="+mn-ea"/>
          <a:cs typeface="+mn-cs"/>
          <a:sym typeface="Trebuchet MS"/>
        </a:defRPr>
      </a:lvl3pPr>
      <a:lvl4pPr indent="482186" algn="ctr" defTabSz="410751">
        <a:defRPr sz="1700" b="1">
          <a:solidFill>
            <a:schemeClr val="tx1"/>
          </a:solidFill>
          <a:latin typeface="+mn-lt"/>
          <a:ea typeface="+mn-ea"/>
          <a:cs typeface="+mn-cs"/>
          <a:sym typeface="Trebuchet MS"/>
        </a:defRPr>
      </a:lvl4pPr>
      <a:lvl5pPr indent="642915" algn="ctr" defTabSz="410751">
        <a:defRPr sz="1700" b="1">
          <a:solidFill>
            <a:schemeClr val="tx1"/>
          </a:solidFill>
          <a:latin typeface="+mn-lt"/>
          <a:ea typeface="+mn-ea"/>
          <a:cs typeface="+mn-cs"/>
          <a:sym typeface="Trebuchet MS"/>
        </a:defRPr>
      </a:lvl5pPr>
      <a:lvl6pPr indent="803643" algn="ctr" defTabSz="410751">
        <a:defRPr sz="1700" b="1">
          <a:solidFill>
            <a:schemeClr val="tx1"/>
          </a:solidFill>
          <a:latin typeface="+mn-lt"/>
          <a:ea typeface="+mn-ea"/>
          <a:cs typeface="+mn-cs"/>
          <a:sym typeface="Trebuchet MS"/>
        </a:defRPr>
      </a:lvl6pPr>
      <a:lvl7pPr indent="964372" algn="ctr" defTabSz="410751">
        <a:defRPr sz="1700" b="1">
          <a:solidFill>
            <a:schemeClr val="tx1"/>
          </a:solidFill>
          <a:latin typeface="+mn-lt"/>
          <a:ea typeface="+mn-ea"/>
          <a:cs typeface="+mn-cs"/>
          <a:sym typeface="Trebuchet MS"/>
        </a:defRPr>
      </a:lvl7pPr>
      <a:lvl8pPr indent="1125101" algn="ctr" defTabSz="410751">
        <a:defRPr sz="1700" b="1">
          <a:solidFill>
            <a:schemeClr val="tx1"/>
          </a:solidFill>
          <a:latin typeface="+mn-lt"/>
          <a:ea typeface="+mn-ea"/>
          <a:cs typeface="+mn-cs"/>
          <a:sym typeface="Trebuchet MS"/>
        </a:defRPr>
      </a:lvl8pPr>
      <a:lvl9pPr indent="1285829" algn="ctr" defTabSz="410751">
        <a:defRPr sz="1700" b="1">
          <a:solidFill>
            <a:schemeClr val="tx1"/>
          </a:solidFill>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xml"/><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9.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2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2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42.xml"/><Relationship Id="rId2" Type="http://schemas.openxmlformats.org/officeDocument/2006/relationships/image" Target="../media/image2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jpeg"/><Relationship Id="rId6" Type="http://schemas.openxmlformats.org/officeDocument/2006/relationships/image" Target="../media/image32.tiff"/><Relationship Id="rId7" Type="http://schemas.openxmlformats.org/officeDocument/2006/relationships/image" Target="../media/image33.tiff"/><Relationship Id="rId8" Type="http://schemas.openxmlformats.org/officeDocument/2006/relationships/image" Target="../media/image34.tiff"/><Relationship Id="rId9" Type="http://schemas.openxmlformats.org/officeDocument/2006/relationships/image" Target="../media/image35.tiff"/><Relationship Id="rId10" Type="http://schemas.openxmlformats.org/officeDocument/2006/relationships/image" Target="../media/image36.tiff"/><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hyperlink" Target="mailto:agarcia@childrenspartnership.org" TargetMode="External"/><Relationship Id="rId4" Type="http://schemas.openxmlformats.org/officeDocument/2006/relationships/image" Target="../media/image37.jpeg"/><Relationship Id="rId1" Type="http://schemas.openxmlformats.org/officeDocument/2006/relationships/slideLayout" Target="../slideLayouts/slideLayout40.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tiff"/><Relationship Id="rId1" Type="http://schemas.openxmlformats.org/officeDocument/2006/relationships/slideLayout" Target="../slideLayouts/slideLayout39.xml"/><Relationship Id="rId2" Type="http://schemas.openxmlformats.org/officeDocument/2006/relationships/image" Target="../media/image10.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xml"/><Relationship Id="rId3"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6" name="photo.jpg"/>
          <p:cNvPicPr>
            <a:picLocks noChangeAspect="1"/>
          </p:cNvPicPr>
          <p:nvPr/>
        </p:nvPicPr>
        <p:blipFill>
          <a:blip r:embed="rId3">
            <a:extLst/>
          </a:blip>
          <a:srcRect l="17692" t="7161" r="43846" b="1953"/>
          <a:stretch>
            <a:fillRect/>
          </a:stretch>
        </p:blipFill>
        <p:spPr>
          <a:xfrm>
            <a:off x="5327968" y="1058184"/>
            <a:ext cx="3824372" cy="5176643"/>
          </a:xfrm>
          <a:prstGeom prst="rect">
            <a:avLst/>
          </a:prstGeom>
          <a:ln w="12700">
            <a:miter lim="400000"/>
          </a:ln>
        </p:spPr>
      </p:pic>
      <p:sp>
        <p:nvSpPr>
          <p:cNvPr id="8" name="TextBox 7"/>
          <p:cNvSpPr txBox="1"/>
          <p:nvPr/>
        </p:nvSpPr>
        <p:spPr>
          <a:xfrm>
            <a:off x="500063" y="6238875"/>
            <a:ext cx="72135" cy="3318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latinLnBrk="1" hangingPunct="0"/>
            <a:endParaRPr lang="en-US" sz="1700" kern="0" dirty="0">
              <a:solidFill>
                <a:srgbClr val="7D828D"/>
              </a:solidFill>
              <a:sym typeface="Trebuchet MS"/>
            </a:endParaRPr>
          </a:p>
        </p:txBody>
      </p:sp>
      <p:sp>
        <p:nvSpPr>
          <p:cNvPr id="9" name="Rectangle 8"/>
          <p:cNvSpPr/>
          <p:nvPr/>
        </p:nvSpPr>
        <p:spPr>
          <a:xfrm>
            <a:off x="0" y="0"/>
            <a:ext cx="9144000" cy="1143244"/>
          </a:xfrm>
          <a:prstGeom prst="rect">
            <a:avLst/>
          </a:prstGeom>
          <a:solidFill>
            <a:srgbClr val="074183"/>
          </a:solidFill>
          <a:ln w="25400" cap="flat">
            <a:noFill/>
            <a:miter lim="400000"/>
          </a:ln>
          <a:effectLst/>
        </p:spPr>
        <p:style>
          <a:lnRef idx="0">
            <a:scrgbClr r="0" g="0" b="0"/>
          </a:lnRef>
          <a:fillRef idx="0">
            <a:scrgbClr r="0" g="0" b="0"/>
          </a:fillRef>
          <a:effectRef idx="0">
            <a:scrgbClr r="0" g="0" b="0"/>
          </a:effectRef>
          <a:fontRef idx="none"/>
        </p:style>
        <p:txBody>
          <a:bodyPr spcFirstLastPara="1" wrap="square" lIns="35717" tIns="35717" rIns="35717" bIns="35717" spcCol="26788" anchor="ctr">
            <a:spAutoFit/>
          </a:bodyPr>
          <a:lstStyle/>
          <a:p>
            <a:pPr algn="ctr" defTabSz="410751" latinLnBrk="1" hangingPunct="0">
              <a:defRPr/>
            </a:pPr>
            <a:endParaRPr lang="en-US" sz="1700" kern="0" dirty="0">
              <a:solidFill>
                <a:srgbClr val="FFFFFF"/>
              </a:solidFill>
              <a:sym typeface="Trebuchet MS"/>
            </a:endParaRPr>
          </a:p>
        </p:txBody>
      </p:sp>
      <p:sp>
        <p:nvSpPr>
          <p:cNvPr id="10" name="Rectangle 5"/>
          <p:cNvSpPr txBox="1">
            <a:spLocks noChangeArrowheads="1"/>
          </p:cNvSpPr>
          <p:nvPr/>
        </p:nvSpPr>
        <p:spPr bwMode="auto">
          <a:xfrm>
            <a:off x="785813" y="241102"/>
            <a:ext cx="6223992" cy="731989"/>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p>
            <a:pPr defTabSz="410751" eaLnBrk="0" fontAlgn="base" hangingPunct="0">
              <a:lnSpc>
                <a:spcPct val="120000"/>
              </a:lnSpc>
              <a:spcBef>
                <a:spcPts val="703"/>
              </a:spcBef>
              <a:spcAft>
                <a:spcPct val="0"/>
              </a:spcAft>
              <a:defRPr/>
            </a:pPr>
            <a:r>
              <a:rPr lang="en-US" sz="3400" b="1" kern="0" dirty="0">
                <a:solidFill>
                  <a:srgbClr val="FFFFFF"/>
                </a:solidFill>
                <a:latin typeface="Proxima Nova" charset="0"/>
                <a:ea typeface="Proxima Nova" charset="0"/>
                <a:cs typeface="Proxima Nova" charset="0"/>
                <a:sym typeface="Trebuchet MS" charset="0"/>
              </a:rPr>
              <a:t>The Children’s Partnership</a:t>
            </a:r>
          </a:p>
        </p:txBody>
      </p:sp>
      <p:sp>
        <p:nvSpPr>
          <p:cNvPr id="11" name="Shape 2"/>
          <p:cNvSpPr>
            <a:spLocks noChangeArrowheads="1"/>
          </p:cNvSpPr>
          <p:nvPr/>
        </p:nvSpPr>
        <p:spPr bwMode="auto">
          <a:xfrm>
            <a:off x="0" y="1143244"/>
            <a:ext cx="9144000" cy="106912"/>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16" name="Shape 104"/>
          <p:cNvSpPr>
            <a:spLocks/>
          </p:cNvSpPr>
          <p:nvPr/>
        </p:nvSpPr>
        <p:spPr bwMode="auto">
          <a:xfrm>
            <a:off x="714375" y="5251103"/>
            <a:ext cx="5501230" cy="937617"/>
          </a:xfrm>
          <a:custGeom>
            <a:avLst/>
            <a:gdLst>
              <a:gd name="T0" fmla="*/ 2147483647 w 21600"/>
              <a:gd name="T1" fmla="*/ 1123943509 h 21600"/>
              <a:gd name="T2" fmla="*/ 2147483647 w 21600"/>
              <a:gd name="T3" fmla="*/ 1123943509 h 21600"/>
              <a:gd name="T4" fmla="*/ 2147483647 w 21600"/>
              <a:gd name="T5" fmla="*/ 1123943509 h 21600"/>
              <a:gd name="T6" fmla="*/ 2147483647 w 21600"/>
              <a:gd name="T7" fmla="*/ 112394350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21600" y="0"/>
                </a:lnTo>
                <a:lnTo>
                  <a:pt x="21501" y="21600"/>
                </a:lnTo>
                <a:lnTo>
                  <a:pt x="0" y="21600"/>
                </a:lnTo>
                <a:lnTo>
                  <a:pt x="0" y="0"/>
                </a:lnTo>
                <a:close/>
              </a:path>
            </a:pathLst>
          </a:cu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400000"/>
                <a:headEnd/>
                <a:tailEnd/>
              </a14:hiddenLine>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p>
            <a:pPr defTabSz="410751">
              <a:spcBef>
                <a:spcPts val="352"/>
              </a:spcBef>
            </a:pPr>
            <a:endParaRPr lang="en-US" sz="2400" b="1" kern="0" dirty="0">
              <a:solidFill>
                <a:prstClr val="black"/>
              </a:solidFill>
              <a:latin typeface="Arial Narrow"/>
              <a:cs typeface="Arial Narrow"/>
              <a:sym typeface="Trebuchet MS"/>
            </a:endParaRPr>
          </a:p>
        </p:txBody>
      </p:sp>
      <p:sp>
        <p:nvSpPr>
          <p:cNvPr id="17" name="Rectangle 5"/>
          <p:cNvSpPr txBox="1">
            <a:spLocks noChangeArrowheads="1"/>
          </p:cNvSpPr>
          <p:nvPr/>
        </p:nvSpPr>
        <p:spPr bwMode="auto">
          <a:xfrm>
            <a:off x="572198" y="4149247"/>
            <a:ext cx="5975792" cy="194667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12700">
                <a:solidFill>
                  <a:srgbClr val="000000"/>
                </a:solidFill>
                <a:miter lim="400000"/>
                <a:headEnd/>
                <a:tailEnd/>
              </a14:hiddenLine>
            </a:ex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vert="horz" wrap="square" lIns="0" tIns="0" rIns="0" bIns="0" numCol="1" anchor="t" anchorCtr="0" compatLnSpc="1">
            <a:prstTxWarp prst="textNoShape">
              <a:avLst/>
            </a:prstTxWarp>
          </a:bodyPr>
          <a:lstStyle>
            <a:lvl1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ＭＳ Ｐゴシック" charset="0"/>
                <a:cs typeface="Arial"/>
                <a:sym typeface="Trebuchet MS" charset="0"/>
              </a:defRPr>
            </a:lvl1pPr>
            <a:lvl2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2pPr>
            <a:lvl3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3pPr>
            <a:lvl4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4pPr>
            <a:lvl5pPr marL="0" indent="0" algn="l" defTabSz="584200" rtl="0" eaLnBrk="0" fontAlgn="base" hangingPunct="0">
              <a:lnSpc>
                <a:spcPct val="120000"/>
              </a:lnSpc>
              <a:spcBef>
                <a:spcPts val="1000"/>
              </a:spcBef>
              <a:spcAft>
                <a:spcPct val="0"/>
              </a:spcAft>
              <a:buClrTx/>
              <a:buSzTx/>
              <a:buNone/>
              <a:defRPr sz="2400">
                <a:solidFill>
                  <a:srgbClr val="7D828D"/>
                </a:solidFill>
                <a:latin typeface="Arial"/>
                <a:ea typeface="+mn-ea"/>
                <a:cs typeface="Arial"/>
                <a:sym typeface="Trebuchet MS" charset="0"/>
              </a:defRPr>
            </a:lvl5pPr>
            <a:lvl6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6pPr>
            <a:lvl7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7pPr>
            <a:lvl8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8pPr>
            <a:lvl9pPr marL="381000" indent="-381000" defTabSz="584200">
              <a:lnSpc>
                <a:spcPct val="120000"/>
              </a:lnSpc>
              <a:spcBef>
                <a:spcPts val="1000"/>
              </a:spcBef>
              <a:buClr>
                <a:srgbClr val="9489C7"/>
              </a:buClr>
              <a:buSzPct val="150000"/>
              <a:buChar char="•"/>
              <a:defRPr sz="2400">
                <a:solidFill>
                  <a:srgbClr val="7D828D"/>
                </a:solidFill>
                <a:latin typeface="+mn-lt"/>
                <a:ea typeface="+mn-ea"/>
                <a:cs typeface="+mn-cs"/>
                <a:sym typeface="Trebuchet MS"/>
              </a:defRPr>
            </a:lvl9pPr>
          </a:lstStyle>
          <a:p>
            <a:pPr>
              <a:lnSpc>
                <a:spcPct val="100000"/>
              </a:lnSpc>
              <a:spcBef>
                <a:spcPts val="0"/>
              </a:spcBef>
            </a:pPr>
            <a:endParaRPr lang="en-US" sz="1800" b="1" kern="0" dirty="0">
              <a:solidFill>
                <a:srgbClr val="8A8C8F"/>
              </a:solidFill>
              <a:latin typeface="Proxima Nova" charset="0"/>
              <a:ea typeface="Proxima Nova" charset="0"/>
              <a:cs typeface="Proxima Nova" charset="0"/>
            </a:endParaRPr>
          </a:p>
        </p:txBody>
      </p:sp>
      <p:sp>
        <p:nvSpPr>
          <p:cNvPr id="12" name="Shape 10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099F0665-BDEA-D54C-9CE6-7D872FF93423}"/>
              </a:ext>
            </a:extLst>
          </p:cNvPr>
          <p:cNvSpPr>
            <a:spLocks/>
          </p:cNvSpPr>
          <p:nvPr/>
        </p:nvSpPr>
        <p:spPr bwMode="auto">
          <a:xfrm>
            <a:off x="446015" y="4446397"/>
            <a:ext cx="5501230" cy="937617"/>
          </a:xfrm>
          <a:custGeom>
            <a:avLst/>
            <a:gdLst>
              <a:gd name="T0" fmla="*/ 2147483647 w 21600"/>
              <a:gd name="T1" fmla="*/ 1123943509 h 21600"/>
              <a:gd name="T2" fmla="*/ 2147483647 w 21600"/>
              <a:gd name="T3" fmla="*/ 1123943509 h 21600"/>
              <a:gd name="T4" fmla="*/ 2147483647 w 21600"/>
              <a:gd name="T5" fmla="*/ 1123943509 h 21600"/>
              <a:gd name="T6" fmla="*/ 2147483647 w 21600"/>
              <a:gd name="T7" fmla="*/ 112394350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21600" y="0"/>
                </a:lnTo>
                <a:lnTo>
                  <a:pt x="21501" y="21600"/>
                </a:lnTo>
                <a:lnTo>
                  <a:pt x="0" y="21600"/>
                </a:lnTo>
                <a:lnTo>
                  <a:pt x="0" y="0"/>
                </a:lnTo>
                <a:close/>
              </a:path>
            </a:pathLst>
          </a:cu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400000"/>
                <a:headEnd/>
                <a:tailEnd/>
              </a14:hiddenLine>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p>
            <a:pPr defTabSz="410751">
              <a:spcBef>
                <a:spcPts val="352"/>
              </a:spcBef>
            </a:pPr>
            <a:r>
              <a:rPr lang="en-US" sz="1600" b="1" kern="0" dirty="0" smtClean="0">
                <a:solidFill>
                  <a:prstClr val="black"/>
                </a:solidFill>
                <a:latin typeface="Arial" charset="0"/>
                <a:ea typeface="Arial" charset="0"/>
                <a:cs typeface="Arial" charset="0"/>
                <a:sym typeface="Trebuchet MS"/>
              </a:rPr>
              <a:t>Families USA Conference </a:t>
            </a:r>
          </a:p>
          <a:p>
            <a:pPr defTabSz="410751">
              <a:spcBef>
                <a:spcPts val="352"/>
              </a:spcBef>
            </a:pPr>
            <a:r>
              <a:rPr lang="en-US" sz="1600" b="1" kern="0" dirty="0" smtClean="0">
                <a:solidFill>
                  <a:prstClr val="black"/>
                </a:solidFill>
                <a:latin typeface="Arial" charset="0"/>
                <a:ea typeface="Arial" charset="0"/>
                <a:cs typeface="Arial" charset="0"/>
                <a:sym typeface="Trebuchet MS"/>
              </a:rPr>
              <a:t>Kristen Golden Testa</a:t>
            </a:r>
          </a:p>
          <a:p>
            <a:pPr defTabSz="410751">
              <a:spcBef>
                <a:spcPts val="352"/>
              </a:spcBef>
            </a:pPr>
            <a:r>
              <a:rPr lang="en-US" sz="1600" b="1" kern="0" dirty="0" smtClean="0">
                <a:solidFill>
                  <a:prstClr val="black"/>
                </a:solidFill>
                <a:latin typeface="Arial" charset="0"/>
                <a:ea typeface="Arial" charset="0"/>
                <a:cs typeface="Arial" charset="0"/>
                <a:sym typeface="Trebuchet MS"/>
              </a:rPr>
              <a:t>Health Director</a:t>
            </a:r>
          </a:p>
          <a:p>
            <a:pPr defTabSz="410751">
              <a:spcBef>
                <a:spcPts val="352"/>
              </a:spcBef>
            </a:pPr>
            <a:endParaRPr lang="en-US" sz="1600" b="1" kern="0" dirty="0" smtClean="0">
              <a:solidFill>
                <a:prstClr val="black"/>
              </a:solidFill>
              <a:latin typeface="Arial" charset="0"/>
              <a:ea typeface="Arial" charset="0"/>
              <a:cs typeface="Arial" charset="0"/>
              <a:sym typeface="Trebuchet MS"/>
            </a:endParaRPr>
          </a:p>
          <a:p>
            <a:pPr defTabSz="410751">
              <a:spcBef>
                <a:spcPts val="352"/>
              </a:spcBef>
            </a:pPr>
            <a:r>
              <a:rPr lang="en-US" sz="1600" b="1" kern="0" dirty="0" smtClean="0">
                <a:solidFill>
                  <a:prstClr val="black"/>
                </a:solidFill>
                <a:latin typeface="Arial" charset="0"/>
                <a:ea typeface="Arial" charset="0"/>
                <a:cs typeface="Arial" charset="0"/>
                <a:sym typeface="Trebuchet MS"/>
              </a:rPr>
              <a:t>January 23, 2020</a:t>
            </a:r>
            <a:endParaRPr lang="en-US" sz="1600" b="1" kern="0" dirty="0">
              <a:solidFill>
                <a:prstClr val="black"/>
              </a:solidFill>
              <a:latin typeface="Arial" charset="0"/>
              <a:ea typeface="Arial" charset="0"/>
              <a:cs typeface="Arial" charset="0"/>
              <a:sym typeface="Trebuchet MS"/>
            </a:endParaRPr>
          </a:p>
        </p:txBody>
      </p:sp>
      <p:sp>
        <p:nvSpPr>
          <p:cNvPr id="13" name="Shape 104">
            <a:extLst>
              <a:ext uri="{FF2B5EF4-FFF2-40B4-BE49-F238E27FC236}">
                <a16:creationId xmlns:mc="http://schemas.openxmlformats.org/markup-compatibility/2006" xmlns:mv="urn:schemas-microsoft-com:mac:vml" xmlns:a16="http://schemas.microsoft.com/office/drawing/2014/main" xmlns="" xmlns:p="http://schemas.openxmlformats.org/presentationml/2006/main" xmlns:r="http://schemas.openxmlformats.org/officeDocument/2006/relationships" xmlns:a="http://schemas.openxmlformats.org/drawingml/2006/main" id="{64F322FD-16A7-6642-A3FC-114BE114DF45}"/>
              </a:ext>
            </a:extLst>
          </p:cNvPr>
          <p:cNvSpPr>
            <a:spLocks/>
          </p:cNvSpPr>
          <p:nvPr/>
        </p:nvSpPr>
        <p:spPr bwMode="auto">
          <a:xfrm>
            <a:off x="446015" y="1528147"/>
            <a:ext cx="5464928" cy="2188479"/>
          </a:xfrm>
          <a:custGeom>
            <a:avLst/>
            <a:gdLst>
              <a:gd name="T0" fmla="*/ 2147483647 w 21600"/>
              <a:gd name="T1" fmla="*/ 1123943509 h 21600"/>
              <a:gd name="T2" fmla="*/ 2147483647 w 21600"/>
              <a:gd name="T3" fmla="*/ 1123943509 h 21600"/>
              <a:gd name="T4" fmla="*/ 2147483647 w 21600"/>
              <a:gd name="T5" fmla="*/ 1123943509 h 21600"/>
              <a:gd name="T6" fmla="*/ 2147483647 w 21600"/>
              <a:gd name="T7" fmla="*/ 1123943509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21600" y="0"/>
                </a:lnTo>
                <a:lnTo>
                  <a:pt x="21501" y="21600"/>
                </a:lnTo>
                <a:lnTo>
                  <a:pt x="0" y="21600"/>
                </a:lnTo>
                <a:lnTo>
                  <a:pt x="0" y="0"/>
                </a:lnTo>
                <a:close/>
              </a:path>
            </a:pathLst>
          </a:cu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400000"/>
                <a:headEnd/>
                <a:tailEnd/>
              </a14:hiddenLine>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p>
            <a:pPr defTabSz="410751">
              <a:spcBef>
                <a:spcPts val="352"/>
              </a:spcBef>
            </a:pPr>
            <a:r>
              <a:rPr lang="en-US" sz="4400" b="1" kern="0" dirty="0" smtClean="0">
                <a:solidFill>
                  <a:srgbClr val="074183"/>
                </a:solidFill>
                <a:latin typeface="Arial" charset="0"/>
                <a:ea typeface="Arial" charset="0"/>
                <a:cs typeface="Arial" charset="0"/>
                <a:sym typeface="Trebuchet MS"/>
              </a:rPr>
              <a:t> Health4All Kids:</a:t>
            </a:r>
          </a:p>
          <a:p>
            <a:pPr defTabSz="410751">
              <a:spcBef>
                <a:spcPts val="352"/>
              </a:spcBef>
            </a:pPr>
            <a:r>
              <a:rPr lang="en-US" sz="4400" b="1" kern="0" dirty="0" smtClean="0">
                <a:solidFill>
                  <a:srgbClr val="074183"/>
                </a:solidFill>
                <a:latin typeface="Arial" charset="0"/>
                <a:ea typeface="Arial" charset="0"/>
                <a:cs typeface="Arial" charset="0"/>
                <a:sym typeface="Trebuchet MS"/>
              </a:rPr>
              <a:t>California Coverage for All Children  </a:t>
            </a:r>
            <a:endParaRPr lang="en-US" sz="4400" b="1" kern="0" dirty="0">
              <a:solidFill>
                <a:srgbClr val="074183"/>
              </a:solidFill>
              <a:latin typeface="Arial" charset="0"/>
              <a:ea typeface="Arial" charset="0"/>
              <a:cs typeface="Arial" charset="0"/>
              <a:sym typeface="Trebuchet M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1097078"/>
      </p:ext>
    </p:extLst>
  </p:cSld>
  <p:clrMapOvr>
    <a:masterClrMapping/>
  </p:clrMapOvr>
  <p:transition spd="med"/>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000" dirty="0" smtClean="0">
                <a:solidFill>
                  <a:schemeClr val="bg2"/>
                </a:solidFill>
              </a:rPr>
              <a:t>True Grassroots: Local community action for “our” children</a:t>
            </a:r>
          </a:p>
          <a:p>
            <a:pPr lvl="1"/>
            <a:r>
              <a:rPr lang="en-US" sz="2000" dirty="0" smtClean="0">
                <a:solidFill>
                  <a:schemeClr val="bg2"/>
                </a:solidFill>
              </a:rPr>
              <a:t>PICO—</a:t>
            </a:r>
            <a:r>
              <a:rPr lang="en-US" sz="2000" dirty="0" smtClean="0">
                <a:solidFill>
                  <a:schemeClr val="bg2"/>
                </a:solidFill>
              </a:rPr>
              <a:t>C</a:t>
            </a:r>
            <a:r>
              <a:rPr lang="en-US" sz="2000" dirty="0" smtClean="0">
                <a:solidFill>
                  <a:schemeClr val="bg2"/>
                </a:solidFill>
              </a:rPr>
              <a:t>ommunity organizations</a:t>
            </a:r>
          </a:p>
          <a:p>
            <a:pPr lvl="1"/>
            <a:r>
              <a:rPr lang="en-US" sz="2000" dirty="0" smtClean="0">
                <a:solidFill>
                  <a:schemeClr val="bg2"/>
                </a:solidFill>
              </a:rPr>
              <a:t>Local health plans </a:t>
            </a:r>
          </a:p>
          <a:p>
            <a:pPr lvl="1"/>
            <a:r>
              <a:rPr lang="en-US" sz="2000" dirty="0" smtClean="0">
                <a:solidFill>
                  <a:schemeClr val="bg2"/>
                </a:solidFill>
              </a:rPr>
              <a:t>Labor unions </a:t>
            </a:r>
          </a:p>
          <a:p>
            <a:pPr lvl="1"/>
            <a:r>
              <a:rPr lang="en-US" sz="2000" dirty="0" smtClean="0">
                <a:solidFill>
                  <a:schemeClr val="bg2"/>
                </a:solidFill>
              </a:rPr>
              <a:t>C</a:t>
            </a:r>
            <a:r>
              <a:rPr lang="en-US" sz="2000" dirty="0" smtClean="0">
                <a:solidFill>
                  <a:schemeClr val="bg2"/>
                </a:solidFill>
              </a:rPr>
              <a:t>ounties</a:t>
            </a:r>
          </a:p>
          <a:p>
            <a:r>
              <a:rPr lang="en-US" sz="2000" dirty="0" smtClean="0">
                <a:solidFill>
                  <a:schemeClr val="bg2"/>
                </a:solidFill>
              </a:rPr>
              <a:t>Bold and Direct Goal-- Coverage for All Children</a:t>
            </a:r>
          </a:p>
          <a:p>
            <a:pPr marL="580409" lvl="2">
              <a:buFont typeface="Wingdings" charset="2"/>
              <a:buChar char="§"/>
            </a:pPr>
            <a:r>
              <a:rPr lang="en-US" sz="2000" dirty="0" smtClean="0">
                <a:solidFill>
                  <a:schemeClr val="bg2"/>
                </a:solidFill>
              </a:rPr>
              <a:t>Message: “A Kid is a Kid”</a:t>
            </a:r>
            <a:endParaRPr lang="en-US" sz="2000" dirty="0" smtClean="0">
              <a:solidFill>
                <a:schemeClr val="bg2"/>
              </a:solidFill>
            </a:endParaRPr>
          </a:p>
          <a:p>
            <a:r>
              <a:rPr lang="en-US" sz="2000" dirty="0" smtClean="0">
                <a:solidFill>
                  <a:schemeClr val="bg2"/>
                </a:solidFill>
              </a:rPr>
              <a:t>28 “Children’s Health Initiatives (</a:t>
            </a:r>
            <a:r>
              <a:rPr lang="en-US" sz="2000" dirty="0" err="1" smtClean="0">
                <a:solidFill>
                  <a:schemeClr val="bg2"/>
                </a:solidFill>
              </a:rPr>
              <a:t>CHIs</a:t>
            </a:r>
            <a:r>
              <a:rPr lang="en-US" sz="2000" dirty="0" smtClean="0">
                <a:solidFill>
                  <a:schemeClr val="bg2"/>
                </a:solidFill>
              </a:rPr>
              <a:t>) across 30 counties</a:t>
            </a:r>
          </a:p>
          <a:p>
            <a:r>
              <a:rPr lang="en-US" sz="2000" dirty="0" smtClean="0">
                <a:solidFill>
                  <a:schemeClr val="bg2"/>
                </a:solidFill>
              </a:rPr>
              <a:t>21 Healthy Kids local insurance products</a:t>
            </a:r>
          </a:p>
        </p:txBody>
      </p:sp>
      <p:sp>
        <p:nvSpPr>
          <p:cNvPr id="3" name="Title 2"/>
          <p:cNvSpPr>
            <a:spLocks noGrp="1"/>
          </p:cNvSpPr>
          <p:nvPr>
            <p:ph type="title"/>
          </p:nvPr>
        </p:nvSpPr>
        <p:spPr/>
        <p:txBody>
          <a:bodyPr/>
          <a:lstStyle/>
          <a:p>
            <a:r>
              <a:rPr lang="en-US" dirty="0" smtClean="0"/>
              <a:t>How We Got Here: Locally Grown</a:t>
            </a:r>
            <a:endParaRPr lang="en-US"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14375" y="1357731"/>
            <a:ext cx="7715250" cy="4179094"/>
          </a:xfrm>
        </p:spPr>
        <p:txBody>
          <a:bodyPr/>
          <a:lstStyle/>
          <a:p>
            <a:r>
              <a:rPr lang="en-US" sz="2000" dirty="0" smtClean="0">
                <a:solidFill>
                  <a:schemeClr val="bg2"/>
                </a:solidFill>
              </a:rPr>
              <a:t>S</a:t>
            </a:r>
            <a:r>
              <a:rPr lang="en-US" sz="2000" dirty="0" smtClean="0">
                <a:solidFill>
                  <a:schemeClr val="bg2"/>
                </a:solidFill>
              </a:rPr>
              <a:t>trategic and coordinated statewide philanthropic support</a:t>
            </a:r>
          </a:p>
          <a:p>
            <a:r>
              <a:rPr lang="en-US" sz="2000" dirty="0" smtClean="0">
                <a:solidFill>
                  <a:schemeClr val="bg2"/>
                </a:solidFill>
              </a:rPr>
              <a:t>Statewide policy and messaging research</a:t>
            </a:r>
          </a:p>
          <a:p>
            <a:r>
              <a:rPr lang="en-US" sz="2000" dirty="0" smtClean="0">
                <a:solidFill>
                  <a:schemeClr val="bg2"/>
                </a:solidFill>
              </a:rPr>
              <a:t>Broad health coalition built on grassroots</a:t>
            </a:r>
          </a:p>
          <a:p>
            <a:r>
              <a:rPr lang="en-US" sz="2000" dirty="0" smtClean="0">
                <a:solidFill>
                  <a:schemeClr val="bg2"/>
                </a:solidFill>
              </a:rPr>
              <a:t>Health reform frame faced the usual political hurdles </a:t>
            </a:r>
          </a:p>
          <a:p>
            <a:r>
              <a:rPr lang="en-US" sz="2000" dirty="0" smtClean="0">
                <a:solidFill>
                  <a:schemeClr val="bg2"/>
                </a:solidFill>
              </a:rPr>
              <a:t>Rights coalitions</a:t>
            </a:r>
          </a:p>
          <a:p>
            <a:endParaRPr lang="en-US" dirty="0"/>
          </a:p>
        </p:txBody>
      </p:sp>
      <p:sp>
        <p:nvSpPr>
          <p:cNvPr id="3" name="Title 2"/>
          <p:cNvSpPr>
            <a:spLocks noGrp="1"/>
          </p:cNvSpPr>
          <p:nvPr>
            <p:ph type="title"/>
          </p:nvPr>
        </p:nvSpPr>
        <p:spPr>
          <a:xfrm>
            <a:off x="714375" y="0"/>
            <a:ext cx="7715250" cy="867296"/>
          </a:xfrm>
        </p:spPr>
        <p:txBody>
          <a:bodyPr/>
          <a:lstStyle/>
          <a:p>
            <a:r>
              <a:rPr lang="en-US" sz="3200" dirty="0" smtClean="0"/>
              <a:t>How We Got Here: </a:t>
            </a:r>
            <a:br>
              <a:rPr lang="en-US" sz="3200" dirty="0" smtClean="0"/>
            </a:br>
            <a:r>
              <a:rPr lang="en-US" sz="3200" dirty="0" smtClean="0"/>
              <a:t>Sustainability through Equal Rights </a:t>
            </a:r>
            <a:endParaRPr lang="en-US" sz="3200" dirty="0"/>
          </a:p>
        </p:txBody>
      </p:sp>
      <p:pic>
        <p:nvPicPr>
          <p:cNvPr id="4" name="Picture 3"/>
          <p:cNvPicPr>
            <a:picLocks noChangeAspect="1"/>
          </p:cNvPicPr>
          <p:nvPr/>
        </p:nvPicPr>
        <p:blipFill>
          <a:blip r:embed="rId3"/>
          <a:stretch>
            <a:fillRect/>
          </a:stretch>
        </p:blipFill>
        <p:spPr>
          <a:xfrm>
            <a:off x="714375" y="3245540"/>
            <a:ext cx="3032759" cy="2659780"/>
          </a:xfrm>
          <a:prstGeom prst="rect">
            <a:avLst/>
          </a:prstGeom>
        </p:spPr>
      </p:pic>
      <p:sp>
        <p:nvSpPr>
          <p:cNvPr id="5" name="Rectangle 4"/>
          <p:cNvSpPr/>
          <p:nvPr/>
        </p:nvSpPr>
        <p:spPr>
          <a:xfrm>
            <a:off x="3857625" y="3707203"/>
            <a:ext cx="4572000" cy="1292662"/>
          </a:xfrm>
          <a:prstGeom prst="rect">
            <a:avLst/>
          </a:prstGeom>
        </p:spPr>
        <p:txBody>
          <a:bodyPr wrap="square">
            <a:spAutoFit/>
          </a:bodyPr>
          <a:lstStyle/>
          <a:p>
            <a:endParaRPr lang="en-US" dirty="0" smtClean="0">
              <a:solidFill>
                <a:schemeClr val="bg2"/>
              </a:solidFill>
            </a:endParaRPr>
          </a:p>
          <a:p>
            <a:r>
              <a:rPr lang="en-US" b="1" dirty="0" smtClean="0">
                <a:solidFill>
                  <a:schemeClr val="accent3"/>
                </a:solidFill>
                <a:latin typeface="Tahoma Bold"/>
              </a:rPr>
              <a:t>How We Won:</a:t>
            </a:r>
            <a:r>
              <a:rPr lang="en-US" b="1" dirty="0" smtClean="0">
                <a:solidFill>
                  <a:schemeClr val="accent3"/>
                </a:solidFill>
                <a:latin typeface="Tahoma Bold"/>
              </a:rPr>
              <a:t> </a:t>
            </a:r>
          </a:p>
          <a:p>
            <a:r>
              <a:rPr lang="en-US" sz="2000" dirty="0" smtClean="0">
                <a:solidFill>
                  <a:schemeClr val="bg2"/>
                </a:solidFill>
                <a:sym typeface="Trebuchet MS"/>
              </a:rPr>
              <a:t>Social </a:t>
            </a:r>
            <a:r>
              <a:rPr lang="en-US" sz="2000" dirty="0" smtClean="0">
                <a:solidFill>
                  <a:schemeClr val="bg2"/>
                </a:solidFill>
                <a:sym typeface="Trebuchet MS"/>
              </a:rPr>
              <a:t>Justice/Equity framing from Immigrant Rights coalitions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14375" y="1284734"/>
            <a:ext cx="7715250" cy="4179094"/>
          </a:xfrm>
        </p:spPr>
        <p:txBody>
          <a:bodyPr/>
          <a:lstStyle/>
          <a:p>
            <a:r>
              <a:rPr lang="en-US" dirty="0" smtClean="0">
                <a:solidFill>
                  <a:schemeClr val="bg2"/>
                </a:solidFill>
              </a:rPr>
              <a:t>Family </a:t>
            </a:r>
            <a:r>
              <a:rPr lang="en-US" dirty="0" smtClean="0">
                <a:solidFill>
                  <a:schemeClr val="bg2"/>
                </a:solidFill>
              </a:rPr>
              <a:t>Separation from deportation</a:t>
            </a:r>
          </a:p>
          <a:p>
            <a:r>
              <a:rPr lang="en-US" dirty="0" smtClean="0">
                <a:solidFill>
                  <a:schemeClr val="bg2"/>
                </a:solidFill>
              </a:rPr>
              <a:t>Immigration Status Uncertainty (e.g. DACA, public charge) </a:t>
            </a:r>
            <a:endParaRPr lang="en-US" dirty="0" smtClean="0">
              <a:solidFill>
                <a:schemeClr val="bg2"/>
              </a:solidFill>
            </a:endParaRPr>
          </a:p>
          <a:p>
            <a:r>
              <a:rPr lang="en-US" dirty="0" smtClean="0">
                <a:solidFill>
                  <a:schemeClr val="bg2"/>
                </a:solidFill>
              </a:rPr>
              <a:t>Economic Instability</a:t>
            </a:r>
          </a:p>
          <a:p>
            <a:r>
              <a:rPr lang="en-US" dirty="0" smtClean="0">
                <a:solidFill>
                  <a:schemeClr val="bg2"/>
                </a:solidFill>
              </a:rPr>
              <a:t>Chilling Effect on Enrollment</a:t>
            </a:r>
          </a:p>
          <a:p>
            <a:r>
              <a:rPr lang="en-US" dirty="0" smtClean="0">
                <a:solidFill>
                  <a:schemeClr val="bg2"/>
                </a:solidFill>
              </a:rPr>
              <a:t>Reduced Use of Health Care</a:t>
            </a:r>
          </a:p>
          <a:p>
            <a:r>
              <a:rPr lang="en-US" dirty="0" smtClean="0">
                <a:solidFill>
                  <a:schemeClr val="bg2"/>
                </a:solidFill>
              </a:rPr>
              <a:t>Toxic Stress and Impacts on Mental/Behavioral/Physical </a:t>
            </a:r>
            <a:r>
              <a:rPr lang="en-US" dirty="0" smtClean="0">
                <a:solidFill>
                  <a:schemeClr val="bg2"/>
                </a:solidFill>
              </a:rPr>
              <a:t>Health</a:t>
            </a:r>
          </a:p>
          <a:p>
            <a:endParaRPr lang="en-US" dirty="0" smtClean="0">
              <a:solidFill>
                <a:schemeClr val="bg2"/>
              </a:solidFill>
            </a:endParaRPr>
          </a:p>
          <a:p>
            <a:endParaRPr lang="en-US" dirty="0" smtClean="0">
              <a:solidFill>
                <a:schemeClr val="bg2"/>
              </a:solidFill>
            </a:endParaRPr>
          </a:p>
          <a:p>
            <a:endParaRPr lang="en-US" dirty="0" smtClean="0">
              <a:solidFill>
                <a:schemeClr val="bg2"/>
              </a:solidFill>
            </a:endParaRPr>
          </a:p>
          <a:p>
            <a:endParaRPr lang="en-US" dirty="0" smtClean="0">
              <a:solidFill>
                <a:schemeClr val="bg2"/>
              </a:solidFill>
            </a:endParaRPr>
          </a:p>
          <a:p>
            <a:endParaRPr lang="en-US" dirty="0" smtClean="0">
              <a:solidFill>
                <a:schemeClr val="bg1"/>
              </a:solidFill>
            </a:endParaRPr>
          </a:p>
          <a:p>
            <a:endParaRPr lang="en-US" dirty="0">
              <a:solidFill>
                <a:schemeClr val="bg1"/>
              </a:solidFill>
            </a:endParaRPr>
          </a:p>
        </p:txBody>
      </p:sp>
      <p:sp>
        <p:nvSpPr>
          <p:cNvPr id="3" name="Title 2"/>
          <p:cNvSpPr>
            <a:spLocks noGrp="1"/>
          </p:cNvSpPr>
          <p:nvPr>
            <p:ph type="title"/>
          </p:nvPr>
        </p:nvSpPr>
        <p:spPr>
          <a:xfrm>
            <a:off x="714375" y="0"/>
            <a:ext cx="7715250" cy="867296"/>
          </a:xfrm>
        </p:spPr>
        <p:txBody>
          <a:bodyPr/>
          <a:lstStyle/>
          <a:p>
            <a:r>
              <a:rPr lang="en-US" sz="3000" dirty="0" smtClean="0">
                <a:solidFill>
                  <a:schemeClr val="accent3"/>
                </a:solidFill>
              </a:rPr>
              <a:t>And Now</a:t>
            </a:r>
            <a:r>
              <a:rPr lang="en-US" sz="3000" dirty="0" smtClean="0"/>
              <a:t>…Federal </a:t>
            </a:r>
            <a:r>
              <a:rPr lang="en-US" sz="3000" dirty="0" smtClean="0"/>
              <a:t>Immigration Policies</a:t>
            </a:r>
            <a:br>
              <a:rPr lang="en-US" sz="3000" dirty="0" smtClean="0"/>
            </a:br>
            <a:r>
              <a:rPr lang="en-US" sz="3000" dirty="0" smtClean="0"/>
              <a:t>Impacting Children’s Health</a:t>
            </a:r>
            <a:endParaRPr lang="en-US" sz="3000" dirty="0"/>
          </a:p>
        </p:txBody>
      </p:sp>
      <p:pic>
        <p:nvPicPr>
          <p:cNvPr id="4" name="Pictur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0713133E-5E76-A549-90D3-7E650DA48E54}"/>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42218" y="3682952"/>
            <a:ext cx="5632103" cy="2305123"/>
          </a:xfrm>
          <a:prstGeom prst="rect">
            <a:avLst/>
          </a:prstGeom>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53165" y="1218808"/>
            <a:ext cx="8587294" cy="1383571"/>
          </a:xfrm>
        </p:spPr>
        <p:txBody>
          <a:bodyPr/>
          <a:lstStyle/>
          <a:p>
            <a:r>
              <a:rPr lang="en-US" sz="1800" b="1" dirty="0" smtClean="0">
                <a:solidFill>
                  <a:schemeClr val="bg1"/>
                </a:solidFill>
                <a:latin typeface="Arial" charset="0"/>
                <a:ea typeface="Arial" charset="0"/>
                <a:cs typeface="Arial" charset="0"/>
              </a:rPr>
              <a:t>State Attorney </a:t>
            </a:r>
            <a:r>
              <a:rPr lang="en-US" sz="1800" b="1" dirty="0">
                <a:solidFill>
                  <a:schemeClr val="bg1"/>
                </a:solidFill>
                <a:latin typeface="Arial" charset="0"/>
                <a:ea typeface="Arial" charset="0"/>
                <a:cs typeface="Arial" charset="0"/>
              </a:rPr>
              <a:t>General Xavier Becerra</a:t>
            </a:r>
            <a:r>
              <a:rPr lang="en-US" sz="1800" b="1" dirty="0" smtClean="0">
                <a:solidFill>
                  <a:schemeClr val="bg1"/>
                </a:solidFill>
                <a:latin typeface="Arial" charset="0"/>
                <a:ea typeface="Arial" charset="0"/>
                <a:cs typeface="Arial" charset="0"/>
              </a:rPr>
              <a:t> </a:t>
            </a:r>
            <a:endParaRPr lang="en-US" sz="1800" dirty="0" smtClean="0">
              <a:solidFill>
                <a:schemeClr val="bg1"/>
              </a:solidFill>
              <a:latin typeface="Arial" charset="0"/>
              <a:ea typeface="Arial" charset="0"/>
              <a:cs typeface="Arial" charset="0"/>
            </a:endParaRPr>
          </a:p>
          <a:p>
            <a:r>
              <a:rPr lang="en-US" sz="1800" b="1" dirty="0">
                <a:solidFill>
                  <a:schemeClr val="bg1"/>
                </a:solidFill>
                <a:latin typeface="Arial" charset="0"/>
                <a:ea typeface="Arial" charset="0"/>
                <a:cs typeface="Arial" charset="0"/>
              </a:rPr>
              <a:t>State </a:t>
            </a:r>
            <a:r>
              <a:rPr lang="en-US" sz="1800" b="1" dirty="0" smtClean="0">
                <a:solidFill>
                  <a:schemeClr val="bg1"/>
                </a:solidFill>
                <a:latin typeface="Arial" charset="0"/>
                <a:ea typeface="Arial" charset="0"/>
                <a:cs typeface="Arial" charset="0"/>
              </a:rPr>
              <a:t>Legislation</a:t>
            </a:r>
            <a:endParaRPr lang="en-US" sz="1800" b="1" dirty="0">
              <a:solidFill>
                <a:schemeClr val="bg1"/>
              </a:solidFill>
              <a:latin typeface="Arial" charset="0"/>
              <a:ea typeface="Arial" charset="0"/>
              <a:cs typeface="Arial" charset="0"/>
            </a:endParaRPr>
          </a:p>
          <a:p>
            <a:pPr lvl="1"/>
            <a:r>
              <a:rPr lang="en-US" sz="1800" dirty="0">
                <a:solidFill>
                  <a:schemeClr val="bg1"/>
                </a:solidFill>
                <a:latin typeface="Arial" charset="0"/>
                <a:ea typeface="Arial" charset="0"/>
                <a:cs typeface="Arial" charset="0"/>
              </a:rPr>
              <a:t>2017: SB 54 (De Leon): California Values Act</a:t>
            </a:r>
          </a:p>
          <a:p>
            <a:pPr lvl="1"/>
            <a:r>
              <a:rPr lang="en-US" sz="1800" dirty="0">
                <a:solidFill>
                  <a:schemeClr val="bg1"/>
                </a:solidFill>
                <a:latin typeface="Arial" charset="0"/>
                <a:ea typeface="Arial" charset="0"/>
                <a:cs typeface="Arial" charset="0"/>
              </a:rPr>
              <a:t>2017: AB 699 (O’Donnell):  Educational equity: immigration</a:t>
            </a:r>
          </a:p>
          <a:p>
            <a:pPr lvl="1"/>
            <a:r>
              <a:rPr lang="en-US" sz="1800" dirty="0">
                <a:solidFill>
                  <a:schemeClr val="bg1"/>
                </a:solidFill>
                <a:latin typeface="Arial" charset="0"/>
                <a:ea typeface="Arial" charset="0"/>
                <a:cs typeface="Arial" charset="0"/>
              </a:rPr>
              <a:t>2018: AB 1862 (Santiago, Carrillo): $10 million </a:t>
            </a:r>
            <a:r>
              <a:rPr lang="en-US" sz="1800" dirty="0" smtClean="0">
                <a:solidFill>
                  <a:schemeClr val="bg1"/>
                </a:solidFill>
                <a:latin typeface="Arial" charset="0"/>
                <a:ea typeface="Arial" charset="0"/>
                <a:cs typeface="Arial" charset="0"/>
              </a:rPr>
              <a:t>added </a:t>
            </a:r>
            <a:r>
              <a:rPr lang="en-US" sz="1800" dirty="0">
                <a:solidFill>
                  <a:schemeClr val="bg1"/>
                </a:solidFill>
                <a:latin typeface="Arial" charset="0"/>
                <a:ea typeface="Arial" charset="0"/>
                <a:cs typeface="Arial" charset="0"/>
              </a:rPr>
              <a:t>to One California for </a:t>
            </a:r>
            <a:r>
              <a:rPr lang="en-US" sz="1800" dirty="0" smtClean="0">
                <a:solidFill>
                  <a:schemeClr val="bg1"/>
                </a:solidFill>
                <a:latin typeface="Arial" charset="0"/>
                <a:ea typeface="Arial" charset="0"/>
                <a:cs typeface="Arial" charset="0"/>
              </a:rPr>
              <a:t>TPS-</a:t>
            </a:r>
            <a:r>
              <a:rPr lang="en-US" sz="1800" dirty="0" smtClean="0">
                <a:solidFill>
                  <a:schemeClr val="bg1"/>
                </a:solidFill>
                <a:latin typeface="Arial" charset="0"/>
                <a:ea typeface="Arial" charset="0"/>
                <a:cs typeface="Arial" charset="0"/>
              </a:rPr>
              <a:t>related legal </a:t>
            </a:r>
            <a:r>
              <a:rPr lang="en-US" sz="1800" dirty="0">
                <a:solidFill>
                  <a:schemeClr val="bg1"/>
                </a:solidFill>
                <a:latin typeface="Arial" charset="0"/>
                <a:ea typeface="Arial" charset="0"/>
                <a:cs typeface="Arial" charset="0"/>
              </a:rPr>
              <a:t>services for those facing </a:t>
            </a:r>
            <a:r>
              <a:rPr lang="en-US" sz="1800" dirty="0" smtClean="0">
                <a:solidFill>
                  <a:schemeClr val="bg1"/>
                </a:solidFill>
                <a:latin typeface="Arial" charset="0"/>
                <a:ea typeface="Arial" charset="0"/>
                <a:cs typeface="Arial" charset="0"/>
              </a:rPr>
              <a:t>deportation</a:t>
            </a:r>
            <a:endParaRPr lang="en-US" sz="1800" dirty="0" smtClean="0">
              <a:solidFill>
                <a:schemeClr val="bg1"/>
              </a:solidFill>
              <a:latin typeface="Arial" charset="0"/>
              <a:ea typeface="Arial" charset="0"/>
              <a:cs typeface="Arial" charset="0"/>
            </a:endParaRPr>
          </a:p>
          <a:p>
            <a:pPr lvl="1">
              <a:buNone/>
            </a:pPr>
            <a:endParaRPr lang="en-US" sz="1800" dirty="0" smtClean="0">
              <a:solidFill>
                <a:schemeClr val="bg1"/>
              </a:solidFill>
              <a:latin typeface="Arial" charset="0"/>
              <a:ea typeface="Arial" charset="0"/>
              <a:cs typeface="Arial" charset="0"/>
            </a:endParaRPr>
          </a:p>
          <a:p>
            <a:r>
              <a:rPr lang="en-US" sz="1800" b="1" dirty="0" smtClean="0">
                <a:solidFill>
                  <a:schemeClr val="bg1"/>
                </a:solidFill>
                <a:latin typeface="Arial" charset="0"/>
                <a:ea typeface="Arial" charset="0"/>
                <a:cs typeface="Arial" charset="0"/>
              </a:rPr>
              <a:t>State Budget</a:t>
            </a:r>
          </a:p>
          <a:p>
            <a:pPr lvl="1"/>
            <a:r>
              <a:rPr lang="en-US" sz="1800" b="1" dirty="0" smtClean="0">
                <a:solidFill>
                  <a:schemeClr val="bg1"/>
                </a:solidFill>
                <a:latin typeface="Arial" charset="0"/>
                <a:ea typeface="Arial" charset="0"/>
                <a:cs typeface="Arial" charset="0"/>
              </a:rPr>
              <a:t>2019: </a:t>
            </a:r>
            <a:r>
              <a:rPr lang="en-US" sz="1800" dirty="0" smtClean="0">
                <a:solidFill>
                  <a:schemeClr val="bg1"/>
                </a:solidFill>
                <a:latin typeface="Arial" charset="0"/>
                <a:ea typeface="Arial" charset="0"/>
                <a:cs typeface="Arial" charset="0"/>
              </a:rPr>
              <a:t>Health4all young adults</a:t>
            </a:r>
            <a:r>
              <a:rPr lang="en-US" sz="1800" dirty="0" smtClean="0">
                <a:solidFill>
                  <a:schemeClr val="bg1"/>
                </a:solidFill>
                <a:latin typeface="Arial" charset="0"/>
                <a:ea typeface="Arial" charset="0"/>
                <a:cs typeface="Arial" charset="0"/>
              </a:rPr>
              <a:t> </a:t>
            </a:r>
            <a:r>
              <a:rPr lang="en-US" sz="1800" dirty="0" smtClean="0">
                <a:solidFill>
                  <a:schemeClr val="bg1"/>
                </a:solidFill>
                <a:latin typeface="Arial" charset="0"/>
                <a:ea typeface="Arial" charset="0"/>
                <a:cs typeface="Arial" charset="0"/>
              </a:rPr>
              <a:t>--</a:t>
            </a:r>
            <a:r>
              <a:rPr lang="en-US" sz="1800" dirty="0" smtClean="0">
                <a:solidFill>
                  <a:schemeClr val="bg1"/>
                </a:solidFill>
                <a:latin typeface="Arial" charset="0"/>
                <a:ea typeface="Arial" charset="0"/>
                <a:cs typeface="Arial" charset="0"/>
              </a:rPr>
              <a:t>estimated 90,000 eligible</a:t>
            </a:r>
          </a:p>
          <a:p>
            <a:pPr lvl="1"/>
            <a:r>
              <a:rPr lang="en-US" sz="1800" b="1" dirty="0" smtClean="0">
                <a:solidFill>
                  <a:schemeClr val="bg1"/>
                </a:solidFill>
                <a:latin typeface="Arial" charset="0"/>
                <a:ea typeface="Arial" charset="0"/>
                <a:cs typeface="Arial" charset="0"/>
              </a:rPr>
              <a:t>2020 (pending): </a:t>
            </a:r>
            <a:r>
              <a:rPr lang="en-US" sz="1800" dirty="0" smtClean="0">
                <a:solidFill>
                  <a:schemeClr val="bg1"/>
                </a:solidFill>
                <a:latin typeface="Arial" charset="0"/>
                <a:ea typeface="Arial" charset="0"/>
                <a:cs typeface="Arial" charset="0"/>
              </a:rPr>
              <a:t>Health4all seniors; WIC/ELE…</a:t>
            </a:r>
            <a:endParaRPr lang="en-US" sz="1800" b="1" dirty="0" smtClean="0">
              <a:solidFill>
                <a:schemeClr val="bg1"/>
              </a:solidFill>
              <a:latin typeface="Arial" charset="0"/>
              <a:ea typeface="Arial" charset="0"/>
              <a:cs typeface="Arial" charset="0"/>
            </a:endParaRPr>
          </a:p>
        </p:txBody>
      </p:sp>
      <p:sp>
        <p:nvSpPr>
          <p:cNvPr id="4" name="Title 3"/>
          <p:cNvSpPr>
            <a:spLocks noGrp="1"/>
          </p:cNvSpPr>
          <p:nvPr>
            <p:ph type="title"/>
          </p:nvPr>
        </p:nvSpPr>
        <p:spPr>
          <a:xfrm>
            <a:off x="310834" y="193105"/>
            <a:ext cx="8429625" cy="867296"/>
          </a:xfrm>
        </p:spPr>
        <p:txBody>
          <a:bodyPr/>
          <a:lstStyle/>
          <a:p>
            <a:r>
              <a:rPr lang="en-US" sz="3200" dirty="0" smtClean="0">
                <a:latin typeface="Arial" charset="0"/>
                <a:ea typeface="Arial" charset="0"/>
                <a:cs typeface="Arial" charset="0"/>
              </a:rPr>
              <a:t>State Response: California </a:t>
            </a:r>
            <a:endParaRPr lang="en-US" sz="3200" dirty="0">
              <a:latin typeface="Arial" charset="0"/>
              <a:ea typeface="Arial" charset="0"/>
              <a:cs typeface="Arial" charset="0"/>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91867" y="871674"/>
            <a:ext cx="1848592" cy="196970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8885732"/>
      </p:ext>
    </p:extLst>
  </p:cSld>
  <p:clrMapOvr>
    <a:masterClrMapping/>
  </p:clrMapOvr>
  <p:transition spd="med"/>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000" dirty="0" smtClean="0">
                <a:solidFill>
                  <a:schemeClr val="bg2"/>
                </a:solidFill>
              </a:rPr>
              <a:t>Highlight the Impacts: Healthy Minds/Healthy Futures Research</a:t>
            </a:r>
          </a:p>
          <a:p>
            <a:endParaRPr lang="en-US" sz="2000" dirty="0" smtClean="0">
              <a:solidFill>
                <a:schemeClr val="bg2"/>
              </a:solidFill>
            </a:endParaRPr>
          </a:p>
          <a:p>
            <a:r>
              <a:rPr lang="en-US" sz="2000" dirty="0" smtClean="0">
                <a:solidFill>
                  <a:schemeClr val="bg2"/>
                </a:solidFill>
              </a:rPr>
              <a:t>Value </a:t>
            </a:r>
            <a:r>
              <a:rPr lang="en-US" sz="2000" dirty="0" smtClean="0">
                <a:solidFill>
                  <a:schemeClr val="bg2"/>
                </a:solidFill>
              </a:rPr>
              <a:t>Community Partners to build trust </a:t>
            </a:r>
          </a:p>
          <a:p>
            <a:pPr lvl="1"/>
            <a:r>
              <a:rPr lang="en-US" sz="2000" dirty="0" smtClean="0">
                <a:solidFill>
                  <a:schemeClr val="bg2"/>
                </a:solidFill>
              </a:rPr>
              <a:t>Create Safe</a:t>
            </a:r>
            <a:r>
              <a:rPr lang="en-US" sz="2000" dirty="0" smtClean="0">
                <a:solidFill>
                  <a:schemeClr val="bg2"/>
                </a:solidFill>
              </a:rPr>
              <a:t> Spaces </a:t>
            </a:r>
            <a:endParaRPr lang="en-US" sz="2000" dirty="0" smtClean="0">
              <a:solidFill>
                <a:schemeClr val="bg2"/>
              </a:solidFill>
            </a:endParaRPr>
          </a:p>
          <a:p>
            <a:pPr lvl="1"/>
            <a:r>
              <a:rPr lang="en-US" sz="2000" dirty="0" smtClean="0">
                <a:solidFill>
                  <a:schemeClr val="bg2"/>
                </a:solidFill>
              </a:rPr>
              <a:t>Elevate and respond to local needs</a:t>
            </a:r>
          </a:p>
          <a:p>
            <a:pPr lvl="1"/>
            <a:r>
              <a:rPr lang="en-US" sz="2000" dirty="0" smtClean="0">
                <a:solidFill>
                  <a:schemeClr val="bg2"/>
                </a:solidFill>
              </a:rPr>
              <a:t>Provide accurate </a:t>
            </a:r>
            <a:r>
              <a:rPr lang="en-US" sz="2000" dirty="0" smtClean="0">
                <a:solidFill>
                  <a:schemeClr val="bg2"/>
                </a:solidFill>
              </a:rPr>
              <a:t>information</a:t>
            </a:r>
          </a:p>
          <a:p>
            <a:pPr lvl="1">
              <a:buNone/>
            </a:pPr>
            <a:endParaRPr lang="en-US" sz="2000" dirty="0" smtClean="0">
              <a:solidFill>
                <a:schemeClr val="bg2"/>
              </a:solidFill>
            </a:endParaRPr>
          </a:p>
          <a:p>
            <a:r>
              <a:rPr lang="en-US" sz="2000" dirty="0" smtClean="0">
                <a:solidFill>
                  <a:schemeClr val="bg2"/>
                </a:solidFill>
              </a:rPr>
              <a:t>Census 2020 Outreach</a:t>
            </a:r>
          </a:p>
          <a:p>
            <a:pPr lvl="1">
              <a:buNone/>
            </a:pPr>
            <a:endParaRPr lang="en-US" sz="1600" dirty="0" smtClean="0">
              <a:solidFill>
                <a:schemeClr val="bg2"/>
              </a:solidFill>
            </a:endParaRPr>
          </a:p>
          <a:p>
            <a:endParaRPr lang="en-US" dirty="0"/>
          </a:p>
        </p:txBody>
      </p:sp>
      <p:sp>
        <p:nvSpPr>
          <p:cNvPr id="3" name="Title 2"/>
          <p:cNvSpPr>
            <a:spLocks noGrp="1"/>
          </p:cNvSpPr>
          <p:nvPr>
            <p:ph type="title"/>
          </p:nvPr>
        </p:nvSpPr>
        <p:spPr/>
        <p:txBody>
          <a:bodyPr/>
          <a:lstStyle/>
          <a:p>
            <a:r>
              <a:rPr lang="en-US" sz="3600" dirty="0" smtClean="0"/>
              <a:t>Advocacy/Community Response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428747" y="2365285"/>
            <a:ext cx="1512719" cy="3284909"/>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latin typeface="Proxima Nova" charset="0"/>
                <a:ea typeface="Proxima Nova" charset="0"/>
                <a:cs typeface="Proxima Nova" charset="0"/>
              </a:rPr>
              <a:t>2017: California Provider Survey </a:t>
            </a:r>
            <a:endParaRPr lang="en-US" dirty="0"/>
          </a:p>
        </p:txBody>
      </p:sp>
      <p:sp>
        <p:nvSpPr>
          <p:cNvPr id="7" name="Rounded Rectangle 6"/>
          <p:cNvSpPr/>
          <p:nvPr/>
        </p:nvSpPr>
        <p:spPr>
          <a:xfrm>
            <a:off x="435688" y="4257975"/>
            <a:ext cx="8272623" cy="1305322"/>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0751"/>
            <a:r>
              <a:rPr lang="en-US" sz="1400" kern="0" dirty="0">
                <a:solidFill>
                  <a:prstClr val="black"/>
                </a:solidFill>
                <a:latin typeface="Arial" charset="0"/>
                <a:ea typeface="Arial" charset="0"/>
                <a:cs typeface="Arial" charset="0"/>
                <a:sym typeface="Trebuchet MS"/>
              </a:rPr>
              <a:t>“</a:t>
            </a:r>
            <a:r>
              <a:rPr lang="en-US" sz="1400" i="1" kern="0" dirty="0">
                <a:solidFill>
                  <a:prstClr val="black"/>
                </a:solidFill>
                <a:latin typeface="Arial" charset="0"/>
                <a:ea typeface="Arial" charset="0"/>
                <a:cs typeface="Arial" charset="0"/>
                <a:sym typeface="Trebuchet MS"/>
              </a:rPr>
              <a:t>In meeting with key staff of elementary, middle, and high schools, there are consistent concerns that immigrant parents are too scared to attend school events, resource fairs, and obtain services due to the fear of immigration taking them away from their family. Our families report concerns and fears about going grocery shopping, walking their kids to school, and seeking mental health/dental/vision services using </a:t>
            </a:r>
            <a:r>
              <a:rPr lang="en-US" sz="1400" i="1" kern="0" dirty="0" err="1">
                <a:solidFill>
                  <a:prstClr val="black"/>
                </a:solidFill>
                <a:latin typeface="Arial" charset="0"/>
                <a:ea typeface="Arial" charset="0"/>
                <a:cs typeface="Arial" charset="0"/>
                <a:sym typeface="Trebuchet MS"/>
              </a:rPr>
              <a:t>Medi</a:t>
            </a:r>
            <a:r>
              <a:rPr lang="en-US" sz="1400" i="1" kern="0" dirty="0">
                <a:solidFill>
                  <a:prstClr val="black"/>
                </a:solidFill>
                <a:latin typeface="Arial" charset="0"/>
                <a:ea typeface="Arial" charset="0"/>
                <a:cs typeface="Arial" charset="0"/>
                <a:sym typeface="Trebuchet MS"/>
              </a:rPr>
              <a:t>-Cal, as they think it might lead to an INS raid</a:t>
            </a:r>
            <a:r>
              <a:rPr lang="en-US" sz="1400" kern="0" dirty="0">
                <a:solidFill>
                  <a:prstClr val="black"/>
                </a:solidFill>
                <a:latin typeface="Arial" charset="0"/>
                <a:ea typeface="Arial" charset="0"/>
                <a:cs typeface="Arial" charset="0"/>
                <a:sym typeface="Trebuchet MS"/>
              </a:rPr>
              <a:t>.”	Health Provider, California</a:t>
            </a:r>
          </a:p>
        </p:txBody>
      </p:sp>
      <p:pic>
        <p:nvPicPr>
          <p:cNvPr id="9" name="Picture 8"/>
          <p:cNvPicPr>
            <a:picLocks noChangeAspect="1"/>
          </p:cNvPicPr>
          <p:nvPr/>
        </p:nvPicPr>
        <p:blipFill>
          <a:blip r:embed="rId3"/>
          <a:stretch>
            <a:fillRect/>
          </a:stretch>
        </p:blipFill>
        <p:spPr>
          <a:xfrm>
            <a:off x="217843" y="1470182"/>
            <a:ext cx="8708312" cy="236461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87601723"/>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latin typeface="Proxima Nova" charset="0"/>
                <a:ea typeface="Proxima Nova" charset="0"/>
                <a:cs typeface="Proxima Nova" charset="0"/>
              </a:rPr>
              <a:t>2017: California Provider Survey </a:t>
            </a:r>
            <a:endParaRPr lang="en-US" dirty="0"/>
          </a:p>
        </p:txBody>
      </p:sp>
      <p:sp>
        <p:nvSpPr>
          <p:cNvPr id="5" name="Rounded Rectangle 4"/>
          <p:cNvSpPr/>
          <p:nvPr/>
        </p:nvSpPr>
        <p:spPr>
          <a:xfrm>
            <a:off x="1123950" y="4521702"/>
            <a:ext cx="7062107" cy="930751"/>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0751"/>
            <a:r>
              <a:rPr lang="en-US" sz="1600" kern="0" dirty="0">
                <a:solidFill>
                  <a:prstClr val="black"/>
                </a:solidFill>
                <a:latin typeface="Arial" charset="0"/>
                <a:ea typeface="Arial" charset="0"/>
                <a:cs typeface="Arial" charset="0"/>
                <a:sym typeface="Trebuchet MS"/>
              </a:rPr>
              <a:t>“</a:t>
            </a:r>
            <a:r>
              <a:rPr lang="en-US" sz="1600" i="1" kern="0" dirty="0">
                <a:solidFill>
                  <a:prstClr val="black"/>
                </a:solidFill>
                <a:latin typeface="Arial" charset="0"/>
                <a:ea typeface="Arial" charset="0"/>
                <a:cs typeface="Arial" charset="0"/>
                <a:sym typeface="Trebuchet MS"/>
              </a:rPr>
              <a:t>I am seeing an increase in depressive, anxious, and somatic symptoms, as well as recurrent trauma symptoms from the past. People are extremely scared</a:t>
            </a:r>
            <a:r>
              <a:rPr lang="en-US" sz="1600" kern="0" dirty="0" smtClean="0">
                <a:solidFill>
                  <a:prstClr val="black"/>
                </a:solidFill>
                <a:latin typeface="Arial" charset="0"/>
                <a:ea typeface="Arial" charset="0"/>
                <a:cs typeface="Arial" charset="0"/>
                <a:sym typeface="Trebuchet MS"/>
              </a:rPr>
              <a:t>.”</a:t>
            </a:r>
            <a:r>
              <a:rPr lang="en-US" sz="1600" kern="0" dirty="0">
                <a:solidFill>
                  <a:prstClr val="black"/>
                </a:solidFill>
                <a:latin typeface="Arial" charset="0"/>
                <a:ea typeface="Arial" charset="0"/>
                <a:cs typeface="Arial" charset="0"/>
                <a:sym typeface="Trebuchet MS"/>
              </a:rPr>
              <a:t>	Health Provider, California</a:t>
            </a:r>
          </a:p>
        </p:txBody>
      </p:sp>
      <p:pic>
        <p:nvPicPr>
          <p:cNvPr id="2" name="Picture 1"/>
          <p:cNvPicPr>
            <a:picLocks noChangeAspect="1"/>
          </p:cNvPicPr>
          <p:nvPr/>
        </p:nvPicPr>
        <p:blipFill>
          <a:blip r:embed="rId3"/>
          <a:stretch>
            <a:fillRect/>
          </a:stretch>
        </p:blipFill>
        <p:spPr>
          <a:xfrm>
            <a:off x="170121" y="1696633"/>
            <a:ext cx="8803758" cy="23416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1197065"/>
      </p:ext>
    </p:extLst>
  </p:cSld>
  <p:clrMapOvr>
    <a:masterClrMapping/>
  </p:clrMapOvr>
  <p:transition spd="med"/>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9718CC1-CE49-ED41-9727-9B56E89889F6}"/>
              </a:ext>
            </a:extLst>
          </p:cNvPr>
          <p:cNvSpPr>
            <a:spLocks noGrp="1"/>
          </p:cNvSpPr>
          <p:nvPr>
            <p:ph type="title"/>
          </p:nvPr>
        </p:nvSpPr>
        <p:spPr/>
        <p:txBody>
          <a:bodyPr/>
          <a:lstStyle/>
          <a:p>
            <a:r>
              <a:rPr lang="en-US" sz="3200" dirty="0">
                <a:latin typeface="Proxima Nova" charset="0"/>
                <a:ea typeface="Proxima Nova" charset="0"/>
                <a:cs typeface="Proxima Nova" charset="0"/>
              </a:rPr>
              <a:t>2017: California Provider Survey </a:t>
            </a:r>
            <a:endParaRPr lang="en-US" dirty="0"/>
          </a:p>
        </p:txBody>
      </p:sp>
      <p:sp>
        <p:nvSpPr>
          <p:cNvPr id="7" name="Rounded Rectangle 6">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D0784594-A0A3-F34F-ABF7-9DDAD1284143}"/>
              </a:ext>
            </a:extLst>
          </p:cNvPr>
          <p:cNvSpPr/>
          <p:nvPr/>
        </p:nvSpPr>
        <p:spPr>
          <a:xfrm>
            <a:off x="435688" y="4901452"/>
            <a:ext cx="8272623" cy="828596"/>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0751"/>
            <a:r>
              <a:rPr lang="en-US" sz="1400" i="1" kern="0" dirty="0">
                <a:solidFill>
                  <a:prstClr val="black"/>
                </a:solidFill>
                <a:latin typeface="Arial" charset="0"/>
                <a:ea typeface="Arial" charset="0"/>
                <a:cs typeface="Arial" charset="0"/>
                <a:sym typeface="Trebuchet MS"/>
              </a:rPr>
              <a:t>“One undocumented parent told me that she was nervous about getting mental health care services because of ‘all the questions we ask,’ referring to the high number of intake forms required for our services.”	Health Provider, California</a:t>
            </a:r>
          </a:p>
        </p:txBody>
      </p:sp>
      <p:pic>
        <p:nvPicPr>
          <p:cNvPr id="8" name="Picture 7">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13958403-B4E9-CB4F-80F3-92C47C5F8952}"/>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79676" y="1371581"/>
            <a:ext cx="7060557" cy="324877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2797069"/>
      </p:ext>
    </p:extLst>
  </p:cSld>
  <p:clrMapOvr>
    <a:masterClrMapping/>
  </p:clrMapOvr>
  <p:transition spd="med"/>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659E183-4A99-8044-91E6-9F12D6096EB6}"/>
              </a:ext>
            </a:extLst>
          </p:cNvPr>
          <p:cNvSpPr>
            <a:spLocks noGrp="1"/>
          </p:cNvSpPr>
          <p:nvPr>
            <p:ph type="title"/>
          </p:nvPr>
        </p:nvSpPr>
        <p:spPr/>
        <p:txBody>
          <a:bodyPr/>
          <a:lstStyle/>
          <a:p>
            <a:r>
              <a:rPr lang="en-US" sz="2600" dirty="0" smtClean="0">
                <a:latin typeface="Proxima Nova" charset="0"/>
                <a:ea typeface="Proxima Nova" charset="0"/>
                <a:cs typeface="Proxima Nova" charset="0"/>
              </a:rPr>
              <a:t>2018 Snapshot: Family </a:t>
            </a:r>
            <a:r>
              <a:rPr lang="en-US" sz="2600" dirty="0">
                <a:latin typeface="Proxima Nova" charset="0"/>
                <a:ea typeface="Proxima Nova" charset="0"/>
                <a:cs typeface="Proxima Nova" charset="0"/>
              </a:rPr>
              <a:t>Focus Groups</a:t>
            </a:r>
          </a:p>
        </p:txBody>
      </p:sp>
      <p:sp>
        <p:nvSpPr>
          <p:cNvPr id="3" name="Rectangle 2">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E10D1A9A-8DDA-BF43-8E58-BCA7EC85C867}"/>
              </a:ext>
            </a:extLst>
          </p:cNvPr>
          <p:cNvSpPr/>
          <p:nvPr/>
        </p:nvSpPr>
        <p:spPr>
          <a:xfrm>
            <a:off x="491020" y="1270341"/>
            <a:ext cx="5694431" cy="1200329"/>
          </a:xfrm>
          <a:prstGeom prst="rect">
            <a:avLst/>
          </a:prstGeom>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solidFill>
                  <a:schemeClr val="bg1"/>
                </a:solidFill>
              </a:rPr>
              <a:t>“As a mother, I am worried.  It keeps me up at night. Because of the president, Mr. Donald Trump, the kids are learning how to hate.” </a:t>
            </a:r>
          </a:p>
          <a:p>
            <a:pPr algn="r"/>
            <a:r>
              <a:rPr lang="en-US" dirty="0">
                <a:solidFill>
                  <a:schemeClr val="bg1"/>
                </a:solidFill>
              </a:rPr>
              <a:t>-Latino immigrant parent, Riverside</a:t>
            </a:r>
          </a:p>
        </p:txBody>
      </p:sp>
      <p:sp>
        <p:nvSpPr>
          <p:cNvPr id="5" name="Rectangle 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4E7749D0-951D-374B-AFF7-D2BED56100DA}"/>
              </a:ext>
            </a:extLst>
          </p:cNvPr>
          <p:cNvSpPr/>
          <p:nvPr/>
        </p:nvSpPr>
        <p:spPr>
          <a:xfrm>
            <a:off x="2247900" y="2617061"/>
            <a:ext cx="6223551" cy="1200329"/>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solidFill>
                  <a:schemeClr val="bg1"/>
                </a:solidFill>
              </a:rPr>
              <a:t>“I am scared that someone wants to remove me from my house... I may be at a store with my children and they arrest me, that is something that worries me.” </a:t>
            </a:r>
          </a:p>
          <a:p>
            <a:pPr algn="r"/>
            <a:r>
              <a:rPr lang="en-US" dirty="0" smtClean="0">
                <a:solidFill>
                  <a:schemeClr val="bg1"/>
                </a:solidFill>
              </a:rPr>
              <a:t>-</a:t>
            </a:r>
            <a:r>
              <a:rPr lang="en-US" dirty="0">
                <a:solidFill>
                  <a:schemeClr val="bg1"/>
                </a:solidFill>
              </a:rPr>
              <a:t>Latino immigrant parent, Fresno</a:t>
            </a:r>
          </a:p>
        </p:txBody>
      </p:sp>
      <p:sp>
        <p:nvSpPr>
          <p:cNvPr id="9" name="Rectangl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BFEDFFBF-7605-2F43-B612-F3A70B4FDDA5}"/>
              </a:ext>
            </a:extLst>
          </p:cNvPr>
          <p:cNvSpPr/>
          <p:nvPr/>
        </p:nvSpPr>
        <p:spPr>
          <a:xfrm>
            <a:off x="619125" y="3946127"/>
            <a:ext cx="6575759" cy="1200329"/>
          </a:xfrm>
          <a:prstGeom prst="rect">
            <a:avLst/>
          </a:prstGeom>
          <a:solidFill>
            <a:schemeClr val="dk2">
              <a:tint val="40000"/>
              <a:satMod val="350000"/>
            </a:schemeClr>
          </a:solidFill>
        </p:spPr>
        <p:style>
          <a:lnRef idx="0">
            <a:scrgbClr r="0" g="0" b="0"/>
          </a:lnRef>
          <a:fillRef idx="1002">
            <a:schemeClr val="dk2"/>
          </a:fillRef>
          <a:effectRef idx="0">
            <a:scrgbClr r="0" g="0" b="0"/>
          </a:effectRef>
          <a:fontRef idx="major"/>
        </p:style>
        <p:txBody>
          <a:bodyPr wrap="square">
            <a:spAutoFit/>
          </a:bodyPr>
          <a:lstStyle/>
          <a:p>
            <a:r>
              <a:rPr lang="en-US" dirty="0">
                <a:solidFill>
                  <a:schemeClr val="bg1"/>
                </a:solidFill>
              </a:rPr>
              <a:t>“I mean right now I feel like I live in Third World country. You know like in a camp sometimes the guard comes and catches people and sends them </a:t>
            </a:r>
            <a:r>
              <a:rPr lang="en-US" dirty="0" smtClean="0">
                <a:solidFill>
                  <a:schemeClr val="bg1"/>
                </a:solidFill>
              </a:rPr>
              <a:t>back.” </a:t>
            </a:r>
          </a:p>
          <a:p>
            <a:pPr algn="r"/>
            <a:r>
              <a:rPr lang="en-US" dirty="0" smtClean="0">
                <a:solidFill>
                  <a:schemeClr val="bg1"/>
                </a:solidFill>
              </a:rPr>
              <a:t>-</a:t>
            </a:r>
            <a:r>
              <a:rPr lang="en-US" dirty="0">
                <a:solidFill>
                  <a:schemeClr val="bg1"/>
                </a:solidFill>
              </a:rPr>
              <a:t>API immigrant parent, Fresno</a:t>
            </a:r>
          </a:p>
        </p:txBody>
      </p:sp>
      <p:pic>
        <p:nvPicPr>
          <p:cNvPr id="12" name="Picture 11" descr="CP_Default_Color_300px_1_-3.png">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C66B9C55-12BB-C248-865A-FA9062EB5F1D}"/>
              </a:ext>
            </a:extLst>
          </p:cNvPr>
          <p:cNvPicPr>
            <a:picLocks noChangeAspect="1" noChangeArrowheads="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07306" y="156012"/>
            <a:ext cx="1414463" cy="707232"/>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3" name="Picture 2" descr="https://lh6.googleusercontent.com/NtoFK4LUZ0Qd8r_vZ3V5ZoJgJh-8FNA3aAqlDsCg6jnL8zNeBWphghl_JiT2Lp5uy_QM6nuWCNsYew20dxGCKU_6HpAXPjT8mmTxrVYoVmsh5xUlVqlH-gjPCo46jIPYXPwcaZ3YI44">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60B8E511-5C84-3644-8A83-2FD0D1B13124}"/>
              </a:ext>
            </a:extLst>
          </p:cNvPr>
          <p:cNvPicPr>
            <a:picLocks noChangeAspect="1" noChangeArrowheads="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99788" y="839545"/>
            <a:ext cx="1871663" cy="5052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4" name="Rectangle 13">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23A9DDA4-79C9-F945-B9DF-94B165881094}"/>
              </a:ext>
            </a:extLst>
          </p:cNvPr>
          <p:cNvSpPr/>
          <p:nvPr/>
        </p:nvSpPr>
        <p:spPr>
          <a:xfrm>
            <a:off x="2059701" y="5315256"/>
            <a:ext cx="6411750" cy="646331"/>
          </a:xfrm>
          <a:prstGeom prst="rect">
            <a:avLst/>
          </a:prstGeom>
          <a:solidFill>
            <a:schemeClr val="accent2">
              <a:lumMod val="40000"/>
              <a:lumOff val="60000"/>
            </a:schemeClr>
          </a:solidFill>
        </p:spPr>
        <p:txBody>
          <a:bodyPr wrap="square">
            <a:spAutoFit/>
          </a:bodyPr>
          <a:lstStyle/>
          <a:p>
            <a:pPr algn="r"/>
            <a:r>
              <a:rPr lang="en-US" dirty="0">
                <a:solidFill>
                  <a:prstClr val="black"/>
                </a:solidFill>
              </a:rPr>
              <a:t>“It’s like hanging from a string that can be cut at any time</a:t>
            </a:r>
            <a:r>
              <a:rPr lang="en-US" dirty="0" smtClean="0">
                <a:solidFill>
                  <a:prstClr val="black"/>
                </a:solidFill>
              </a:rPr>
              <a:t>.” – Young Latino male (16-21), Riverside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9240779"/>
      </p:ext>
    </p:extLst>
  </p:cSld>
  <p:clrMapOvr>
    <a:masterClrMapping/>
  </p:clrMapOvr>
  <p:transition spd="med"/>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070" r="5866"/>
          <a:stretch/>
        </p:blipFill>
        <p:spPr>
          <a:xfrm rot="20420943">
            <a:off x="4629829" y="2011628"/>
            <a:ext cx="1967302" cy="2657418"/>
          </a:xfrm>
          <a:prstGeom prst="rect">
            <a:avLst/>
          </a:prstGeom>
          <a:ln w="635" cmpd="sng">
            <a:solidFill>
              <a:schemeClr val="bg1"/>
            </a:solidFill>
          </a:ln>
        </p:spPr>
      </p:pic>
      <p:sp>
        <p:nvSpPr>
          <p:cNvPr id="4" name="Title 3"/>
          <p:cNvSpPr>
            <a:spLocks noGrp="1"/>
          </p:cNvSpPr>
          <p:nvPr>
            <p:ph type="title"/>
          </p:nvPr>
        </p:nvSpPr>
        <p:spPr>
          <a:xfrm>
            <a:off x="89014" y="140799"/>
            <a:ext cx="9124544" cy="867296"/>
          </a:xfrm>
        </p:spPr>
        <p:txBody>
          <a:bodyPr/>
          <a:lstStyle/>
          <a:p>
            <a:r>
              <a:rPr lang="en-US" sz="3000" dirty="0" smtClean="0">
                <a:latin typeface="Proxima Nova" charset="0"/>
                <a:ea typeface="Proxima Nova" charset="0"/>
                <a:cs typeface="Proxima Nova" charset="0"/>
              </a:rPr>
              <a:t>Moving Forward: Safe Schools </a:t>
            </a:r>
            <a:endParaRPr lang="en-US" sz="3000" dirty="0">
              <a:latin typeface="Proxima Nova" charset="0"/>
              <a:ea typeface="Proxima Nova" charset="0"/>
              <a:cs typeface="Proxima Nova" charset="0"/>
            </a:endParaRPr>
          </a:p>
        </p:txBody>
      </p:sp>
      <p:sp>
        <p:nvSpPr>
          <p:cNvPr id="5" name="Text Placeholder 4"/>
          <p:cNvSpPr txBox="1">
            <a:spLocks/>
          </p:cNvSpPr>
          <p:nvPr/>
        </p:nvSpPr>
        <p:spPr>
          <a:xfrm>
            <a:off x="649076" y="1536500"/>
            <a:ext cx="3781993" cy="2969716"/>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lvl1pPr marL="267881" indent="-267881" defTabSz="410751">
              <a:lnSpc>
                <a:spcPct val="120000"/>
              </a:lnSpc>
              <a:spcBef>
                <a:spcPts val="703"/>
              </a:spcBef>
              <a:buClr>
                <a:schemeClr val="accent1"/>
              </a:buClr>
              <a:buSzPct val="150000"/>
              <a:buFont typeface="Wingdings" charset="2"/>
              <a:buChar char="§"/>
              <a:defRPr sz="1700">
                <a:solidFill>
                  <a:srgbClr val="7D828D"/>
                </a:solidFill>
                <a:latin typeface="+mn-lt"/>
                <a:ea typeface="+mn-ea"/>
                <a:cs typeface="+mn-cs"/>
                <a:sym typeface="Trebuchet MS"/>
              </a:defRPr>
            </a:lvl1pPr>
            <a:lvl2pPr marL="580409" indent="-267881" defTabSz="410751">
              <a:lnSpc>
                <a:spcPct val="120000"/>
              </a:lnSpc>
              <a:spcBef>
                <a:spcPts val="703"/>
              </a:spcBef>
              <a:buClr>
                <a:schemeClr val="accent1"/>
              </a:buClr>
              <a:buSzPct val="150000"/>
              <a:buChar char="•"/>
              <a:defRPr sz="1700">
                <a:solidFill>
                  <a:srgbClr val="7D828D"/>
                </a:solidFill>
                <a:latin typeface="+mn-lt"/>
                <a:ea typeface="+mn-ea"/>
                <a:cs typeface="+mn-cs"/>
                <a:sym typeface="Trebuchet MS"/>
              </a:defRPr>
            </a:lvl2pPr>
            <a:lvl3pPr marL="892937" indent="-267881" defTabSz="410751">
              <a:lnSpc>
                <a:spcPct val="120000"/>
              </a:lnSpc>
              <a:spcBef>
                <a:spcPts val="703"/>
              </a:spcBef>
              <a:buClr>
                <a:schemeClr val="accent1"/>
              </a:buClr>
              <a:buSzPct val="100000"/>
              <a:buFont typeface="Courier New"/>
              <a:buChar char="o"/>
              <a:defRPr sz="1700">
                <a:solidFill>
                  <a:srgbClr val="7D828D"/>
                </a:solidFill>
                <a:latin typeface="+mn-lt"/>
                <a:ea typeface="+mn-ea"/>
                <a:cs typeface="+mn-cs"/>
                <a:sym typeface="Trebuchet MS"/>
              </a:defRPr>
            </a:lvl3pPr>
            <a:lvl4pPr marL="1205465" indent="-267881" defTabSz="410751">
              <a:lnSpc>
                <a:spcPct val="120000"/>
              </a:lnSpc>
              <a:spcBef>
                <a:spcPts val="703"/>
              </a:spcBef>
              <a:buClr>
                <a:schemeClr val="accent1"/>
              </a:buClr>
              <a:buSzPct val="100000"/>
              <a:buFont typeface="Wingdings" charset="2"/>
              <a:buChar char="§"/>
              <a:defRPr sz="1700">
                <a:solidFill>
                  <a:srgbClr val="7D828D"/>
                </a:solidFill>
                <a:latin typeface="+mn-lt"/>
                <a:ea typeface="+mn-ea"/>
                <a:cs typeface="+mn-cs"/>
                <a:sym typeface="Trebuchet MS"/>
              </a:defRPr>
            </a:lvl4pPr>
            <a:lvl5pPr marL="1517993" indent="-267881" defTabSz="410751">
              <a:lnSpc>
                <a:spcPct val="120000"/>
              </a:lnSpc>
              <a:spcBef>
                <a:spcPts val="703"/>
              </a:spcBef>
              <a:buClr>
                <a:schemeClr val="accent1"/>
              </a:buClr>
              <a:buSzPct val="150000"/>
              <a:buFont typeface="Arial"/>
              <a:buChar char="•"/>
              <a:defRPr sz="1700">
                <a:solidFill>
                  <a:srgbClr val="7D828D"/>
                </a:solidFill>
                <a:latin typeface="+mn-lt"/>
                <a:ea typeface="+mn-ea"/>
                <a:cs typeface="+mn-cs"/>
                <a:sym typeface="Trebuchet MS"/>
              </a:defRPr>
            </a:lvl5pPr>
            <a:lvl6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6pPr>
            <a:lvl7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7pPr>
            <a:lvl8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8pPr>
            <a:lvl9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9pPr>
          </a:lstStyle>
          <a:p>
            <a:pPr marL="288925" lvl="1" indent="-247650">
              <a:buFont typeface="Wingdings" charset="2"/>
              <a:buChar char="§"/>
            </a:pPr>
            <a:r>
              <a:rPr lang="en-US" sz="1800" dirty="0" smtClean="0">
                <a:solidFill>
                  <a:schemeClr val="bg1"/>
                </a:solidFill>
                <a:latin typeface="Proxima Nova" charset="0"/>
                <a:ea typeface="Proxima Nova" charset="0"/>
                <a:cs typeface="Proxima Nova" charset="0"/>
              </a:rPr>
              <a:t>Passage of AB 699 </a:t>
            </a:r>
          </a:p>
          <a:p>
            <a:pPr marL="601453" lvl="2" indent="-247650">
              <a:buFont typeface="Wingdings" charset="2"/>
              <a:buChar char="§"/>
            </a:pPr>
            <a:r>
              <a:rPr lang="en-US" sz="1800" dirty="0" smtClean="0">
                <a:solidFill>
                  <a:schemeClr val="bg1"/>
                </a:solidFill>
                <a:latin typeface="Proxima Nova" charset="0"/>
                <a:ea typeface="Proxima Nova" charset="0"/>
                <a:cs typeface="Proxima Nova" charset="0"/>
              </a:rPr>
              <a:t>The </a:t>
            </a:r>
            <a:r>
              <a:rPr lang="en-US" sz="1800" dirty="0">
                <a:solidFill>
                  <a:schemeClr val="bg1"/>
                </a:solidFill>
                <a:latin typeface="Proxima Nova" charset="0"/>
                <a:ea typeface="Proxima Nova" charset="0"/>
                <a:cs typeface="Proxima Nova" charset="0"/>
              </a:rPr>
              <a:t>role of schools and early learning </a:t>
            </a:r>
            <a:r>
              <a:rPr lang="en-US" sz="1800" dirty="0" smtClean="0">
                <a:solidFill>
                  <a:schemeClr val="bg1"/>
                </a:solidFill>
                <a:latin typeface="Proxima Nova" charset="0"/>
                <a:ea typeface="Proxima Nova" charset="0"/>
                <a:cs typeface="Proxima Nova" charset="0"/>
              </a:rPr>
              <a:t>providers in creating welcoming safe spaces for children in immigrant families </a:t>
            </a:r>
            <a:endParaRPr lang="en-US" sz="1800" dirty="0"/>
          </a:p>
          <a:p>
            <a:pPr marL="0" indent="-271253"/>
            <a:r>
              <a:rPr lang="en-US" sz="1800" i="1" dirty="0" smtClean="0">
                <a:solidFill>
                  <a:schemeClr val="bg1"/>
                </a:solidFill>
                <a:latin typeface="Proxima Nova" charset="0"/>
                <a:ea typeface="Proxima Nova" charset="0"/>
                <a:cs typeface="Proxima Nova" charset="0"/>
              </a:rPr>
              <a:t>All In For Safe Schools </a:t>
            </a:r>
          </a:p>
          <a:p>
            <a:pPr marL="625056" lvl="2" indent="-271253"/>
            <a:r>
              <a:rPr lang="en-US" sz="1800" dirty="0" smtClean="0">
                <a:solidFill>
                  <a:schemeClr val="bg1"/>
                </a:solidFill>
                <a:latin typeface="Proxima Nova" charset="0"/>
                <a:ea typeface="Proxima Nova" charset="0"/>
                <a:cs typeface="Proxima Nova" charset="0"/>
              </a:rPr>
              <a:t>Coalition to support AB 699 implementation</a:t>
            </a:r>
          </a:p>
          <a:p>
            <a:pPr marL="625056" lvl="2" indent="-271253"/>
            <a:r>
              <a:rPr lang="en-US" sz="1800" dirty="0" smtClean="0">
                <a:solidFill>
                  <a:schemeClr val="bg1"/>
                </a:solidFill>
                <a:latin typeface="Proxima Nova" charset="0"/>
                <a:ea typeface="Proxima Nova" charset="0"/>
                <a:cs typeface="Proxima Nova" charset="0"/>
              </a:rPr>
              <a:t>Training and education</a:t>
            </a:r>
          </a:p>
          <a:p>
            <a:pPr marL="625056" lvl="2" indent="-271253"/>
            <a:r>
              <a:rPr lang="en-US" sz="1800" dirty="0" smtClean="0">
                <a:solidFill>
                  <a:schemeClr val="bg1"/>
                </a:solidFill>
                <a:latin typeface="Proxima Nova" charset="0"/>
                <a:ea typeface="Proxima Nova" charset="0"/>
                <a:cs typeface="Proxima Nova" charset="0"/>
              </a:rPr>
              <a:t>Development of materials </a:t>
            </a:r>
            <a:endParaRPr lang="en-US" sz="1800" dirty="0">
              <a:solidFill>
                <a:schemeClr val="bg1"/>
              </a:solidFill>
              <a:latin typeface="Proxima Nova" charset="0"/>
              <a:ea typeface="Proxima Nova" charset="0"/>
              <a:cs typeface="Proxima Nova" charset="0"/>
            </a:endParaRPr>
          </a:p>
          <a:p>
            <a:pPr marL="601453" lvl="2" indent="-247650">
              <a:buFont typeface="Wingdings" charset="2"/>
              <a:buChar char="§"/>
            </a:pPr>
            <a:endParaRPr lang="en-US" sz="1800" dirty="0" smtClean="0">
              <a:solidFill>
                <a:schemeClr val="bg1"/>
              </a:solidFill>
              <a:latin typeface="Proxima Nova" charset="0"/>
              <a:ea typeface="Proxima Nova" charset="0"/>
              <a:cs typeface="Proxima Nova" charset="0"/>
            </a:endParaRPr>
          </a:p>
          <a:p>
            <a:pPr marL="601453" lvl="2" indent="-247650">
              <a:buFont typeface="Wingdings" charset="2"/>
              <a:buChar char="§"/>
            </a:pPr>
            <a:endParaRPr lang="en-US" sz="1800" dirty="0" smtClean="0">
              <a:solidFill>
                <a:schemeClr val="bg1"/>
              </a:solidFill>
              <a:latin typeface="Proxima Nova" charset="0"/>
              <a:ea typeface="Proxima Nova" charset="0"/>
              <a:cs typeface="Proxima Nova" charset="0"/>
            </a:endParaRPr>
          </a:p>
          <a:p>
            <a:pPr marL="288925" lvl="1" indent="-247650" algn="l">
              <a:buFont typeface="Wingdings" charset="2"/>
              <a:buChar char="§"/>
            </a:pPr>
            <a:endParaRPr lang="en-US" sz="1400" dirty="0">
              <a:solidFill>
                <a:schemeClr val="bg1"/>
              </a:solidFill>
              <a:latin typeface="Proxima Nova" charset="0"/>
              <a:ea typeface="Proxima Nova" charset="0"/>
              <a:cs typeface="Proxima Nova" charset="0"/>
            </a:endParaRPr>
          </a:p>
        </p:txBody>
      </p:sp>
      <p:pic>
        <p:nvPicPr>
          <p:cNvPr id="6" name="Picture 5"/>
          <p:cNvPicPr>
            <a:picLocks noChangeAspect="1"/>
          </p:cNvPicPr>
          <p:nvPr/>
        </p:nvPicPr>
        <p:blipFill rotWithShape="1">
          <a:blip r:embed="rId3"/>
          <a:srcRect l="4916" t="1252" r="7098" b="1394"/>
          <a:stretch/>
        </p:blipFill>
        <p:spPr>
          <a:xfrm rot="1020627">
            <a:off x="6203325" y="2031981"/>
            <a:ext cx="2329099" cy="3059563"/>
          </a:xfrm>
          <a:prstGeom prst="rect">
            <a:avLst/>
          </a:prstGeom>
          <a:ln w="3175">
            <a:solidFill>
              <a:schemeClr val="bg1"/>
            </a:solidFill>
          </a:ln>
        </p:spPr>
      </p:pic>
      <p:pic>
        <p:nvPicPr>
          <p:cNvPr id="10" name="Picture 9">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750DE70E-4D1D-EB41-AD56-6F9137DD00BC}"/>
              </a:ext>
            </a:extLst>
          </p:cNvPr>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02923" y="5358318"/>
            <a:ext cx="3861570" cy="773926"/>
          </a:xfrm>
          <a:prstGeom prst="rect">
            <a:avLst/>
          </a:prstGeom>
        </p:spPr>
      </p:pic>
      <p:pic>
        <p:nvPicPr>
          <p:cNvPr id="9" name="Picture 8">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9709B81D-FCE0-194C-B04B-16C57777E0A4}"/>
              </a:ext>
            </a:extLst>
          </p:cNvPr>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133708" y="3021358"/>
            <a:ext cx="2459727" cy="1628738"/>
          </a:xfrm>
          <a:prstGeom prst="rect">
            <a:avLst/>
          </a:prstGeom>
          <a:ln>
            <a:solidFill>
              <a:schemeClr val="bg1"/>
            </a:solid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3772278"/>
      </p:ext>
    </p:extLst>
  </p:cSld>
  <p:clrMapOvr>
    <a:masterClrMapping/>
  </p:clrMapOvr>
  <p:transition spd="med"/>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hape 114"/>
          <p:cNvSpPr>
            <a:spLocks noGrp="1"/>
          </p:cNvSpPr>
          <p:nvPr>
            <p:ph type="body" idx="1"/>
          </p:nvPr>
        </p:nvSpPr>
        <p:spPr>
          <a:xfrm>
            <a:off x="714375" y="4481476"/>
            <a:ext cx="7715250" cy="1830586"/>
          </a:xfrm>
        </p:spPr>
        <p:txBody>
          <a:bodyPr/>
          <a:lstStyle/>
          <a:p>
            <a:pPr algn="l">
              <a:spcBef>
                <a:spcPts val="562"/>
              </a:spcBef>
              <a:buNone/>
            </a:pPr>
            <a:r>
              <a:rPr lang="en-US" sz="1400" dirty="0" smtClean="0">
                <a:solidFill>
                  <a:schemeClr val="bg1"/>
                </a:solidFill>
                <a:latin typeface="Arial" charset="0"/>
                <a:ea typeface="Arial" charset="0"/>
                <a:cs typeface="Arial" charset="0"/>
              </a:rPr>
              <a:t>The </a:t>
            </a:r>
            <a:r>
              <a:rPr lang="en-US" sz="1400" dirty="0">
                <a:solidFill>
                  <a:schemeClr val="bg1"/>
                </a:solidFill>
                <a:latin typeface="Arial" charset="0"/>
                <a:ea typeface="Arial" charset="0"/>
                <a:cs typeface="Arial" charset="0"/>
              </a:rPr>
              <a:t>Children’s Partnership (TCP) is a California-based national children’s advocacy organization committed to improving the lives of underserved children where they live, learn, and play with breakthrough solutions at the intersection of research, policy, and community engagement. </a:t>
            </a:r>
            <a:endParaRPr lang="en-US" sz="1400" dirty="0" smtClean="0">
              <a:solidFill>
                <a:schemeClr val="bg1"/>
              </a:solidFill>
              <a:latin typeface="Arial" charset="0"/>
              <a:ea typeface="Arial" charset="0"/>
              <a:cs typeface="Arial" charset="0"/>
            </a:endParaRPr>
          </a:p>
          <a:p>
            <a:pPr algn="l">
              <a:spcBef>
                <a:spcPts val="562"/>
              </a:spcBef>
              <a:buNone/>
            </a:pPr>
            <a:r>
              <a:rPr lang="en-US" sz="1400" dirty="0" smtClean="0">
                <a:solidFill>
                  <a:schemeClr val="bg1"/>
                </a:solidFill>
                <a:latin typeface="Arial" charset="0"/>
                <a:ea typeface="Arial" charset="0"/>
                <a:cs typeface="Arial" charset="0"/>
              </a:rPr>
              <a:t>Since </a:t>
            </a:r>
            <a:r>
              <a:rPr lang="en-US" sz="1400" dirty="0">
                <a:solidFill>
                  <a:schemeClr val="bg1"/>
                </a:solidFill>
                <a:latin typeface="Arial" charset="0"/>
                <a:ea typeface="Arial" charset="0"/>
                <a:cs typeface="Arial" charset="0"/>
              </a:rPr>
              <a:t>1993, TCP has been a leading voice for children and a critical resource for communities across California and the nation, working every day to champion policies that provide all children with the resources and opportunities they need to thrive. </a:t>
            </a:r>
          </a:p>
          <a:p>
            <a:pPr algn="l">
              <a:spcBef>
                <a:spcPts val="562"/>
              </a:spcBef>
              <a:buNone/>
            </a:pPr>
            <a:endParaRPr lang="en-US" sz="1400" dirty="0">
              <a:solidFill>
                <a:schemeClr val="tx2"/>
              </a:solidFill>
              <a:latin typeface="Arial" charset="0"/>
              <a:ea typeface="Arial" charset="0"/>
              <a:cs typeface="Arial" charset="0"/>
            </a:endParaRPr>
          </a:p>
        </p:txBody>
      </p:sp>
      <p:pic>
        <p:nvPicPr>
          <p:cNvPr id="9" name="Picture 8" descr="iStock_000014846470Large.jpg"/>
          <p:cNvPicPr>
            <a:picLocks noChangeAspect="1"/>
          </p:cNvPicPr>
          <p:nvPr/>
        </p:nvPicPr>
        <p:blipFill rotWithShape="1">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515" t="6145" b="33861"/>
          <a:stretch/>
        </p:blipFill>
        <p:spPr>
          <a:xfrm>
            <a:off x="714375" y="1170409"/>
            <a:ext cx="7554516" cy="3164332"/>
          </a:xfrm>
          <a:prstGeom prst="rect">
            <a:avLst/>
          </a:prstGeom>
        </p:spPr>
      </p:pic>
      <p:sp>
        <p:nvSpPr>
          <p:cNvPr id="11" name="Shape 111"/>
          <p:cNvSpPr>
            <a:spLocks noChangeArrowheads="1"/>
          </p:cNvSpPr>
          <p:nvPr/>
        </p:nvSpPr>
        <p:spPr bwMode="auto">
          <a:xfrm>
            <a:off x="714375" y="375047"/>
            <a:ext cx="3000375" cy="687586"/>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400000"/>
                <a:headEnd/>
                <a:tailEnd/>
              </a14:hiddenLine>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nchor="t"/>
          <a:lstStyle/>
          <a:p>
            <a:pPr defTabSz="410751"/>
            <a:r>
              <a:rPr lang="en-US" sz="3600" b="1" kern="0" dirty="0">
                <a:solidFill>
                  <a:srgbClr val="074183"/>
                </a:solidFill>
                <a:latin typeface="Arial" charset="0"/>
                <a:ea typeface="Arial" charset="0"/>
                <a:cs typeface="Arial" charset="0"/>
                <a:sym typeface="Trebuchet MS Bold" charset="0"/>
              </a:rPr>
              <a:t>Our Mission</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6623037"/>
      </p:ext>
    </p:extLst>
  </p:cSld>
  <p:clrMapOvr>
    <a:masterClrMapping/>
  </p:clrMapOvr>
  <p:transition spd="med"/>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6615" y="4247372"/>
            <a:ext cx="3080895" cy="1645198"/>
          </a:xfrm>
          <a:prstGeom prst="rect">
            <a:avLst/>
          </a:prstGeom>
          <a:ln w="3175">
            <a:solidFill>
              <a:schemeClr val="bg1"/>
            </a:solidFill>
          </a:ln>
        </p:spPr>
      </p:pic>
      <p:sp>
        <p:nvSpPr>
          <p:cNvPr id="3" name="Title 2"/>
          <p:cNvSpPr>
            <a:spLocks noGrp="1"/>
          </p:cNvSpPr>
          <p:nvPr>
            <p:ph type="title"/>
          </p:nvPr>
        </p:nvSpPr>
        <p:spPr>
          <a:xfrm>
            <a:off x="714375" y="94650"/>
            <a:ext cx="8074454" cy="867296"/>
          </a:xfrm>
        </p:spPr>
        <p:txBody>
          <a:bodyPr/>
          <a:lstStyle/>
          <a:p>
            <a:r>
              <a:rPr lang="en-US" sz="2400" dirty="0">
                <a:latin typeface="Arial" charset="0"/>
                <a:ea typeface="Arial" charset="0"/>
                <a:cs typeface="Arial" charset="0"/>
              </a:rPr>
              <a:t>Moving Forward: </a:t>
            </a:r>
            <a:r>
              <a:rPr lang="en-US" sz="2400" dirty="0" smtClean="0">
                <a:latin typeface="Arial" charset="0"/>
                <a:ea typeface="Arial" charset="0"/>
                <a:cs typeface="Arial" charset="0"/>
              </a:rPr>
              <a:t>Building Awareness &amp; </a:t>
            </a:r>
            <a:br>
              <a:rPr lang="en-US" sz="2400" dirty="0" smtClean="0">
                <a:latin typeface="Arial" charset="0"/>
                <a:ea typeface="Arial" charset="0"/>
                <a:cs typeface="Arial" charset="0"/>
              </a:rPr>
            </a:br>
            <a:r>
              <a:rPr lang="en-US" sz="2400" dirty="0" smtClean="0">
                <a:latin typeface="Arial" charset="0"/>
                <a:ea typeface="Arial" charset="0"/>
                <a:cs typeface="Arial" charset="0"/>
              </a:rPr>
              <a:t>Providing Support</a:t>
            </a:r>
            <a:endParaRPr lang="en-US" sz="2400" dirty="0">
              <a:latin typeface="Arial" charset="0"/>
              <a:ea typeface="Arial" charset="0"/>
              <a:cs typeface="Arial" charset="0"/>
            </a:endParaRPr>
          </a:p>
        </p:txBody>
      </p:sp>
      <p:pic>
        <p:nvPicPr>
          <p:cNvPr id="8" name="Picture 10" descr="Let'sTalk!.png"/>
          <p:cNvPicPr>
            <a:picLocks noChangeAspect="1"/>
          </p:cNvPicPr>
          <p:nvPr/>
        </p:nvPicPr>
        <p:blipFill>
          <a:blip r:embed="rId4"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92906" y="1192792"/>
            <a:ext cx="1925314" cy="1332338"/>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8"/>
          <p:cNvPicPr>
            <a:picLocks noChangeAspect="1"/>
          </p:cNvPicPr>
          <p:nvPr/>
        </p:nvPicPr>
        <p:blipFill>
          <a:blip r:embed="rId5" cstate="email">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290761" y="1977612"/>
            <a:ext cx="1137031" cy="2469092"/>
          </a:xfrm>
          <a:prstGeom prst="rect">
            <a:avLst/>
          </a:prstGeom>
        </p:spPr>
      </p:pic>
      <p:pic>
        <p:nvPicPr>
          <p:cNvPr id="15" name="Picture 14"/>
          <p:cNvPicPr>
            <a:picLocks noChangeAspect="1"/>
          </p:cNvPicPr>
          <p:nvPr/>
        </p:nvPicPr>
        <p:blipFill>
          <a:blip r:embed="rId6"/>
          <a:stretch>
            <a:fillRect/>
          </a:stretch>
        </p:blipFill>
        <p:spPr>
          <a:xfrm>
            <a:off x="6617723" y="4673318"/>
            <a:ext cx="2140759" cy="1227974"/>
          </a:xfrm>
          <a:prstGeom prst="rect">
            <a:avLst/>
          </a:prstGeom>
        </p:spPr>
      </p:pic>
      <p:pic>
        <p:nvPicPr>
          <p:cNvPr id="16" name="Picture 15"/>
          <p:cNvPicPr>
            <a:picLocks noChangeAspect="1"/>
          </p:cNvPicPr>
          <p:nvPr/>
        </p:nvPicPr>
        <p:blipFill>
          <a:blip r:embed="rId7"/>
          <a:stretch>
            <a:fillRect/>
          </a:stretch>
        </p:blipFill>
        <p:spPr>
          <a:xfrm>
            <a:off x="6587374" y="1054715"/>
            <a:ext cx="2201455" cy="666999"/>
          </a:xfrm>
          <a:prstGeom prst="rect">
            <a:avLst/>
          </a:prstGeom>
        </p:spPr>
      </p:pic>
      <p:sp>
        <p:nvSpPr>
          <p:cNvPr id="18" name="Text Placeholder 4"/>
          <p:cNvSpPr txBox="1">
            <a:spLocks/>
          </p:cNvSpPr>
          <p:nvPr/>
        </p:nvSpPr>
        <p:spPr>
          <a:xfrm>
            <a:off x="1177461" y="1192792"/>
            <a:ext cx="3237140" cy="4414563"/>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lvl1pPr marL="267881" indent="-267881" defTabSz="410751">
              <a:lnSpc>
                <a:spcPct val="120000"/>
              </a:lnSpc>
              <a:spcBef>
                <a:spcPts val="703"/>
              </a:spcBef>
              <a:buClr>
                <a:schemeClr val="accent1"/>
              </a:buClr>
              <a:buSzPct val="150000"/>
              <a:buFont typeface="Wingdings" charset="2"/>
              <a:buChar char="§"/>
              <a:defRPr sz="1700">
                <a:solidFill>
                  <a:srgbClr val="7D828D"/>
                </a:solidFill>
                <a:latin typeface="+mn-lt"/>
                <a:ea typeface="+mn-ea"/>
                <a:cs typeface="+mn-cs"/>
                <a:sym typeface="Trebuchet MS"/>
              </a:defRPr>
            </a:lvl1pPr>
            <a:lvl2pPr marL="580409" indent="-267881" defTabSz="410751">
              <a:lnSpc>
                <a:spcPct val="120000"/>
              </a:lnSpc>
              <a:spcBef>
                <a:spcPts val="703"/>
              </a:spcBef>
              <a:buClr>
                <a:schemeClr val="accent1"/>
              </a:buClr>
              <a:buSzPct val="150000"/>
              <a:buChar char="•"/>
              <a:defRPr sz="1700">
                <a:solidFill>
                  <a:srgbClr val="7D828D"/>
                </a:solidFill>
                <a:latin typeface="+mn-lt"/>
                <a:ea typeface="+mn-ea"/>
                <a:cs typeface="+mn-cs"/>
                <a:sym typeface="Trebuchet MS"/>
              </a:defRPr>
            </a:lvl2pPr>
            <a:lvl3pPr marL="892937" indent="-267881" defTabSz="410751">
              <a:lnSpc>
                <a:spcPct val="120000"/>
              </a:lnSpc>
              <a:spcBef>
                <a:spcPts val="703"/>
              </a:spcBef>
              <a:buClr>
                <a:schemeClr val="accent1"/>
              </a:buClr>
              <a:buSzPct val="100000"/>
              <a:buFont typeface="Courier New"/>
              <a:buChar char="o"/>
              <a:defRPr sz="1700">
                <a:solidFill>
                  <a:srgbClr val="7D828D"/>
                </a:solidFill>
                <a:latin typeface="+mn-lt"/>
                <a:ea typeface="+mn-ea"/>
                <a:cs typeface="+mn-cs"/>
                <a:sym typeface="Trebuchet MS"/>
              </a:defRPr>
            </a:lvl3pPr>
            <a:lvl4pPr marL="1205465" indent="-267881" defTabSz="410751">
              <a:lnSpc>
                <a:spcPct val="120000"/>
              </a:lnSpc>
              <a:spcBef>
                <a:spcPts val="703"/>
              </a:spcBef>
              <a:buClr>
                <a:schemeClr val="accent1"/>
              </a:buClr>
              <a:buSzPct val="100000"/>
              <a:buFont typeface="Wingdings" charset="2"/>
              <a:buChar char="§"/>
              <a:defRPr sz="1700">
                <a:solidFill>
                  <a:srgbClr val="7D828D"/>
                </a:solidFill>
                <a:latin typeface="+mn-lt"/>
                <a:ea typeface="+mn-ea"/>
                <a:cs typeface="+mn-cs"/>
                <a:sym typeface="Trebuchet MS"/>
              </a:defRPr>
            </a:lvl4pPr>
            <a:lvl5pPr marL="1517993" indent="-267881" defTabSz="410751">
              <a:lnSpc>
                <a:spcPct val="120000"/>
              </a:lnSpc>
              <a:spcBef>
                <a:spcPts val="703"/>
              </a:spcBef>
              <a:buClr>
                <a:schemeClr val="accent1"/>
              </a:buClr>
              <a:buSzPct val="150000"/>
              <a:buFont typeface="Arial"/>
              <a:buChar char="•"/>
              <a:defRPr sz="1700">
                <a:solidFill>
                  <a:srgbClr val="7D828D"/>
                </a:solidFill>
                <a:latin typeface="+mn-lt"/>
                <a:ea typeface="+mn-ea"/>
                <a:cs typeface="+mn-cs"/>
                <a:sym typeface="Trebuchet MS"/>
              </a:defRPr>
            </a:lvl5pPr>
            <a:lvl6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6pPr>
            <a:lvl7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7pPr>
            <a:lvl8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8pPr>
            <a:lvl9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9pPr>
          </a:lstStyle>
          <a:p>
            <a:pPr marL="288925" lvl="1" indent="-247650" algn="l">
              <a:buFont typeface="Wingdings" charset="2"/>
              <a:buChar char="§"/>
            </a:pPr>
            <a:r>
              <a:rPr lang="en-US" sz="2000" dirty="0" smtClean="0">
                <a:solidFill>
                  <a:schemeClr val="bg1"/>
                </a:solidFill>
                <a:latin typeface="Arial" charset="0"/>
                <a:ea typeface="Arial" charset="0"/>
                <a:cs typeface="Arial" charset="0"/>
              </a:rPr>
              <a:t>Equity Enrollment Strategies</a:t>
            </a:r>
          </a:p>
          <a:p>
            <a:pPr marL="601453" lvl="2" indent="-247650">
              <a:buFont typeface="Wingdings" charset="2"/>
              <a:buChar char="§"/>
            </a:pPr>
            <a:r>
              <a:rPr lang="en-US" sz="2000" dirty="0" smtClean="0">
                <a:solidFill>
                  <a:schemeClr val="bg1"/>
                </a:solidFill>
                <a:latin typeface="Arial" charset="0"/>
                <a:ea typeface="Arial" charset="0"/>
                <a:cs typeface="Arial" charset="0"/>
              </a:rPr>
              <a:t>WIC/</a:t>
            </a:r>
            <a:r>
              <a:rPr lang="en-US" sz="2000" dirty="0" err="1" smtClean="0">
                <a:solidFill>
                  <a:schemeClr val="bg1"/>
                </a:solidFill>
                <a:latin typeface="Arial" charset="0"/>
                <a:ea typeface="Arial" charset="0"/>
                <a:cs typeface="Arial" charset="0"/>
              </a:rPr>
              <a:t>Medi</a:t>
            </a:r>
            <a:r>
              <a:rPr lang="en-US" sz="2000" dirty="0" smtClean="0">
                <a:solidFill>
                  <a:schemeClr val="bg1"/>
                </a:solidFill>
                <a:latin typeface="Arial" charset="0"/>
                <a:ea typeface="Arial" charset="0"/>
                <a:cs typeface="Arial" charset="0"/>
              </a:rPr>
              <a:t>-Cal ELE</a:t>
            </a:r>
            <a:endParaRPr lang="en-US" sz="2000" dirty="0" smtClean="0">
              <a:solidFill>
                <a:schemeClr val="bg1"/>
              </a:solidFill>
              <a:latin typeface="Arial" charset="0"/>
              <a:ea typeface="Arial" charset="0"/>
              <a:cs typeface="Arial" charset="0"/>
            </a:endParaRPr>
          </a:p>
          <a:p>
            <a:pPr marL="288925" lvl="1" indent="-247650" algn="l">
              <a:buFont typeface="Wingdings" charset="2"/>
              <a:buChar char="§"/>
            </a:pPr>
            <a:r>
              <a:rPr lang="en-US" sz="2000" dirty="0" smtClean="0">
                <a:solidFill>
                  <a:schemeClr val="bg1"/>
                </a:solidFill>
                <a:latin typeface="Arial" charset="0"/>
                <a:ea typeface="Arial" charset="0"/>
                <a:cs typeface="Arial" charset="0"/>
              </a:rPr>
              <a:t>Public </a:t>
            </a:r>
            <a:r>
              <a:rPr lang="en-US" sz="2000" dirty="0" smtClean="0">
                <a:solidFill>
                  <a:schemeClr val="bg1"/>
                </a:solidFill>
                <a:latin typeface="Arial" charset="0"/>
                <a:ea typeface="Arial" charset="0"/>
                <a:cs typeface="Arial" charset="0"/>
              </a:rPr>
              <a:t>education</a:t>
            </a:r>
            <a:endParaRPr lang="en-US" sz="2000" dirty="0" smtClean="0">
              <a:solidFill>
                <a:schemeClr val="bg1"/>
              </a:solidFill>
              <a:latin typeface="Arial" charset="0"/>
              <a:ea typeface="Arial" charset="0"/>
              <a:cs typeface="Arial" charset="0"/>
            </a:endParaRPr>
          </a:p>
          <a:p>
            <a:pPr marL="601453" lvl="2" indent="-247650" algn="l">
              <a:buFont typeface="Wingdings" charset="2"/>
              <a:buChar char="§"/>
            </a:pPr>
            <a:r>
              <a:rPr lang="en-US" sz="2000" dirty="0" smtClean="0">
                <a:solidFill>
                  <a:schemeClr val="bg1"/>
                </a:solidFill>
                <a:latin typeface="Arial" charset="0"/>
                <a:ea typeface="Arial" charset="0"/>
                <a:cs typeface="Arial" charset="0"/>
              </a:rPr>
              <a:t>U</a:t>
            </a:r>
            <a:r>
              <a:rPr lang="en-US" sz="2000" dirty="0" smtClean="0">
                <a:solidFill>
                  <a:schemeClr val="bg1"/>
                </a:solidFill>
                <a:latin typeface="Arial" charset="0"/>
                <a:ea typeface="Arial" charset="0"/>
                <a:cs typeface="Arial" charset="0"/>
              </a:rPr>
              <a:t>p</a:t>
            </a:r>
            <a:r>
              <a:rPr lang="en-US" sz="2000" dirty="0" smtClean="0">
                <a:solidFill>
                  <a:schemeClr val="bg1"/>
                </a:solidFill>
                <a:latin typeface="Arial" charset="0"/>
                <a:ea typeface="Arial" charset="0"/>
                <a:cs typeface="Arial" charset="0"/>
              </a:rPr>
              <a:t>-to-date information </a:t>
            </a:r>
          </a:p>
          <a:p>
            <a:pPr marL="288925" lvl="1" indent="-247650">
              <a:buFont typeface="Wingdings" charset="2"/>
              <a:buChar char="§"/>
            </a:pPr>
            <a:r>
              <a:rPr lang="en-US" sz="2000" dirty="0" smtClean="0">
                <a:solidFill>
                  <a:schemeClr val="bg1"/>
                </a:solidFill>
                <a:latin typeface="Arial" charset="0"/>
                <a:ea typeface="Arial" charset="0"/>
                <a:cs typeface="Arial" charset="0"/>
              </a:rPr>
              <a:t>Family-friendly materials</a:t>
            </a:r>
          </a:p>
          <a:p>
            <a:pPr marL="601453" lvl="2" indent="-247650" algn="l">
              <a:buFont typeface="Wingdings" charset="2"/>
              <a:buChar char="§"/>
            </a:pPr>
            <a:r>
              <a:rPr lang="en-US" sz="2000" dirty="0" smtClean="0">
                <a:solidFill>
                  <a:schemeClr val="bg1"/>
                </a:solidFill>
                <a:latin typeface="Arial" charset="0"/>
                <a:ea typeface="Arial" charset="0"/>
                <a:cs typeface="Arial" charset="0"/>
              </a:rPr>
              <a:t>“Know your rights” and safety planning</a:t>
            </a:r>
          </a:p>
          <a:p>
            <a:pPr marL="288925" lvl="1" indent="-247650">
              <a:buFont typeface="Wingdings" charset="2"/>
              <a:buChar char="§"/>
            </a:pPr>
            <a:r>
              <a:rPr lang="en-US" sz="2000" dirty="0">
                <a:solidFill>
                  <a:schemeClr val="bg1"/>
                </a:solidFill>
                <a:latin typeface="Arial" charset="0"/>
                <a:ea typeface="Arial" charset="0"/>
                <a:cs typeface="Arial" charset="0"/>
              </a:rPr>
              <a:t>Individual civic engagement</a:t>
            </a:r>
          </a:p>
          <a:p>
            <a:pPr marL="601453" lvl="2" indent="-247650">
              <a:buFont typeface="Wingdings" charset="2"/>
              <a:buChar char="§"/>
            </a:pPr>
            <a:r>
              <a:rPr lang="en-US" sz="2000" dirty="0">
                <a:solidFill>
                  <a:schemeClr val="bg1"/>
                </a:solidFill>
                <a:latin typeface="Arial" charset="0"/>
                <a:ea typeface="Arial" charset="0"/>
                <a:cs typeface="Arial" charset="0"/>
              </a:rPr>
              <a:t>Role of </a:t>
            </a:r>
            <a:r>
              <a:rPr lang="en-US" sz="2000" dirty="0" smtClean="0">
                <a:solidFill>
                  <a:schemeClr val="bg1"/>
                </a:solidFill>
                <a:latin typeface="Arial" charset="0"/>
                <a:ea typeface="Arial" charset="0"/>
                <a:cs typeface="Arial" charset="0"/>
              </a:rPr>
              <a:t>storytelling</a:t>
            </a:r>
            <a:endParaRPr lang="en-US" sz="2000" dirty="0">
              <a:solidFill>
                <a:schemeClr val="bg1"/>
              </a:solidFill>
              <a:latin typeface="Arial" charset="0"/>
              <a:ea typeface="Arial" charset="0"/>
              <a:cs typeface="Arial" charset="0"/>
            </a:endParaRPr>
          </a:p>
        </p:txBody>
      </p:sp>
      <p:pic>
        <p:nvPicPr>
          <p:cNvPr id="17" name="Picture 16"/>
          <p:cNvPicPr>
            <a:picLocks noChangeAspect="1"/>
          </p:cNvPicPr>
          <p:nvPr/>
        </p:nvPicPr>
        <p:blipFill>
          <a:blip r:embed="rId8"/>
          <a:stretch>
            <a:fillRect/>
          </a:stretch>
        </p:blipFill>
        <p:spPr>
          <a:xfrm>
            <a:off x="5125796" y="5287305"/>
            <a:ext cx="3793610" cy="736948"/>
          </a:xfrm>
          <a:prstGeom prst="rect">
            <a:avLst/>
          </a:prstGeom>
          <a:ln>
            <a:solidFill>
              <a:schemeClr val="bg1"/>
            </a:solidFill>
          </a:ln>
        </p:spPr>
      </p:pic>
      <p:pic>
        <p:nvPicPr>
          <p:cNvPr id="19" name="Picture 18"/>
          <p:cNvPicPr>
            <a:picLocks noChangeAspect="1"/>
          </p:cNvPicPr>
          <p:nvPr/>
        </p:nvPicPr>
        <p:blipFill rotWithShape="1">
          <a:blip r:embed="rId9"/>
          <a:srcRect l="2336" t="292" r="4459" b="1512"/>
          <a:stretch/>
        </p:blipFill>
        <p:spPr>
          <a:xfrm>
            <a:off x="5417387" y="2155924"/>
            <a:ext cx="1617895" cy="2270260"/>
          </a:xfrm>
          <a:prstGeom prst="rect">
            <a:avLst/>
          </a:prstGeom>
        </p:spPr>
      </p:pic>
      <p:grpSp>
        <p:nvGrpSpPr>
          <p:cNvPr id="10" name="Group 9"/>
          <p:cNvGrpSpPr/>
          <p:nvPr/>
        </p:nvGrpSpPr>
        <p:grpSpPr>
          <a:xfrm>
            <a:off x="6254604" y="2267713"/>
            <a:ext cx="1924248" cy="2623942"/>
            <a:chOff x="3555242" y="381836"/>
            <a:chExt cx="3795219" cy="4211254"/>
          </a:xfrm>
        </p:grpSpPr>
        <p:pic>
          <p:nvPicPr>
            <p:cNvPr id="11" name="Picture 10"/>
            <p:cNvPicPr>
              <a:picLocks noChangeAspect="1"/>
            </p:cNvPicPr>
            <p:nvPr/>
          </p:nvPicPr>
          <p:blipFill rotWithShape="1">
            <a:blip r:embed="rId10"/>
            <a:srcRect l="27015" r="50746"/>
            <a:stretch/>
          </p:blipFill>
          <p:spPr>
            <a:xfrm>
              <a:off x="3555242" y="381836"/>
              <a:ext cx="2033516" cy="2874090"/>
            </a:xfrm>
            <a:prstGeom prst="rect">
              <a:avLst/>
            </a:prstGeom>
          </p:spPr>
        </p:pic>
        <p:pic>
          <p:nvPicPr>
            <p:cNvPr id="12" name="Picture 11"/>
            <p:cNvPicPr>
              <a:picLocks noChangeAspect="1"/>
            </p:cNvPicPr>
            <p:nvPr/>
          </p:nvPicPr>
          <p:blipFill rotWithShape="1">
            <a:blip r:embed="rId10"/>
            <a:srcRect l="50882" r="26566"/>
            <a:stretch/>
          </p:blipFill>
          <p:spPr>
            <a:xfrm>
              <a:off x="4333026" y="1050418"/>
              <a:ext cx="2062093" cy="2874090"/>
            </a:xfrm>
            <a:prstGeom prst="rect">
              <a:avLst/>
            </a:prstGeom>
          </p:spPr>
        </p:pic>
        <p:pic>
          <p:nvPicPr>
            <p:cNvPr id="13" name="Picture 12"/>
            <p:cNvPicPr>
              <a:picLocks noChangeAspect="1"/>
            </p:cNvPicPr>
            <p:nvPr/>
          </p:nvPicPr>
          <p:blipFill rotWithShape="1">
            <a:blip r:embed="rId10"/>
            <a:srcRect l="1343" r="74525"/>
            <a:stretch/>
          </p:blipFill>
          <p:spPr>
            <a:xfrm>
              <a:off x="5143927" y="1719000"/>
              <a:ext cx="2206534" cy="2874090"/>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7495010"/>
      </p:ext>
    </p:extLst>
  </p:cSld>
  <p:clrMapOvr>
    <a:masterClrMapping/>
  </p:clrMapOvr>
  <p:transition spd="med"/>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hape 367"/>
          <p:cNvSpPr>
            <a:spLocks noChangeArrowheads="1"/>
          </p:cNvSpPr>
          <p:nvPr/>
        </p:nvSpPr>
        <p:spPr bwMode="auto">
          <a:xfrm>
            <a:off x="1857375" y="1893094"/>
            <a:ext cx="7715250" cy="168771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25400">
                <a:solidFill>
                  <a:srgbClr val="000000"/>
                </a:solidFill>
                <a:miter lim="400000"/>
                <a:headEnd/>
                <a:tailEnd/>
              </a14:hiddenLine>
            </a:ex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p>
            <a:pPr algn="ctr" defTabSz="410751">
              <a:lnSpc>
                <a:spcPct val="70000"/>
              </a:lnSpc>
            </a:pPr>
            <a:r>
              <a:rPr lang="en-US" sz="6000" kern="0" dirty="0">
                <a:solidFill>
                  <a:srgbClr val="074183"/>
                </a:solidFill>
                <a:latin typeface="Arial" charset="0"/>
                <a:ea typeface="Arial" charset="0"/>
                <a:cs typeface="Arial" charset="0"/>
                <a:sym typeface="Trebuchet MS Bold" charset="0"/>
              </a:rPr>
              <a:t>Thank you!</a:t>
            </a:r>
          </a:p>
          <a:p>
            <a:pPr algn="ctr" defTabSz="410751">
              <a:lnSpc>
                <a:spcPct val="70000"/>
              </a:lnSpc>
            </a:pPr>
            <a:endParaRPr lang="en-US" sz="8000" i="1" kern="0" dirty="0">
              <a:solidFill>
                <a:srgbClr val="074183"/>
              </a:solidFill>
              <a:latin typeface="Arial" charset="0"/>
              <a:ea typeface="Arial" charset="0"/>
              <a:cs typeface="Arial" charset="0"/>
              <a:sym typeface="Trebuchet MS Bold" charset="0"/>
            </a:endParaRPr>
          </a:p>
        </p:txBody>
      </p:sp>
      <p:sp>
        <p:nvSpPr>
          <p:cNvPr id="6" name="Shape 2"/>
          <p:cNvSpPr>
            <a:spLocks noChangeArrowheads="1"/>
          </p:cNvSpPr>
          <p:nvPr/>
        </p:nvSpPr>
        <p:spPr bwMode="auto">
          <a:xfrm>
            <a:off x="0" y="1143244"/>
            <a:ext cx="9144000" cy="106912"/>
          </a:xfrm>
          <a:prstGeom prst="rect">
            <a:avLst/>
          </a:prstGeom>
          <a:solidFill>
            <a:schemeClr val="accent1"/>
          </a:solidFill>
          <a:ln>
            <a:noFill/>
          </a:ln>
          <a:extLst/>
        </p:spPr>
        <p:txBody>
          <a:bodyPr lIns="0" tIns="0" rIns="0" bIns="0" anchor="ctr"/>
          <a:lstStyle/>
          <a:p>
            <a:pPr algn="ctr" defTabSz="410751"/>
            <a:endParaRPr lang="en-US" sz="1700" kern="0">
              <a:solidFill>
                <a:srgbClr val="FFFFFF"/>
              </a:solidFill>
              <a:sym typeface="Trebuchet MS"/>
            </a:endParaRPr>
          </a:p>
        </p:txBody>
      </p:sp>
      <p:sp>
        <p:nvSpPr>
          <p:cNvPr id="7" name="Rectangle 6"/>
          <p:cNvSpPr/>
          <p:nvPr/>
        </p:nvSpPr>
        <p:spPr>
          <a:xfrm>
            <a:off x="0" y="0"/>
            <a:ext cx="9144000" cy="1143244"/>
          </a:xfrm>
          <a:prstGeom prst="rect">
            <a:avLst/>
          </a:prstGeom>
          <a:solidFill>
            <a:srgbClr val="074183"/>
          </a:solidFill>
          <a:ln w="25400" cap="flat">
            <a:noFill/>
            <a:miter lim="400000"/>
          </a:ln>
          <a:effectLst/>
        </p:spPr>
        <p:style>
          <a:lnRef idx="0">
            <a:scrgbClr r="0" g="0" b="0"/>
          </a:lnRef>
          <a:fillRef idx="0">
            <a:scrgbClr r="0" g="0" b="0"/>
          </a:fillRef>
          <a:effectRef idx="0">
            <a:scrgbClr r="0" g="0" b="0"/>
          </a:effectRef>
          <a:fontRef idx="none"/>
        </p:style>
        <p:txBody>
          <a:bodyPr spcFirstLastPara="1" wrap="square" lIns="35717" tIns="35717" rIns="35717" bIns="35717" spcCol="26788" anchor="ctr">
            <a:spAutoFit/>
          </a:bodyPr>
          <a:lstStyle/>
          <a:p>
            <a:pPr algn="ctr" defTabSz="410751" latinLnBrk="1" hangingPunct="0">
              <a:defRPr/>
            </a:pPr>
            <a:endParaRPr lang="en-US" sz="1700" kern="0" dirty="0">
              <a:solidFill>
                <a:srgbClr val="FFFFFF"/>
              </a:solidFill>
              <a:sym typeface="Trebuchet MS"/>
            </a:endParaRPr>
          </a:p>
        </p:txBody>
      </p:sp>
      <p:sp>
        <p:nvSpPr>
          <p:cNvPr id="8" name="Text Placeholder 1"/>
          <p:cNvSpPr txBox="1">
            <a:spLocks/>
          </p:cNvSpPr>
          <p:nvPr/>
        </p:nvSpPr>
        <p:spPr>
          <a:xfrm>
            <a:off x="3610708" y="3009305"/>
            <a:ext cx="5039355" cy="2403762"/>
          </a:xfrm>
          <a:prstGeom prst="rect">
            <a:avLst/>
          </a:prstGeom>
          <a:ln w="12700">
            <a:miter lim="400000"/>
          </a:ln>
          <a:extLst>
            <a:ext uri="{C572A759-6A51-4108-AA02-DFA0A04FC94B}">
              <ma14:wrappingTextBoxFlag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lIns="0" tIns="0" rIns="0" bIns="0"/>
          <a:lstStyle>
            <a:lvl1pPr marL="0" indent="0" defTabSz="410751">
              <a:lnSpc>
                <a:spcPct val="100000"/>
              </a:lnSpc>
              <a:spcBef>
                <a:spcPts val="703"/>
              </a:spcBef>
              <a:buClrTx/>
              <a:buSzTx/>
              <a:buFont typeface="Wingdings" charset="2"/>
              <a:buNone/>
              <a:defRPr sz="1700">
                <a:solidFill>
                  <a:srgbClr val="7D828D"/>
                </a:solidFill>
                <a:latin typeface="+mn-lt"/>
                <a:ea typeface="+mn-ea"/>
                <a:cs typeface="+mn-cs"/>
                <a:sym typeface="Trebuchet MS"/>
              </a:defRPr>
            </a:lvl1pPr>
            <a:lvl2pPr marL="0" indent="160729" defTabSz="410751">
              <a:lnSpc>
                <a:spcPct val="100000"/>
              </a:lnSpc>
              <a:spcBef>
                <a:spcPts val="703"/>
              </a:spcBef>
              <a:buClrTx/>
              <a:buSzTx/>
              <a:buNone/>
              <a:defRPr sz="1700">
                <a:solidFill>
                  <a:srgbClr val="7D828D"/>
                </a:solidFill>
                <a:latin typeface="+mn-lt"/>
                <a:ea typeface="+mn-ea"/>
                <a:cs typeface="+mn-cs"/>
                <a:sym typeface="Trebuchet MS"/>
              </a:defRPr>
            </a:lvl2pPr>
            <a:lvl3pPr marL="0" indent="321457" defTabSz="410751">
              <a:lnSpc>
                <a:spcPct val="100000"/>
              </a:lnSpc>
              <a:spcBef>
                <a:spcPts val="703"/>
              </a:spcBef>
              <a:buClrTx/>
              <a:buSzTx/>
              <a:buFont typeface="Courier New"/>
              <a:buNone/>
              <a:defRPr sz="1700">
                <a:solidFill>
                  <a:srgbClr val="7D828D"/>
                </a:solidFill>
                <a:latin typeface="+mn-lt"/>
                <a:ea typeface="+mn-ea"/>
                <a:cs typeface="+mn-cs"/>
                <a:sym typeface="Trebuchet MS"/>
              </a:defRPr>
            </a:lvl3pPr>
            <a:lvl4pPr marL="0" indent="482186" defTabSz="410751">
              <a:lnSpc>
                <a:spcPct val="100000"/>
              </a:lnSpc>
              <a:spcBef>
                <a:spcPts val="703"/>
              </a:spcBef>
              <a:buClrTx/>
              <a:buSzTx/>
              <a:buFont typeface="Wingdings" charset="2"/>
              <a:buNone/>
              <a:defRPr sz="1700">
                <a:solidFill>
                  <a:srgbClr val="7D828D"/>
                </a:solidFill>
                <a:latin typeface="+mn-lt"/>
                <a:ea typeface="+mn-ea"/>
                <a:cs typeface="+mn-cs"/>
                <a:sym typeface="Trebuchet MS"/>
              </a:defRPr>
            </a:lvl4pPr>
            <a:lvl5pPr marL="0" indent="642915" defTabSz="410751">
              <a:lnSpc>
                <a:spcPct val="100000"/>
              </a:lnSpc>
              <a:spcBef>
                <a:spcPts val="703"/>
              </a:spcBef>
              <a:buClrTx/>
              <a:buSzTx/>
              <a:buFont typeface="Arial"/>
              <a:buNone/>
              <a:defRPr sz="1700">
                <a:solidFill>
                  <a:srgbClr val="7D828D"/>
                </a:solidFill>
                <a:latin typeface="+mn-lt"/>
                <a:ea typeface="+mn-ea"/>
                <a:cs typeface="+mn-cs"/>
                <a:sym typeface="Trebuchet MS"/>
              </a:defRPr>
            </a:lvl5pPr>
            <a:lvl6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6pPr>
            <a:lvl7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7pPr>
            <a:lvl8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8pPr>
            <a:lvl9pPr marL="267881" indent="-267881" defTabSz="410751">
              <a:lnSpc>
                <a:spcPct val="120000"/>
              </a:lnSpc>
              <a:spcBef>
                <a:spcPts val="703"/>
              </a:spcBef>
              <a:buClr>
                <a:srgbClr val="9489C7"/>
              </a:buClr>
              <a:buSzPct val="150000"/>
              <a:buChar char="•"/>
              <a:defRPr sz="1700">
                <a:solidFill>
                  <a:srgbClr val="7D828D"/>
                </a:solidFill>
                <a:latin typeface="+mn-lt"/>
                <a:ea typeface="+mn-ea"/>
                <a:cs typeface="+mn-cs"/>
                <a:sym typeface="Trebuchet MS"/>
              </a:defRPr>
            </a:lvl9pPr>
          </a:lstStyle>
          <a:p>
            <a:pPr algn="r"/>
            <a:r>
              <a:rPr lang="en-US" sz="2000" kern="0" dirty="0" smtClean="0">
                <a:solidFill>
                  <a:prstClr val="black"/>
                </a:solidFill>
                <a:latin typeface="Arial" charset="0"/>
                <a:ea typeface="Arial" charset="0"/>
                <a:cs typeface="Arial" charset="0"/>
              </a:rPr>
              <a:t>Kristen Golden Testa</a:t>
            </a:r>
          </a:p>
          <a:p>
            <a:pPr algn="r"/>
            <a:r>
              <a:rPr lang="en-US" sz="2000" u="sng" kern="0" dirty="0" smtClean="0">
                <a:latin typeface="Arial" charset="0"/>
                <a:ea typeface="Arial" charset="0"/>
                <a:cs typeface="Arial" charset="0"/>
                <a:hlinkClick r:id="rId3"/>
              </a:rPr>
              <a:t>ktesta@childrenspartnership.org</a:t>
            </a:r>
            <a:r>
              <a:rPr lang="en-US" sz="2000" u="sng" kern="0" dirty="0" smtClean="0">
                <a:latin typeface="Arial" charset="0"/>
                <a:ea typeface="Arial" charset="0"/>
                <a:cs typeface="Arial" charset="0"/>
              </a:rPr>
              <a:t> </a:t>
            </a:r>
            <a:endParaRPr lang="en-US" sz="2000" kern="0" dirty="0">
              <a:latin typeface="Arial" charset="0"/>
              <a:ea typeface="Arial" charset="0"/>
              <a:cs typeface="Arial" charset="0"/>
            </a:endParaRPr>
          </a:p>
          <a:p>
            <a:pPr algn="r"/>
            <a:r>
              <a:rPr lang="en-US" sz="2000" kern="0" dirty="0">
                <a:solidFill>
                  <a:prstClr val="black"/>
                </a:solidFill>
                <a:latin typeface="Arial" charset="0"/>
                <a:ea typeface="Arial" charset="0"/>
                <a:cs typeface="Arial" charset="0"/>
              </a:rPr>
              <a:t>213-341-1222</a:t>
            </a:r>
          </a:p>
          <a:p>
            <a:pPr algn="r"/>
            <a:r>
              <a:rPr lang="en-US" sz="2000" kern="0" dirty="0">
                <a:solidFill>
                  <a:prstClr val="black"/>
                </a:solidFill>
                <a:latin typeface="Arial" charset="0"/>
                <a:ea typeface="Arial" charset="0"/>
                <a:cs typeface="Arial" charset="0"/>
              </a:rPr>
              <a:t>@</a:t>
            </a:r>
            <a:r>
              <a:rPr lang="en-US" sz="2000" kern="0" dirty="0" err="1">
                <a:solidFill>
                  <a:prstClr val="black"/>
                </a:solidFill>
                <a:latin typeface="Arial" charset="0"/>
                <a:ea typeface="Arial" charset="0"/>
                <a:cs typeface="Arial" charset="0"/>
              </a:rPr>
              <a:t>KidsPartnership</a:t>
            </a:r>
            <a:endParaRPr lang="en-US" sz="2000" kern="0" dirty="0" smtClean="0">
              <a:solidFill>
                <a:prstClr val="black"/>
              </a:solidFill>
              <a:latin typeface="Arial" charset="0"/>
              <a:ea typeface="Arial" charset="0"/>
              <a:cs typeface="Arial" charset="0"/>
            </a:endParaRPr>
          </a:p>
          <a:p>
            <a:pPr algn="r"/>
            <a:r>
              <a:rPr lang="en-US" sz="2000" kern="0" dirty="0" smtClean="0">
                <a:solidFill>
                  <a:prstClr val="black"/>
                </a:solidFill>
                <a:latin typeface="Arial" charset="0"/>
                <a:ea typeface="Arial" charset="0"/>
                <a:cs typeface="Arial" charset="0"/>
              </a:rPr>
              <a:t> </a:t>
            </a:r>
            <a:endParaRPr lang="en-US" sz="2000" kern="0" dirty="0">
              <a:solidFill>
                <a:prstClr val="black"/>
              </a:solidFill>
              <a:latin typeface="Arial" charset="0"/>
              <a:ea typeface="Arial" charset="0"/>
              <a:cs typeface="Arial"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58158" y="1743000"/>
            <a:ext cx="2752550" cy="367006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190585"/>
      </p:ext>
    </p:extLst>
  </p:cSld>
  <p:clrMapOvr>
    <a:masterClrMapping/>
  </p:clrMapOvr>
  <p:transition spd="med"/>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a:buNone/>
            </a:pPr>
            <a:endParaRPr lang="en-US" sz="2000" dirty="0" smtClean="0">
              <a:solidFill>
                <a:schemeClr val="bg2"/>
              </a:solidFill>
              <a:ea typeface="Arial" charset="0"/>
              <a:cs typeface="Arial" charset="0"/>
            </a:endParaRPr>
          </a:p>
          <a:p>
            <a:r>
              <a:rPr lang="en-US" sz="2000" dirty="0" smtClean="0">
                <a:solidFill>
                  <a:schemeClr val="bg2"/>
                </a:solidFill>
                <a:ea typeface="Arial" charset="0"/>
                <a:cs typeface="Arial" charset="0"/>
              </a:rPr>
              <a:t>Health4All Kids: </a:t>
            </a:r>
            <a:r>
              <a:rPr lang="en-US" sz="2000" dirty="0" err="1" smtClean="0">
                <a:solidFill>
                  <a:schemeClr val="bg2"/>
                </a:solidFill>
                <a:ea typeface="Arial" charset="0"/>
                <a:cs typeface="Arial" charset="0"/>
              </a:rPr>
              <a:t>CA’s</a:t>
            </a:r>
            <a:r>
              <a:rPr lang="en-US" sz="2000" dirty="0" smtClean="0">
                <a:solidFill>
                  <a:schemeClr val="bg2"/>
                </a:solidFill>
                <a:ea typeface="Arial" charset="0"/>
                <a:cs typeface="Arial" charset="0"/>
              </a:rPr>
              <a:t> </a:t>
            </a:r>
            <a:r>
              <a:rPr lang="en-US" sz="2000" dirty="0" smtClean="0">
                <a:solidFill>
                  <a:schemeClr val="bg2"/>
                </a:solidFill>
                <a:ea typeface="Arial" charset="0"/>
                <a:cs typeface="Arial" charset="0"/>
              </a:rPr>
              <a:t>coverage for all children</a:t>
            </a:r>
            <a:endParaRPr lang="en-US" sz="2000" dirty="0" smtClean="0">
              <a:solidFill>
                <a:schemeClr val="bg2"/>
              </a:solidFill>
              <a:ea typeface="Arial" charset="0"/>
              <a:cs typeface="Arial" charset="0"/>
            </a:endParaRPr>
          </a:p>
          <a:p>
            <a:r>
              <a:rPr lang="en-US" sz="2000" dirty="0" smtClean="0">
                <a:solidFill>
                  <a:schemeClr val="bg2"/>
                </a:solidFill>
                <a:ea typeface="Arial" charset="0"/>
                <a:cs typeface="Arial" charset="0"/>
              </a:rPr>
              <a:t>How We Got Here: Lessons from CA</a:t>
            </a:r>
          </a:p>
          <a:p>
            <a:r>
              <a:rPr lang="en-US" sz="2000" dirty="0" smtClean="0">
                <a:solidFill>
                  <a:schemeClr val="bg2"/>
                </a:solidFill>
                <a:ea typeface="Arial" charset="0"/>
                <a:cs typeface="Arial" charset="0"/>
              </a:rPr>
              <a:t>What we are Doing in Federal immigration environment</a:t>
            </a:r>
          </a:p>
          <a:p>
            <a:pPr lvl="1"/>
            <a:r>
              <a:rPr lang="en-US" sz="2000" dirty="0" smtClean="0">
                <a:solidFill>
                  <a:schemeClr val="bg2"/>
                </a:solidFill>
                <a:ea typeface="Arial" charset="0"/>
                <a:cs typeface="Arial" charset="0"/>
              </a:rPr>
              <a:t>State </a:t>
            </a:r>
            <a:r>
              <a:rPr lang="en-US" sz="2000" dirty="0" smtClean="0">
                <a:solidFill>
                  <a:schemeClr val="bg2"/>
                </a:solidFill>
                <a:ea typeface="Arial" charset="0"/>
                <a:cs typeface="Arial" charset="0"/>
              </a:rPr>
              <a:t>response</a:t>
            </a:r>
          </a:p>
          <a:p>
            <a:pPr lvl="1"/>
            <a:r>
              <a:rPr lang="en-US" sz="2000" dirty="0" smtClean="0">
                <a:solidFill>
                  <a:schemeClr val="bg2"/>
                </a:solidFill>
                <a:ea typeface="Arial" charset="0"/>
                <a:cs typeface="Arial" charset="0"/>
              </a:rPr>
              <a:t>Community/Advocacy Response</a:t>
            </a:r>
            <a:endParaRPr lang="en-US" sz="2000" dirty="0" smtClean="0">
              <a:solidFill>
                <a:schemeClr val="bg2"/>
              </a:solidFill>
              <a:ea typeface="Arial" charset="0"/>
              <a:cs typeface="Arial" charset="0"/>
            </a:endParaRPr>
          </a:p>
        </p:txBody>
      </p:sp>
      <p:sp>
        <p:nvSpPr>
          <p:cNvPr id="3" name="Title 2"/>
          <p:cNvSpPr>
            <a:spLocks noGrp="1"/>
          </p:cNvSpPr>
          <p:nvPr>
            <p:ph type="title"/>
          </p:nvPr>
        </p:nvSpPr>
        <p:spPr>
          <a:noFill/>
        </p:spPr>
        <p:txBody>
          <a:bodyPr/>
          <a:lstStyle/>
          <a:p>
            <a:r>
              <a:rPr lang="en-US" dirty="0" smtClean="0">
                <a:latin typeface="Arial" charset="0"/>
                <a:ea typeface="Arial" charset="0"/>
                <a:cs typeface="Arial" charset="0"/>
              </a:rPr>
              <a:t>Overview</a:t>
            </a:r>
            <a:r>
              <a:rPr lang="en-US" dirty="0" smtClean="0"/>
              <a:t>	</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26010150"/>
      </p:ext>
    </p:extLst>
  </p:cSld>
  <p:clrMapOvr>
    <a:masterClrMapping/>
  </p:clrMapOvr>
  <p:transition spd="med"/>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400" dirty="0" smtClean="0">
                <a:solidFill>
                  <a:schemeClr val="bg2"/>
                </a:solidFill>
              </a:rPr>
              <a:t>Medicaid </a:t>
            </a:r>
            <a:r>
              <a:rPr lang="en-US" sz="2400" dirty="0" smtClean="0">
                <a:solidFill>
                  <a:schemeClr val="bg2"/>
                </a:solidFill>
              </a:rPr>
              <a:t>for all children regardless of immigration status</a:t>
            </a:r>
          </a:p>
          <a:p>
            <a:pPr lvl="1"/>
            <a:r>
              <a:rPr lang="en-US" sz="2400" dirty="0" smtClean="0">
                <a:solidFill>
                  <a:schemeClr val="bg2"/>
                </a:solidFill>
              </a:rPr>
              <a:t>Under age 19</a:t>
            </a:r>
          </a:p>
          <a:p>
            <a:pPr lvl="1"/>
            <a:r>
              <a:rPr lang="en-US" sz="2400" dirty="0" smtClean="0">
                <a:solidFill>
                  <a:schemeClr val="bg2"/>
                </a:solidFill>
              </a:rPr>
              <a:t>Incomes below 266% FPL</a:t>
            </a:r>
          </a:p>
          <a:p>
            <a:r>
              <a:rPr lang="en-US" sz="2400" dirty="0" smtClean="0">
                <a:solidFill>
                  <a:schemeClr val="bg2"/>
                </a:solidFill>
              </a:rPr>
              <a:t>About </a:t>
            </a:r>
            <a:r>
              <a:rPr lang="en-US" sz="2400" dirty="0" smtClean="0">
                <a:solidFill>
                  <a:schemeClr val="bg2"/>
                </a:solidFill>
              </a:rPr>
              <a:t>130,000 </a:t>
            </a:r>
            <a:r>
              <a:rPr lang="en-US" sz="2400" dirty="0" smtClean="0">
                <a:solidFill>
                  <a:schemeClr val="bg2"/>
                </a:solidFill>
              </a:rPr>
              <a:t>immigrant children</a:t>
            </a:r>
            <a:r>
              <a:rPr lang="en-US" sz="2400" dirty="0" smtClean="0">
                <a:solidFill>
                  <a:schemeClr val="bg2"/>
                </a:solidFill>
              </a:rPr>
              <a:t> </a:t>
            </a:r>
            <a:r>
              <a:rPr lang="en-US" sz="2400" dirty="0" smtClean="0">
                <a:solidFill>
                  <a:schemeClr val="bg2"/>
                </a:solidFill>
              </a:rPr>
              <a:t>enrolled</a:t>
            </a:r>
            <a:endParaRPr lang="en-US" sz="2400" dirty="0" smtClean="0">
              <a:solidFill>
                <a:schemeClr val="bg2"/>
              </a:solidFill>
            </a:endParaRPr>
          </a:p>
          <a:p>
            <a:r>
              <a:rPr lang="en-US" sz="2400" dirty="0" smtClean="0">
                <a:solidFill>
                  <a:schemeClr val="bg2"/>
                </a:solidFill>
              </a:rPr>
              <a:t>Enacted in 2015,</a:t>
            </a:r>
            <a:r>
              <a:rPr lang="en-US" sz="2400" dirty="0" smtClean="0">
                <a:solidFill>
                  <a:schemeClr val="bg2"/>
                </a:solidFill>
              </a:rPr>
              <a:t> started  </a:t>
            </a:r>
            <a:r>
              <a:rPr lang="en-US" sz="2400" dirty="0" smtClean="0">
                <a:solidFill>
                  <a:schemeClr val="bg2"/>
                </a:solidFill>
              </a:rPr>
              <a:t>May 2016</a:t>
            </a:r>
          </a:p>
          <a:p>
            <a:pPr>
              <a:buNone/>
            </a:pPr>
            <a:endParaRPr lang="en-US" dirty="0" smtClean="0"/>
          </a:p>
          <a:p>
            <a:pPr lvl="1"/>
            <a:endParaRPr lang="en-US" dirty="0"/>
          </a:p>
        </p:txBody>
      </p:sp>
      <p:sp>
        <p:nvSpPr>
          <p:cNvPr id="3" name="Title 2"/>
          <p:cNvSpPr>
            <a:spLocks noGrp="1"/>
          </p:cNvSpPr>
          <p:nvPr>
            <p:ph type="title"/>
          </p:nvPr>
        </p:nvSpPr>
        <p:spPr/>
        <p:txBody>
          <a:bodyPr/>
          <a:lstStyle/>
          <a:p>
            <a:r>
              <a:rPr lang="en-US" dirty="0" smtClean="0"/>
              <a:t>Health4AllKids (SB </a:t>
            </a:r>
            <a:r>
              <a:rPr lang="en-US" dirty="0" smtClean="0"/>
              <a:t>75 Lara)</a:t>
            </a:r>
            <a:endParaRPr lang="en-US" dirty="0"/>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[can’t locate our </a:t>
            </a:r>
            <a:r>
              <a:rPr lang="en-US" dirty="0" err="1" smtClean="0"/>
              <a:t>california</a:t>
            </a:r>
            <a:r>
              <a:rPr lang="en-US" dirty="0" smtClean="0"/>
              <a:t> lessons report from 2016/17]</a:t>
            </a:r>
            <a:endParaRPr lang="en-US" dirty="0"/>
          </a:p>
        </p:txBody>
      </p:sp>
      <p:sp>
        <p:nvSpPr>
          <p:cNvPr id="3" name="Title 2"/>
          <p:cNvSpPr>
            <a:spLocks noGrp="1"/>
          </p:cNvSpPr>
          <p:nvPr>
            <p:ph type="title"/>
          </p:nvPr>
        </p:nvSpPr>
        <p:spPr/>
        <p:txBody>
          <a:bodyPr/>
          <a:lstStyle/>
          <a:p>
            <a:r>
              <a:rPr lang="en-US" dirty="0" smtClean="0"/>
              <a:t>Health4All Kids—How we got here</a:t>
            </a:r>
            <a:endParaRPr lang="en-US" dirty="0"/>
          </a:p>
        </p:txBody>
      </p:sp>
      <p:pic>
        <p:nvPicPr>
          <p:cNvPr id="4" name="Picture 3"/>
          <p:cNvPicPr>
            <a:picLocks noChangeAspect="1"/>
          </p:cNvPicPr>
          <p:nvPr/>
        </p:nvPicPr>
        <p:blipFill>
          <a:blip r:embed="rId2"/>
          <a:stretch>
            <a:fillRect/>
          </a:stretch>
        </p:blipFill>
        <p:spPr>
          <a:xfrm>
            <a:off x="701361" y="1051522"/>
            <a:ext cx="7577077" cy="4389894"/>
          </a:xfrm>
          <a:prstGeom prst="rect">
            <a:avLst/>
          </a:prstGeom>
        </p:spPr>
      </p:pic>
      <p:pic>
        <p:nvPicPr>
          <p:cNvPr id="5" name="Picture 4"/>
          <p:cNvPicPr>
            <a:picLocks noChangeAspect="1"/>
          </p:cNvPicPr>
          <p:nvPr/>
        </p:nvPicPr>
        <p:blipFill>
          <a:blip r:embed="rId3"/>
          <a:stretch>
            <a:fillRect/>
          </a:stretch>
        </p:blipFill>
        <p:spPr>
          <a:xfrm>
            <a:off x="5941478" y="1872010"/>
            <a:ext cx="2796526" cy="3569406"/>
          </a:xfrm>
          <a:prstGeom prst="rect">
            <a:avLst/>
          </a:prstGeom>
        </p:spPr>
      </p:pic>
      <p:pic>
        <p:nvPicPr>
          <p:cNvPr id="6" name="Picture 5"/>
          <p:cNvPicPr>
            <a:picLocks noChangeAspect="1"/>
          </p:cNvPicPr>
          <p:nvPr/>
        </p:nvPicPr>
        <p:blipFill rotWithShape="1">
          <a:blip r:embed="rId4"/>
          <a:srcRect l="1104" t="3409" r="29582" b="14785"/>
          <a:stretch/>
        </p:blipFill>
        <p:spPr>
          <a:xfrm>
            <a:off x="428828" y="1696641"/>
            <a:ext cx="2784145" cy="1823723"/>
          </a:xfrm>
          <a:prstGeom prst="rect">
            <a:avLst/>
          </a:prstGeom>
        </p:spPr>
      </p:pic>
      <p:sp>
        <p:nvSpPr>
          <p:cNvPr id="10" name="TextBox 9"/>
          <p:cNvSpPr txBox="1"/>
          <p:nvPr/>
        </p:nvSpPr>
        <p:spPr>
          <a:xfrm>
            <a:off x="-3658718" y="5634643"/>
            <a:ext cx="16324982" cy="2257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latinLnBrk="1" hangingPunct="0"/>
            <a:r>
              <a:rPr lang="en-US" sz="800" dirty="0" smtClean="0">
                <a:solidFill>
                  <a:schemeClr val="bg2"/>
                </a:solidFill>
                <a:sym typeface="Trebuchet MS"/>
              </a:rPr>
              <a:t>www.childrenspartnership.org</a:t>
            </a:r>
            <a:r>
              <a:rPr lang="en-US" sz="800" dirty="0" smtClean="0">
                <a:solidFill>
                  <a:schemeClr val="bg2"/>
                </a:solidFill>
                <a:sym typeface="Trebuchet MS"/>
              </a:rPr>
              <a:t>/wp-content/uploads/2018/01/Golden-Opportunity-Lessons-From-Californias-Journey-to-Advancing-Coverage-for-All-Children-Report.pdf</a:t>
            </a:r>
            <a:endParaRPr kumimoji="0" lang="en-US" sz="800" b="0" i="0" u="none" strike="noStrike" cap="none" spc="0" normalizeH="0" baseline="0" dirty="0">
              <a:ln>
                <a:noFill/>
              </a:ln>
              <a:solidFill>
                <a:schemeClr val="bg2"/>
              </a:solidFill>
              <a:effectLst/>
              <a:uFillTx/>
              <a:latin typeface="+mn-lt"/>
              <a:ea typeface="+mn-ea"/>
              <a:cs typeface="+mn-cs"/>
              <a:sym typeface="Trebuchet MS"/>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sz="2000" dirty="0" smtClean="0">
                <a:solidFill>
                  <a:schemeClr val="bg2"/>
                </a:solidFill>
              </a:rPr>
              <a:t>Demographics—California is America Fast Forward</a:t>
            </a:r>
          </a:p>
          <a:p>
            <a:r>
              <a:rPr lang="en-US" sz="2000" dirty="0" smtClean="0">
                <a:solidFill>
                  <a:schemeClr val="bg2"/>
                </a:solidFill>
              </a:rPr>
              <a:t>Persistence over the long journey</a:t>
            </a:r>
          </a:p>
          <a:p>
            <a:r>
              <a:rPr lang="en-US" sz="2000" dirty="0" smtClean="0">
                <a:solidFill>
                  <a:schemeClr val="bg2"/>
                </a:solidFill>
              </a:rPr>
              <a:t>Bold Goal–Coverage for </a:t>
            </a:r>
            <a:r>
              <a:rPr lang="en-US" sz="2000" b="1" u="dottedHeavy" dirty="0" smtClean="0">
                <a:solidFill>
                  <a:schemeClr val="bg2"/>
                </a:solidFill>
                <a:uFill>
                  <a:solidFill>
                    <a:schemeClr val="accent3"/>
                  </a:solidFill>
                </a:uFill>
              </a:rPr>
              <a:t>All</a:t>
            </a:r>
            <a:r>
              <a:rPr lang="en-US" sz="2000" dirty="0" smtClean="0">
                <a:solidFill>
                  <a:schemeClr val="bg2"/>
                </a:solidFill>
              </a:rPr>
              <a:t> Children</a:t>
            </a:r>
          </a:p>
          <a:p>
            <a:r>
              <a:rPr lang="en-US" sz="2000" dirty="0" smtClean="0">
                <a:solidFill>
                  <a:schemeClr val="bg2"/>
                </a:solidFill>
              </a:rPr>
              <a:t>Built Locally and</a:t>
            </a:r>
            <a:r>
              <a:rPr lang="en-US" sz="2000" dirty="0" smtClean="0">
                <a:solidFill>
                  <a:schemeClr val="bg2"/>
                </a:solidFill>
              </a:rPr>
              <a:t> the power of </a:t>
            </a:r>
            <a:r>
              <a:rPr lang="en-US" sz="2000" dirty="0" smtClean="0">
                <a:solidFill>
                  <a:schemeClr val="bg2"/>
                </a:solidFill>
              </a:rPr>
              <a:t>grassroots advocacy</a:t>
            </a:r>
          </a:p>
          <a:p>
            <a:r>
              <a:rPr lang="en-US" sz="2000" dirty="0" smtClean="0">
                <a:solidFill>
                  <a:schemeClr val="bg2"/>
                </a:solidFill>
              </a:rPr>
              <a:t>Philanthropic front-end and sustained investments</a:t>
            </a:r>
          </a:p>
          <a:p>
            <a:r>
              <a:rPr lang="en-US" sz="2000" dirty="0" smtClean="0">
                <a:solidFill>
                  <a:schemeClr val="bg2"/>
                </a:solidFill>
              </a:rPr>
              <a:t>Statewide Policy and Advocacy</a:t>
            </a:r>
          </a:p>
          <a:p>
            <a:r>
              <a:rPr lang="en-US" sz="2000" dirty="0" smtClean="0">
                <a:solidFill>
                  <a:schemeClr val="bg2"/>
                </a:solidFill>
              </a:rPr>
              <a:t>Coalition around Immigrant Equal Rights/Social Justice</a:t>
            </a:r>
          </a:p>
          <a:p>
            <a:r>
              <a:rPr lang="en-US" sz="2000" dirty="0" smtClean="0">
                <a:solidFill>
                  <a:schemeClr val="bg2"/>
                </a:solidFill>
              </a:rPr>
              <a:t>Value Community Partners to build trust and sustain change</a:t>
            </a:r>
            <a:endParaRPr lang="en-US" sz="2000" dirty="0">
              <a:solidFill>
                <a:schemeClr val="bg2"/>
              </a:solidFill>
            </a:endParaRPr>
          </a:p>
        </p:txBody>
      </p:sp>
      <p:sp>
        <p:nvSpPr>
          <p:cNvPr id="3" name="Title 2"/>
          <p:cNvSpPr>
            <a:spLocks noGrp="1"/>
          </p:cNvSpPr>
          <p:nvPr>
            <p:ph type="title"/>
          </p:nvPr>
        </p:nvSpPr>
        <p:spPr/>
        <p:txBody>
          <a:bodyPr/>
          <a:lstStyle/>
          <a:p>
            <a:r>
              <a:rPr lang="en-US" dirty="0" smtClean="0"/>
              <a:t>Health4All Kids: How We Got Here</a:t>
            </a:r>
            <a:endParaRPr lang="en-US"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1138" y="623055"/>
            <a:ext cx="8692861" cy="332908"/>
          </a:xfrm>
        </p:spPr>
        <p:txBody>
          <a:bodyPr/>
          <a:lstStyle/>
          <a:p>
            <a:r>
              <a:rPr lang="en-US" sz="3600" dirty="0" smtClean="0">
                <a:solidFill>
                  <a:srgbClr val="074183"/>
                </a:solidFill>
                <a:latin typeface="Arial" charset="0"/>
                <a:ea typeface="Arial" charset="0"/>
                <a:cs typeface="Arial" charset="0"/>
                <a:sym typeface="Trebuchet MS Bold" charset="0"/>
              </a:rPr>
              <a:t>How We Got Here: Demographics</a:t>
            </a:r>
            <a:br>
              <a:rPr lang="en-US" sz="3600" dirty="0" smtClean="0">
                <a:solidFill>
                  <a:srgbClr val="074183"/>
                </a:solidFill>
                <a:latin typeface="Arial" charset="0"/>
                <a:ea typeface="Arial" charset="0"/>
                <a:cs typeface="Arial" charset="0"/>
                <a:sym typeface="Trebuchet MS Bold" charset="0"/>
              </a:rPr>
            </a:br>
            <a:endParaRPr lang="en-US" sz="3600" dirty="0">
              <a:latin typeface="Arial" charset="0"/>
              <a:ea typeface="Arial" charset="0"/>
              <a:cs typeface="Arial" charset="0"/>
            </a:endParaRPr>
          </a:p>
        </p:txBody>
      </p:sp>
      <p:sp>
        <p:nvSpPr>
          <p:cNvPr id="5" name="TextBox 4"/>
          <p:cNvSpPr txBox="1"/>
          <p:nvPr/>
        </p:nvSpPr>
        <p:spPr>
          <a:xfrm>
            <a:off x="4467075" y="4929403"/>
            <a:ext cx="3714748"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200" latinLnBrk="1" hangingPunct="0"/>
            <a:r>
              <a:rPr lang="en-US" sz="1200" kern="0" dirty="0">
                <a:solidFill>
                  <a:srgbClr val="7D828D"/>
                </a:solidFill>
                <a:sym typeface="Trebuchet MS"/>
              </a:rPr>
              <a:t>Source: </a:t>
            </a:r>
            <a:r>
              <a:rPr lang="en-US" sz="1200" kern="0" dirty="0" err="1">
                <a:solidFill>
                  <a:srgbClr val="7D828D"/>
                </a:solidFill>
                <a:sym typeface="Trebuchet MS"/>
              </a:rPr>
              <a:t>Kidsdata.org</a:t>
            </a:r>
            <a:r>
              <a:rPr lang="en-US" sz="1200" kern="0" dirty="0">
                <a:solidFill>
                  <a:srgbClr val="7D828D"/>
                </a:solidFill>
                <a:sym typeface="Trebuchet MS"/>
              </a:rPr>
              <a:t> (Lucile Packard Foundation for Children's Health)</a:t>
            </a:r>
          </a:p>
        </p:txBody>
      </p:sp>
      <p:pic>
        <p:nvPicPr>
          <p:cNvPr id="6" name="Picture 5">
            <a:extLst>
              <a:ext uri="{FF2B5EF4-FFF2-40B4-BE49-F238E27FC236}">
                <a16:creationId xmlns:mc="http://schemas.openxmlformats.org/markup-compatibility/2006" xmlns:mv="urn:schemas-microsoft-com:mac:vml" xmlns="" xmlns:a16="http://schemas.microsoft.com/office/drawing/2014/main" xmlns:p="http://schemas.openxmlformats.org/presentationml/2006/main" xmlns:r="http://schemas.openxmlformats.org/officeDocument/2006/relationships" xmlns:a="http://schemas.openxmlformats.org/drawingml/2006/main" id="{5BD967DA-8AA7-4449-8A29-F16C565DE4E7}"/>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77717" y="1563507"/>
            <a:ext cx="3126795" cy="3837820"/>
          </a:xfrm>
          <a:prstGeom prst="rect">
            <a:avLst/>
          </a:prstGeom>
        </p:spPr>
      </p:pic>
      <p:pic>
        <p:nvPicPr>
          <p:cNvPr id="7" name="Picture 6" descr="Cover"/>
          <p:cNvPicPr>
            <a:picLocks noChangeAspect="1" noChangeArrowheads="1"/>
          </p:cNvPicPr>
          <p:nvPr/>
        </p:nvPicPr>
        <p:blipFill>
          <a:blip r:embed="rId4"/>
          <a:srcRect/>
          <a:stretch>
            <a:fillRect/>
          </a:stretch>
        </p:blipFill>
        <p:spPr bwMode="auto">
          <a:xfrm>
            <a:off x="3904512" y="1786555"/>
            <a:ext cx="5187563" cy="3104196"/>
          </a:xfrm>
          <a:prstGeom prst="rect">
            <a:avLst/>
          </a:prstGeom>
          <a:noFill/>
        </p:spPr>
      </p:pic>
      <p:graphicFrame>
        <p:nvGraphicFramePr>
          <p:cNvPr id="8" name="Group 7" descr="IndicatorTitle"/>
          <p:cNvGraphicFramePr>
            <a:graphicFrameLocks noGrp="1"/>
          </p:cNvGraphicFramePr>
          <p:nvPr/>
        </p:nvGraphicFramePr>
        <p:xfrm>
          <a:off x="3904512" y="1283667"/>
          <a:ext cx="4676925" cy="559680"/>
        </p:xfrm>
        <a:graphic>
          <a:graphicData uri="http://schemas.openxmlformats.org/drawingml/2006/table">
            <a:tbl>
              <a:tblPr/>
              <a:tblGrid>
                <a:gridCol w="4676925"/>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0000"/>
                          </a:solidFill>
                          <a:effectLst/>
                          <a:latin typeface="Arial" charset="0"/>
                        </a:rPr>
                        <a:t>Children Living with Foreign-Born Parents (10,000 Residents or More): 2012-2016</a:t>
                      </a:r>
                    </a:p>
                  </a:txBody>
                  <a:tcPr marL="90000" marR="90000" marT="36000" marB="36000" horzOverflow="overflow">
                    <a:lnL cap="flat">
                      <a:noFill/>
                    </a:lnL>
                    <a:lnR cap="flat">
                      <a:noFill/>
                    </a:lnR>
                    <a:lnT cap="flat">
                      <a:noFill/>
                    </a:lnT>
                    <a:lnB cap="flat">
                      <a:noFill/>
                    </a:lnB>
                    <a:lnTlToBr>
                      <a:noFill/>
                    </a:lnTlToBr>
                    <a:lnBlToTr>
                      <a:noFill/>
                    </a:lnBlToTr>
                    <a:noFill/>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42246957"/>
      </p:ext>
    </p:extLst>
  </p:cSld>
  <p:clrMapOvr>
    <a:masterClrMapping/>
  </p:clrMapOvr>
  <p:transition spd="med"/>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14375" y="5875734"/>
            <a:ext cx="7715250" cy="279267"/>
          </a:xfrm>
        </p:spPr>
        <p:txBody>
          <a:bodyPr/>
          <a:lstStyle/>
          <a:p>
            <a:pPr>
              <a:buNone/>
            </a:pPr>
            <a:r>
              <a:rPr lang="en-US" dirty="0" smtClean="0"/>
              <a:t>Source: </a:t>
            </a:r>
            <a:r>
              <a:rPr lang="en-US" dirty="0" err="1" smtClean="0"/>
              <a:t>Kidsdata.org</a:t>
            </a:r>
            <a:endParaRPr lang="en-US" dirty="0"/>
          </a:p>
        </p:txBody>
      </p:sp>
      <p:sp>
        <p:nvSpPr>
          <p:cNvPr id="3" name="Title 2"/>
          <p:cNvSpPr>
            <a:spLocks noGrp="1"/>
          </p:cNvSpPr>
          <p:nvPr>
            <p:ph type="title"/>
          </p:nvPr>
        </p:nvSpPr>
        <p:spPr/>
        <p:txBody>
          <a:bodyPr/>
          <a:lstStyle/>
          <a:p>
            <a:r>
              <a:rPr lang="en-US" dirty="0" smtClean="0"/>
              <a:t>California is America Fast Forward </a:t>
            </a:r>
            <a:endParaRPr lang="en-US" dirty="0"/>
          </a:p>
        </p:txBody>
      </p:sp>
      <p:pic>
        <p:nvPicPr>
          <p:cNvPr id="4" name="Picture 3"/>
          <p:cNvPicPr>
            <a:picLocks noChangeAspect="1"/>
          </p:cNvPicPr>
          <p:nvPr/>
        </p:nvPicPr>
        <p:blipFill rotWithShape="1">
          <a:blip r:embed="rId3"/>
          <a:srcRect l="11315" t="12037" r="3713" b="4067"/>
          <a:stretch/>
        </p:blipFill>
        <p:spPr>
          <a:xfrm>
            <a:off x="2634564" y="1642040"/>
            <a:ext cx="4044577" cy="4336898"/>
          </a:xfrm>
          <a:prstGeom prst="rect">
            <a:avLst/>
          </a:prstGeom>
        </p:spPr>
      </p:pic>
      <p:sp>
        <p:nvSpPr>
          <p:cNvPr id="8" name="TextBox 7"/>
          <p:cNvSpPr txBox="1"/>
          <p:nvPr/>
        </p:nvSpPr>
        <p:spPr>
          <a:xfrm>
            <a:off x="2437913" y="1047006"/>
            <a:ext cx="4744443" cy="7181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bg2"/>
                </a:solidFill>
                <a:effectLst/>
                <a:uFillTx/>
                <a:latin typeface="+mn-lt"/>
                <a:ea typeface="+mn-ea"/>
                <a:cs typeface="+mn-cs"/>
                <a:sym typeface="Trebuchet MS"/>
              </a:rPr>
              <a:t>CA Children,</a:t>
            </a:r>
            <a:r>
              <a:rPr kumimoji="0" lang="en-US" sz="2000" b="0" i="0" u="none" strike="noStrike" cap="none" spc="0" normalizeH="0" dirty="0" smtClean="0">
                <a:ln>
                  <a:noFill/>
                </a:ln>
                <a:solidFill>
                  <a:schemeClr val="bg2"/>
                </a:solidFill>
                <a:effectLst/>
                <a:uFillTx/>
                <a:latin typeface="+mn-lt"/>
                <a:ea typeface="+mn-ea"/>
                <a:cs typeface="+mn-cs"/>
                <a:sym typeface="Trebuchet MS"/>
              </a:rPr>
              <a:t> by Race/Ethnicity, </a:t>
            </a:r>
          </a:p>
          <a:p>
            <a:pPr marL="0" marR="0" indent="0" algn="ctr" defTabSz="584200" rtl="0" fontAlgn="auto" latinLnBrk="1"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chemeClr val="bg2"/>
                </a:solidFill>
                <a:effectLst/>
                <a:uFillTx/>
                <a:latin typeface="+mn-lt"/>
                <a:ea typeface="+mn-ea"/>
                <a:cs typeface="+mn-cs"/>
                <a:sym typeface="Trebuchet MS"/>
              </a:rPr>
              <a:t>2018</a:t>
            </a:r>
            <a:endParaRPr kumimoji="0" lang="en-US" sz="2000" b="0" i="0" u="none" strike="noStrike" cap="none" spc="0" normalizeH="0" baseline="0" dirty="0">
              <a:ln>
                <a:noFill/>
              </a:ln>
              <a:solidFill>
                <a:schemeClr val="bg2"/>
              </a:solidFill>
              <a:effectLst/>
              <a:uFillTx/>
              <a:latin typeface="+mn-lt"/>
              <a:ea typeface="+mn-ea"/>
              <a:cs typeface="+mn-cs"/>
              <a:sym typeface="Trebuchet MS"/>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18974" y="1357731"/>
            <a:ext cx="8525398" cy="4179094"/>
          </a:xfrm>
        </p:spPr>
        <p:txBody>
          <a:bodyPr/>
          <a:lstStyle/>
          <a:p>
            <a:pPr>
              <a:buNone/>
            </a:pPr>
            <a:r>
              <a:rPr lang="en-US" b="1" dirty="0" smtClean="0">
                <a:solidFill>
                  <a:schemeClr val="accent3"/>
                </a:solidFill>
                <a:latin typeface="Wide Latin"/>
              </a:rPr>
              <a:t>1994</a:t>
            </a:r>
            <a:r>
              <a:rPr lang="en-US" dirty="0" smtClean="0"/>
              <a:t> </a:t>
            </a:r>
            <a:r>
              <a:rPr lang="en-US" dirty="0" smtClean="0">
                <a:solidFill>
                  <a:schemeClr val="bg2">
                    <a:lumMod val="60000"/>
                    <a:lumOff val="40000"/>
                  </a:schemeClr>
                </a:solidFill>
              </a:rPr>
              <a:t>Anti-immigrant Ballot Initiative Passes (Prop 187)</a:t>
            </a:r>
          </a:p>
          <a:p>
            <a:pPr>
              <a:buNone/>
            </a:pPr>
            <a:r>
              <a:rPr lang="en-US" b="1" dirty="0" smtClean="0">
                <a:solidFill>
                  <a:schemeClr val="accent3"/>
                </a:solidFill>
                <a:latin typeface="Wide Latin"/>
              </a:rPr>
              <a:t>2001</a:t>
            </a:r>
            <a:r>
              <a:rPr lang="en-US" b="1" dirty="0" smtClean="0">
                <a:solidFill>
                  <a:schemeClr val="bg2">
                    <a:lumMod val="75000"/>
                  </a:schemeClr>
                </a:solidFill>
                <a:latin typeface="Wide Latin"/>
              </a:rPr>
              <a:t> </a:t>
            </a:r>
            <a:r>
              <a:rPr lang="en-US" dirty="0" smtClean="0">
                <a:solidFill>
                  <a:schemeClr val="bg2">
                    <a:lumMod val="60000"/>
                    <a:lumOff val="40000"/>
                  </a:schemeClr>
                </a:solidFill>
              </a:rPr>
              <a:t>First Local “Healthy Kids”</a:t>
            </a:r>
          </a:p>
          <a:p>
            <a:pPr>
              <a:buNone/>
            </a:pPr>
            <a:r>
              <a:rPr lang="en-US" b="1" dirty="0" smtClean="0">
                <a:solidFill>
                  <a:schemeClr val="accent3"/>
                </a:solidFill>
                <a:latin typeface="Wide Latin"/>
              </a:rPr>
              <a:t>2004-2006 </a:t>
            </a:r>
            <a:r>
              <a:rPr lang="en-US" dirty="0" smtClean="0">
                <a:solidFill>
                  <a:schemeClr val="bg2">
                    <a:lumMod val="60000"/>
                    <a:lumOff val="40000"/>
                  </a:schemeClr>
                </a:solidFill>
              </a:rPr>
              <a:t>Statewide “Coverage for All Kids” bills/ballot initiatives</a:t>
            </a:r>
          </a:p>
          <a:p>
            <a:pPr>
              <a:buNone/>
            </a:pPr>
            <a:r>
              <a:rPr lang="en-US" b="1" dirty="0" smtClean="0">
                <a:solidFill>
                  <a:schemeClr val="accent3"/>
                </a:solidFill>
                <a:latin typeface="Wide Latin"/>
              </a:rPr>
              <a:t>2010</a:t>
            </a:r>
            <a:r>
              <a:rPr lang="en-US" dirty="0" smtClean="0"/>
              <a:t> </a:t>
            </a:r>
            <a:r>
              <a:rPr lang="en-US" dirty="0" smtClean="0">
                <a:solidFill>
                  <a:schemeClr val="bg2">
                    <a:lumMod val="60000"/>
                    <a:lumOff val="40000"/>
                  </a:schemeClr>
                </a:solidFill>
              </a:rPr>
              <a:t>ACA Culture of Coverage</a:t>
            </a:r>
          </a:p>
          <a:p>
            <a:pPr>
              <a:buNone/>
            </a:pPr>
            <a:r>
              <a:rPr lang="en-US" b="1" dirty="0" smtClean="0">
                <a:solidFill>
                  <a:schemeClr val="accent3"/>
                </a:solidFill>
                <a:latin typeface="Wide Latin"/>
              </a:rPr>
              <a:t>2013</a:t>
            </a:r>
            <a:r>
              <a:rPr lang="en-US" dirty="0" smtClean="0"/>
              <a:t> </a:t>
            </a:r>
            <a:r>
              <a:rPr lang="en-US" dirty="0" smtClean="0">
                <a:solidFill>
                  <a:schemeClr val="bg2">
                    <a:lumMod val="60000"/>
                    <a:lumOff val="40000"/>
                  </a:schemeClr>
                </a:solidFill>
              </a:rPr>
              <a:t>Driver’s Licenses for all residents</a:t>
            </a:r>
          </a:p>
          <a:p>
            <a:pPr>
              <a:buNone/>
            </a:pPr>
            <a:r>
              <a:rPr lang="en-US" b="1" dirty="0" smtClean="0">
                <a:solidFill>
                  <a:schemeClr val="accent3"/>
                </a:solidFill>
                <a:latin typeface="Wide Latin"/>
              </a:rPr>
              <a:t>2014</a:t>
            </a:r>
            <a:r>
              <a:rPr lang="en-US" dirty="0" smtClean="0"/>
              <a:t> </a:t>
            </a:r>
            <a:r>
              <a:rPr lang="en-US" dirty="0" smtClean="0">
                <a:solidFill>
                  <a:schemeClr val="bg2">
                    <a:lumMod val="60000"/>
                    <a:lumOff val="40000"/>
                  </a:schemeClr>
                </a:solidFill>
              </a:rPr>
              <a:t>ACA coverage expansions begin/Focus on</a:t>
            </a:r>
            <a:r>
              <a:rPr lang="en-US" dirty="0" smtClean="0">
                <a:solidFill>
                  <a:schemeClr val="bg2">
                    <a:lumMod val="60000"/>
                    <a:lumOff val="40000"/>
                  </a:schemeClr>
                </a:solidFill>
              </a:rPr>
              <a:t> “Remaining Uninsured”</a:t>
            </a:r>
          </a:p>
          <a:p>
            <a:pPr>
              <a:buNone/>
            </a:pPr>
            <a:r>
              <a:rPr lang="en-US" b="1" dirty="0" smtClean="0">
                <a:solidFill>
                  <a:schemeClr val="accent3"/>
                </a:solidFill>
                <a:latin typeface="Wide Latin"/>
              </a:rPr>
              <a:t>2015</a:t>
            </a:r>
            <a:r>
              <a:rPr lang="en-US" sz="2000" b="1" u="dottedHeavy" dirty="0" smtClean="0">
                <a:uFill>
                  <a:solidFill>
                    <a:schemeClr val="accent1"/>
                  </a:solidFill>
                </a:uFill>
              </a:rPr>
              <a:t> </a:t>
            </a:r>
            <a:r>
              <a:rPr lang="en-US" sz="2000" b="1" u="dottedHeavy" dirty="0" smtClean="0">
                <a:solidFill>
                  <a:schemeClr val="bg2">
                    <a:lumMod val="60000"/>
                    <a:lumOff val="40000"/>
                  </a:schemeClr>
                </a:solidFill>
                <a:uFill>
                  <a:solidFill>
                    <a:schemeClr val="accent3"/>
                  </a:solidFill>
                </a:uFill>
              </a:rPr>
              <a:t>Health for All Kids </a:t>
            </a:r>
            <a:r>
              <a:rPr lang="en-US" sz="2000" b="1" u="dottedHeavy" dirty="0" smtClean="0">
                <a:solidFill>
                  <a:schemeClr val="bg2">
                    <a:lumMod val="60000"/>
                    <a:lumOff val="40000"/>
                  </a:schemeClr>
                </a:solidFill>
                <a:uFill>
                  <a:solidFill>
                    <a:schemeClr val="accent3"/>
                  </a:solidFill>
                </a:uFill>
              </a:rPr>
              <a:t>passes                                                  !                                                                                                        </a:t>
            </a:r>
            <a:endParaRPr lang="en-US" sz="2000" b="1" u="dottedHeavy" dirty="0" smtClean="0">
              <a:solidFill>
                <a:schemeClr val="bg2">
                  <a:lumMod val="60000"/>
                  <a:lumOff val="40000"/>
                </a:schemeClr>
              </a:solidFill>
              <a:uFill>
                <a:solidFill>
                  <a:schemeClr val="accent3"/>
                </a:solidFill>
              </a:uFill>
            </a:endParaRPr>
          </a:p>
          <a:p>
            <a:pPr>
              <a:buNone/>
            </a:pPr>
            <a:r>
              <a:rPr lang="en-US" b="1" dirty="0" smtClean="0">
                <a:solidFill>
                  <a:schemeClr val="accent3"/>
                </a:solidFill>
                <a:latin typeface="Wide Latin"/>
              </a:rPr>
              <a:t>2016</a:t>
            </a:r>
            <a:r>
              <a:rPr lang="en-US" dirty="0" smtClean="0"/>
              <a:t> </a:t>
            </a:r>
            <a:r>
              <a:rPr lang="en-US" dirty="0" smtClean="0">
                <a:solidFill>
                  <a:schemeClr val="bg2">
                    <a:lumMod val="60000"/>
                    <a:lumOff val="40000"/>
                  </a:schemeClr>
                </a:solidFill>
              </a:rPr>
              <a:t>Health for All Kids starts</a:t>
            </a:r>
          </a:p>
          <a:p>
            <a:pPr>
              <a:buNone/>
            </a:pPr>
            <a:r>
              <a:rPr lang="en-US" b="1" dirty="0" smtClean="0">
                <a:solidFill>
                  <a:schemeClr val="accent3"/>
                </a:solidFill>
                <a:latin typeface="Wide Latin"/>
              </a:rPr>
              <a:t>2019</a:t>
            </a:r>
            <a:r>
              <a:rPr lang="en-US" dirty="0" smtClean="0"/>
              <a:t> </a:t>
            </a:r>
            <a:r>
              <a:rPr lang="en-US" dirty="0" smtClean="0">
                <a:solidFill>
                  <a:schemeClr val="bg2">
                    <a:lumMod val="60000"/>
                    <a:lumOff val="40000"/>
                  </a:schemeClr>
                </a:solidFill>
              </a:rPr>
              <a:t>Health for All Young Adults</a:t>
            </a:r>
          </a:p>
          <a:p>
            <a:pPr>
              <a:buNone/>
            </a:pPr>
            <a:r>
              <a:rPr lang="en-US" b="1" dirty="0" smtClean="0">
                <a:solidFill>
                  <a:schemeClr val="accent3"/>
                </a:solidFill>
                <a:latin typeface="Wide Latin"/>
              </a:rPr>
              <a:t>2020</a:t>
            </a:r>
            <a:r>
              <a:rPr lang="en-US" dirty="0" smtClean="0"/>
              <a:t> </a:t>
            </a:r>
            <a:r>
              <a:rPr lang="en-US" dirty="0" smtClean="0">
                <a:solidFill>
                  <a:schemeClr val="bg2">
                    <a:lumMod val="60000"/>
                    <a:lumOff val="40000"/>
                  </a:schemeClr>
                </a:solidFill>
              </a:rPr>
              <a:t>Governor proposes Health for All Seniors</a:t>
            </a:r>
          </a:p>
          <a:p>
            <a:endParaRPr lang="en-US" dirty="0"/>
          </a:p>
        </p:txBody>
      </p:sp>
      <p:sp>
        <p:nvSpPr>
          <p:cNvPr id="3" name="Title 2"/>
          <p:cNvSpPr>
            <a:spLocks noGrp="1"/>
          </p:cNvSpPr>
          <p:nvPr>
            <p:ph type="title"/>
          </p:nvPr>
        </p:nvSpPr>
        <p:spPr>
          <a:xfrm>
            <a:off x="714375" y="0"/>
            <a:ext cx="7715250" cy="867296"/>
          </a:xfrm>
        </p:spPr>
        <p:txBody>
          <a:bodyPr/>
          <a:lstStyle/>
          <a:p>
            <a:r>
              <a:rPr lang="en-US" dirty="0" smtClean="0"/>
              <a:t>How We Got Here: </a:t>
            </a:r>
            <a:br>
              <a:rPr lang="en-US" dirty="0" smtClean="0"/>
            </a:br>
            <a:r>
              <a:rPr lang="en-US" dirty="0" smtClean="0"/>
              <a:t>Persistence Through the Long Journey </a:t>
            </a:r>
            <a:endParaRPr lang="en-US" dirty="0"/>
          </a:p>
        </p:txBody>
      </p:sp>
    </p:spTree>
  </p:cSld>
  <p:clrMapOvr>
    <a:masterClrMapping/>
  </p:clrMapOvr>
  <p:transition spd="med"/>
</p:sld>
</file>

<file path=ppt/theme/theme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a="http://schemas.openxmlformats.org/drawingml/2006/main" xmlns="" name="BeyondBasics _Master Template 2014.potx" id="{28C524A7-1518-44F2-BB5A-18C415F88F19}" vid="{CBFC3DFE-2345-4D90-957F-AD2B0F985A9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3.xml><?xml version="1.0" encoding="utf-8"?>
<a:theme xmlns:a="http://schemas.openxmlformats.org/drawingml/2006/main" name="Title page">
  <a:themeElements>
    <a:clrScheme name="Default KFF theme colors">
      <a:dk1>
        <a:srgbClr val="000000"/>
      </a:dk1>
      <a:lt1>
        <a:srgbClr val="FFFFFF"/>
      </a:lt1>
      <a:dk2>
        <a:srgbClr val="FF8811"/>
      </a:dk2>
      <a:lt2>
        <a:srgbClr val="FFD204"/>
      </a:lt2>
      <a:accent1>
        <a:srgbClr val="133559"/>
      </a:accent1>
      <a:accent2>
        <a:srgbClr val="025189"/>
      </a:accent2>
      <a:accent3>
        <a:srgbClr val="0072C0"/>
      </a:accent3>
      <a:accent4>
        <a:srgbClr val="31A3E3"/>
      </a:accent4>
      <a:accent5>
        <a:srgbClr val="7BC7ED"/>
      </a:accent5>
      <a:accent6>
        <a:srgbClr val="B0DDF4"/>
      </a:accent6>
      <a:hlink>
        <a:srgbClr val="ADA07A"/>
      </a:hlink>
      <a:folHlink>
        <a:srgbClr val="CDC6AF"/>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Lst>
    <a:ext uri="{05A4C25C-085E-4340-85A3-A5531E510DB2}">
      <thm15:themeFamily xmlns:thm15="http://schemas.microsoft.com/office/thememl/2012/main" xmlns:a="http://schemas.openxmlformats.org/drawingml/2006/main" xmlns="" name="KFF Wide Template" id="{232ED2B4-225F-4466-8552-E2A4F203B0F5}" vid="{13CBE6E6-4EBB-4975-AC65-6682CB00DD48}"/>
    </a:ext>
  </a:extLst>
</a:theme>
</file>

<file path=ppt/theme/theme4.xml><?xml version="1.0" encoding="utf-8"?>
<a:theme xmlns:a="http://schemas.openxmlformats.org/drawingml/2006/main" name="Default with figure #">
  <a:themeElements>
    <a:clrScheme name="Custom 1">
      <a:dk1>
        <a:srgbClr val="000000"/>
      </a:dk1>
      <a:lt1>
        <a:srgbClr val="FFFFFF"/>
      </a:lt1>
      <a:dk2>
        <a:srgbClr val="FF8811"/>
      </a:dk2>
      <a:lt2>
        <a:srgbClr val="FFD204"/>
      </a:lt2>
      <a:accent1>
        <a:srgbClr val="133559"/>
      </a:accent1>
      <a:accent2>
        <a:srgbClr val="025189"/>
      </a:accent2>
      <a:accent3>
        <a:srgbClr val="0072C0"/>
      </a:accent3>
      <a:accent4>
        <a:srgbClr val="31A3E3"/>
      </a:accent4>
      <a:accent5>
        <a:srgbClr val="7BC7ED"/>
      </a:accent5>
      <a:accent6>
        <a:srgbClr val="B0DDF4"/>
      </a:accent6>
      <a:hlink>
        <a:srgbClr val="0072C0"/>
      </a:hlink>
      <a:folHlink>
        <a:srgbClr val="0072C0"/>
      </a:folHlink>
    </a:clrScheme>
    <a:fontScheme name="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dirty="0" err="1" smtClean="0">
            <a:latin typeface="Calibri" pitchFamily="34" charset="0"/>
            <a:cs typeface="Meta Offc Pro"/>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06244D"/>
        </a:accent1>
        <a:accent2>
          <a:srgbClr val="F7871B"/>
        </a:accent2>
        <a:accent3>
          <a:srgbClr val="FFFFFF"/>
        </a:accent3>
        <a:accent4>
          <a:srgbClr val="000000"/>
        </a:accent4>
        <a:accent5>
          <a:srgbClr val="AAACB2"/>
        </a:accent5>
        <a:accent6>
          <a:srgbClr val="E07A17"/>
        </a:accent6>
        <a:hlink>
          <a:srgbClr val="747894"/>
        </a:hlink>
        <a:folHlink>
          <a:srgbClr val="FCB46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06244D"/>
        </a:accent1>
        <a:accent2>
          <a:srgbClr val="465274"/>
        </a:accent2>
        <a:accent3>
          <a:srgbClr val="FFFFFF"/>
        </a:accent3>
        <a:accent4>
          <a:srgbClr val="000000"/>
        </a:accent4>
        <a:accent5>
          <a:srgbClr val="AAACB2"/>
        </a:accent5>
        <a:accent6>
          <a:srgbClr val="3F4968"/>
        </a:accent6>
        <a:hlink>
          <a:srgbClr val="F7871B"/>
        </a:hlink>
        <a:folHlink>
          <a:srgbClr val="FCB460"/>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FFFFFF"/>
        </a:lt1>
        <a:dk2>
          <a:srgbClr val="000000"/>
        </a:dk2>
        <a:lt2>
          <a:srgbClr val="B5B8C9"/>
        </a:lt2>
        <a:accent1>
          <a:srgbClr val="465274"/>
        </a:accent1>
        <a:accent2>
          <a:srgbClr val="06244D"/>
        </a:accent2>
        <a:accent3>
          <a:srgbClr val="FFFFFF"/>
        </a:accent3>
        <a:accent4>
          <a:srgbClr val="00000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
      <a:clrScheme name="Blank Presentation 16">
        <a:dk1>
          <a:srgbClr val="06244D"/>
        </a:dk1>
        <a:lt1>
          <a:srgbClr val="FFFFFF"/>
        </a:lt1>
        <a:dk2>
          <a:srgbClr val="06244D"/>
        </a:dk2>
        <a:lt2>
          <a:srgbClr val="B5B8C9"/>
        </a:lt2>
        <a:accent1>
          <a:srgbClr val="465274"/>
        </a:accent1>
        <a:accent2>
          <a:srgbClr val="06244D"/>
        </a:accent2>
        <a:accent3>
          <a:srgbClr val="FFFFFF"/>
        </a:accent3>
        <a:accent4>
          <a:srgbClr val="041D40"/>
        </a:accent4>
        <a:accent5>
          <a:srgbClr val="B0B3BC"/>
        </a:accent5>
        <a:accent6>
          <a:srgbClr val="052045"/>
        </a:accent6>
        <a:hlink>
          <a:srgbClr val="FCB460"/>
        </a:hlink>
        <a:folHlink>
          <a:srgbClr val="F7871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a="http://schemas.openxmlformats.org/drawingml/2006/main" xmlns="" name="KFF Wide Template" id="{232ED2B4-225F-4466-8552-E2A4F203B0F5}" vid="{0AC0964B-81A7-40B2-8D7F-C1D083E90C1A}"/>
    </a:ext>
  </a:extLst>
</a:theme>
</file>

<file path=ppt/theme/theme5.xml><?xml version="1.0" encoding="utf-8"?>
<a:theme xmlns:a="http://schemas.openxmlformats.org/drawingml/2006/main" name="White">
  <a:themeElements>
    <a:clrScheme name="TCP">
      <a:dk1>
        <a:sysClr val="windowText" lastClr="000000"/>
      </a:dk1>
      <a:lt1>
        <a:sysClr val="window" lastClr="FFFFFF"/>
      </a:lt1>
      <a:dk2>
        <a:srgbClr val="074183"/>
      </a:dk2>
      <a:lt2>
        <a:srgbClr val="8A8C8F"/>
      </a:lt2>
      <a:accent1>
        <a:srgbClr val="FEAA2F"/>
      </a:accent1>
      <a:accent2>
        <a:srgbClr val="FCD135"/>
      </a:accent2>
      <a:accent3>
        <a:srgbClr val="FA8716"/>
      </a:accent3>
      <a:accent4>
        <a:srgbClr val="106AFF"/>
      </a:accent4>
      <a:accent5>
        <a:srgbClr val="640F10"/>
      </a:accent5>
      <a:accent6>
        <a:srgbClr val="7E13E3"/>
      </a:accent6>
      <a:hlink>
        <a:srgbClr val="007AD2"/>
      </a:hlink>
      <a:folHlink>
        <a:srgbClr val="F8E2A0"/>
      </a:folHlink>
    </a:clrScheme>
    <a:fontScheme name="White">
      <a:majorFont>
        <a:latin typeface="Trebuchet MS"/>
        <a:ea typeface="Trebuchet MS"/>
        <a:cs typeface="Trebuchet MS"/>
      </a:majorFont>
      <a:minorFont>
        <a:latin typeface="Trebuchet MS"/>
        <a:ea typeface="Trebuchet MS"/>
        <a:cs typeface="Trebuchet M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97FB8"/>
        </a:solid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9EA4B2"/>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7D828D"/>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Clarity.thmx</Template>
  <TotalTime>20875</TotalTime>
  <Words>2210</Words>
  <Application>Microsoft Macintosh PowerPoint</Application>
  <PresentationFormat>On-screen Show (4:3)</PresentationFormat>
  <Paragraphs>211</Paragraphs>
  <Slides>21</Slides>
  <Notes>16</Notes>
  <HiddenSlides>0</HiddenSlides>
  <MMClips>0</MMClips>
  <ScaleCrop>false</ScaleCrop>
  <HeadingPairs>
    <vt:vector size="4" baseType="variant">
      <vt:variant>
        <vt:lpstr>Design Template</vt:lpstr>
      </vt:variant>
      <vt:variant>
        <vt:i4>5</vt:i4>
      </vt:variant>
      <vt:variant>
        <vt:lpstr>Slide Titles</vt:lpstr>
      </vt:variant>
      <vt:variant>
        <vt:i4>21</vt:i4>
      </vt:variant>
    </vt:vector>
  </HeadingPairs>
  <TitlesOfParts>
    <vt:vector size="26" baseType="lpstr">
      <vt:lpstr>14_Office Theme</vt:lpstr>
      <vt:lpstr>Custom Design</vt:lpstr>
      <vt:lpstr>Title page</vt:lpstr>
      <vt:lpstr>Default with figure #</vt:lpstr>
      <vt:lpstr>White</vt:lpstr>
      <vt:lpstr>Slide 1</vt:lpstr>
      <vt:lpstr>Slide 2</vt:lpstr>
      <vt:lpstr>Overview </vt:lpstr>
      <vt:lpstr>Health4AllKids (SB 75 Lara)</vt:lpstr>
      <vt:lpstr>Health4All Kids—How we got here</vt:lpstr>
      <vt:lpstr>Health4All Kids: How We Got Here</vt:lpstr>
      <vt:lpstr>How We Got Here: Demographics </vt:lpstr>
      <vt:lpstr>California is America Fast Forward </vt:lpstr>
      <vt:lpstr>How We Got Here:  Persistence Through the Long Journey </vt:lpstr>
      <vt:lpstr>How We Got Here: Locally Grown</vt:lpstr>
      <vt:lpstr>How We Got Here:  Sustainability through Equal Rights </vt:lpstr>
      <vt:lpstr>And Now…Federal Immigration Policies Impacting Children’s Health</vt:lpstr>
      <vt:lpstr>State Response: California </vt:lpstr>
      <vt:lpstr>Advocacy/Community Response</vt:lpstr>
      <vt:lpstr>2017: California Provider Survey </vt:lpstr>
      <vt:lpstr>2017: California Provider Survey </vt:lpstr>
      <vt:lpstr>2017: California Provider Survey </vt:lpstr>
      <vt:lpstr>2018 Snapshot: Family Focus Groups</vt:lpstr>
      <vt:lpstr>Moving Forward: Safe Schools </vt:lpstr>
      <vt:lpstr>Moving Forward: Building Awareness &amp;  Providing Support</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Economic Impact of Removing Unauthorized Workers: Nevada</dc:title>
  <dc:creator>Rita Medina</dc:creator>
  <cp:lastModifiedBy>Krista Golden Testa</cp:lastModifiedBy>
  <cp:revision>241</cp:revision>
  <dcterms:created xsi:type="dcterms:W3CDTF">2020-01-16T22:32:45Z</dcterms:created>
  <dcterms:modified xsi:type="dcterms:W3CDTF">2020-01-17T21:37:02Z</dcterms:modified>
</cp:coreProperties>
</file>