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0" r:id="rId1"/>
  </p:sldMasterIdLst>
  <p:sldIdLst>
    <p:sldId id="256" r:id="rId2"/>
    <p:sldId id="258" r:id="rId3"/>
    <p:sldId id="259" r:id="rId4"/>
    <p:sldId id="257" r:id="rId5"/>
    <p:sldId id="271" r:id="rId6"/>
    <p:sldId id="260" r:id="rId7"/>
    <p:sldId id="273" r:id="rId8"/>
    <p:sldId id="276" r:id="rId9"/>
    <p:sldId id="274" r:id="rId10"/>
    <p:sldId id="265" r:id="rId11"/>
    <p:sldId id="264"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85" d="100"/>
          <a:sy n="85" d="100"/>
        </p:scale>
        <p:origin x="590" y="120"/>
      </p:cViewPr>
      <p:guideLst/>
    </p:cSldViewPr>
  </p:slideViewPr>
  <p:notesTextViewPr>
    <p:cViewPr>
      <p:scale>
        <a:sx n="1" d="1"/>
        <a:sy n="1" d="1"/>
      </p:scale>
      <p:origin x="0" y="0"/>
    </p:cViewPr>
  </p:notesTextViewPr>
  <p:sorterViewPr>
    <p:cViewPr>
      <p:scale>
        <a:sx n="90" d="100"/>
        <a:sy n="90" d="100"/>
      </p:scale>
      <p:origin x="0" y="-4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1/13/2020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48366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64729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1/13/2020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561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4540" y="5858799"/>
            <a:ext cx="1219202" cy="880874"/>
          </a:xfrm>
          <a:prstGeom prst="rect">
            <a:avLst/>
          </a:prstGeom>
        </p:spPr>
      </p:pic>
    </p:spTree>
    <p:extLst>
      <p:ext uri="{BB962C8B-B14F-4D97-AF65-F5344CB8AC3E}">
        <p14:creationId xmlns:p14="http://schemas.microsoft.com/office/powerpoint/2010/main" val="4021538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252030" y="4908430"/>
            <a:ext cx="11682439" cy="154412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1/13/2020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2735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15833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58636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77023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1000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1/13/2020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51616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3896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1/13/2020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163082195"/>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mlarue@wearecasa.org" TargetMode="External"/><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hyperlink" Target="http://www.wearecasa.org/"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129396" y="5023387"/>
            <a:ext cx="11516497" cy="600556"/>
          </a:xfrm>
        </p:spPr>
        <p:txBody>
          <a:bodyPr>
            <a:noAutofit/>
          </a:bodyPr>
          <a:lstStyle/>
          <a:p>
            <a:pPr algn="r"/>
            <a:r>
              <a:rPr lang="en-US" sz="2800" b="1" dirty="0"/>
              <a:t>Fighting Back Against Attacks on Immigrants’ Health Care: </a:t>
            </a:r>
            <a:br>
              <a:rPr lang="en-US" sz="2800" b="1" dirty="0"/>
            </a:br>
            <a:r>
              <a:rPr lang="en-US" sz="2800" b="1" dirty="0"/>
              <a:t>a </a:t>
            </a:r>
            <a:r>
              <a:rPr lang="en-US" sz="2800" b="1" dirty="0" smtClean="0"/>
              <a:t>National Perspective</a:t>
            </a:r>
            <a:r>
              <a:rPr lang="en-US" sz="2800" b="1" dirty="0" smtClean="0">
                <a:solidFill>
                  <a:schemeClr val="bg1"/>
                </a:solidFill>
              </a:rPr>
              <a:t> </a:t>
            </a:r>
            <a:endParaRPr lang="en-US" sz="2800" b="1" dirty="0">
              <a:solidFill>
                <a:schemeClr val="bg1"/>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7865" y="367395"/>
            <a:ext cx="4956270" cy="4956270"/>
          </a:xfrm>
          <a:prstGeom prst="rect">
            <a:avLst/>
          </a:prstGeom>
        </p:spPr>
      </p:pic>
    </p:spTree>
    <p:extLst>
      <p:ext uri="{BB962C8B-B14F-4D97-AF65-F5344CB8AC3E}">
        <p14:creationId xmlns:p14="http://schemas.microsoft.com/office/powerpoint/2010/main" val="414507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Advocacy - local</a:t>
            </a:r>
            <a:endParaRPr lang="en-US" sz="5400" dirty="0"/>
          </a:p>
        </p:txBody>
      </p:sp>
      <p:sp>
        <p:nvSpPr>
          <p:cNvPr id="3" name="Content Placeholder 2"/>
          <p:cNvSpPr>
            <a:spLocks noGrp="1"/>
          </p:cNvSpPr>
          <p:nvPr>
            <p:ph idx="1"/>
          </p:nvPr>
        </p:nvSpPr>
        <p:spPr/>
        <p:txBody>
          <a:bodyPr>
            <a:normAutofit lnSpcReduction="10000"/>
          </a:bodyPr>
          <a:lstStyle/>
          <a:p>
            <a:pPr marL="742950" indent="-742950">
              <a:buFont typeface="+mj-lt"/>
              <a:buAutoNum type="arabicPeriod"/>
            </a:pPr>
            <a:r>
              <a:rPr lang="en-US" sz="4400" dirty="0" smtClean="0"/>
              <a:t>Fighting back against attacks on local programs</a:t>
            </a:r>
          </a:p>
          <a:p>
            <a:pPr marL="742950" indent="-742950">
              <a:buFont typeface="+mj-lt"/>
              <a:buAutoNum type="arabicPeriod"/>
            </a:pPr>
            <a:r>
              <a:rPr lang="en-US" sz="4400" dirty="0" smtClean="0"/>
              <a:t>Advocating to expand these programs</a:t>
            </a:r>
          </a:p>
          <a:p>
            <a:pPr marL="742950" indent="-742950">
              <a:buFont typeface="+mj-lt"/>
              <a:buAutoNum type="arabicPeriod"/>
            </a:pPr>
            <a:r>
              <a:rPr lang="en-US" sz="4400" dirty="0" smtClean="0"/>
              <a:t>Advocating for the development of similar programs in new jurisdictions</a:t>
            </a:r>
          </a:p>
          <a:p>
            <a:pPr marL="0" indent="0">
              <a:buNone/>
            </a:pPr>
            <a:endParaRPr lang="en-US" sz="4400" dirty="0" smtClean="0"/>
          </a:p>
        </p:txBody>
      </p:sp>
    </p:spTree>
    <p:extLst>
      <p:ext uri="{BB962C8B-B14F-4D97-AF65-F5344CB8AC3E}">
        <p14:creationId xmlns:p14="http://schemas.microsoft.com/office/powerpoint/2010/main" val="189848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Advocacy - </a:t>
            </a:r>
            <a:r>
              <a:rPr lang="en-US" sz="5400" dirty="0" smtClean="0"/>
              <a:t>state</a:t>
            </a:r>
            <a:endParaRPr lang="en-US" sz="5400" dirty="0"/>
          </a:p>
        </p:txBody>
      </p:sp>
      <p:sp>
        <p:nvSpPr>
          <p:cNvPr id="3" name="Content Placeholder 2"/>
          <p:cNvSpPr>
            <a:spLocks noGrp="1"/>
          </p:cNvSpPr>
          <p:nvPr>
            <p:ph idx="1"/>
          </p:nvPr>
        </p:nvSpPr>
        <p:spPr>
          <a:xfrm>
            <a:off x="581192" y="2512190"/>
            <a:ext cx="11029615" cy="3678303"/>
          </a:xfrm>
        </p:spPr>
        <p:txBody>
          <a:bodyPr>
            <a:normAutofit fontScale="92500" lnSpcReduction="20000"/>
          </a:bodyPr>
          <a:lstStyle/>
          <a:p>
            <a:r>
              <a:rPr lang="en-US" sz="4400" dirty="0"/>
              <a:t>2015 took a bill to </a:t>
            </a:r>
            <a:r>
              <a:rPr lang="en-US" sz="4400" dirty="0" smtClean="0"/>
              <a:t>Annapolis t</a:t>
            </a:r>
            <a:r>
              <a:rPr lang="en-US" sz="4400" dirty="0" smtClean="0"/>
              <a:t>o expand State ACA Exchange to ALL Maryland residents</a:t>
            </a:r>
          </a:p>
          <a:p>
            <a:r>
              <a:rPr lang="en-US" sz="4400" dirty="0" smtClean="0"/>
              <a:t>State agency effectively killed it by putting a large fiscal note on bill</a:t>
            </a:r>
          </a:p>
          <a:p>
            <a:r>
              <a:rPr lang="en-US" sz="4400" dirty="0" smtClean="0"/>
              <a:t>Have continued proposed work but slower process </a:t>
            </a:r>
          </a:p>
          <a:p>
            <a:endParaRPr lang="en-US" sz="4400" dirty="0"/>
          </a:p>
        </p:txBody>
      </p:sp>
    </p:spTree>
    <p:extLst>
      <p:ext uri="{BB962C8B-B14F-4D97-AF65-F5344CB8AC3E}">
        <p14:creationId xmlns:p14="http://schemas.microsoft.com/office/powerpoint/2010/main" val="568657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2367" y="207568"/>
            <a:ext cx="4956270" cy="4956270"/>
          </a:xfrm>
          <a:prstGeom prst="rect">
            <a:avLst/>
          </a:prstGeom>
        </p:spPr>
      </p:pic>
      <p:sp>
        <p:nvSpPr>
          <p:cNvPr id="5" name="TextBox 4"/>
          <p:cNvSpPr txBox="1"/>
          <p:nvPr/>
        </p:nvSpPr>
        <p:spPr>
          <a:xfrm>
            <a:off x="3396342" y="4533324"/>
            <a:ext cx="5608320" cy="2062103"/>
          </a:xfrm>
          <a:prstGeom prst="rect">
            <a:avLst/>
          </a:prstGeom>
          <a:noFill/>
        </p:spPr>
        <p:txBody>
          <a:bodyPr wrap="square" rtlCol="0">
            <a:spAutoFit/>
          </a:bodyPr>
          <a:lstStyle/>
          <a:p>
            <a:pPr algn="ctr"/>
            <a:r>
              <a:rPr lang="en-US" sz="3200" dirty="0" smtClean="0"/>
              <a:t>Michelle LaRue, M.D.</a:t>
            </a:r>
          </a:p>
          <a:p>
            <a:pPr algn="ctr"/>
            <a:r>
              <a:rPr lang="en-US" sz="3200" dirty="0" smtClean="0">
                <a:hlinkClick r:id="rId3"/>
              </a:rPr>
              <a:t>mlarue@wearecasa.org</a:t>
            </a:r>
            <a:endParaRPr lang="en-US" sz="3200" dirty="0" smtClean="0"/>
          </a:p>
          <a:p>
            <a:pPr algn="ctr"/>
            <a:r>
              <a:rPr lang="en-US" sz="3200" dirty="0" smtClean="0">
                <a:hlinkClick r:id="rId4"/>
              </a:rPr>
              <a:t>www.wearecasa.org</a:t>
            </a:r>
            <a:endParaRPr lang="en-US" sz="3200" dirty="0" smtClean="0"/>
          </a:p>
          <a:p>
            <a:endParaRPr lang="en-US" sz="3200" dirty="0"/>
          </a:p>
        </p:txBody>
      </p:sp>
    </p:spTree>
    <p:extLst>
      <p:ext uri="{BB962C8B-B14F-4D97-AF65-F5344CB8AC3E}">
        <p14:creationId xmlns:p14="http://schemas.microsoft.com/office/powerpoint/2010/main" val="30364816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Casa</a:t>
            </a:r>
            <a:endParaRPr lang="en-US" sz="5400" dirty="0"/>
          </a:p>
        </p:txBody>
      </p:sp>
      <p:sp>
        <p:nvSpPr>
          <p:cNvPr id="3" name="Content Placeholder 2"/>
          <p:cNvSpPr>
            <a:spLocks noGrp="1"/>
          </p:cNvSpPr>
          <p:nvPr>
            <p:ph idx="1"/>
          </p:nvPr>
        </p:nvSpPr>
        <p:spPr>
          <a:xfrm>
            <a:off x="581192" y="2178819"/>
            <a:ext cx="11029615" cy="3678303"/>
          </a:xfrm>
        </p:spPr>
        <p:txBody>
          <a:bodyPr anchor="t">
            <a:noAutofit/>
          </a:bodyPr>
          <a:lstStyle/>
          <a:p>
            <a:r>
              <a:rPr lang="en-US" sz="3200" dirty="0"/>
              <a:t>CASA </a:t>
            </a:r>
            <a:r>
              <a:rPr lang="en-US" sz="3200" dirty="0" smtClean="0"/>
              <a:t>was </a:t>
            </a:r>
            <a:r>
              <a:rPr lang="en-US" sz="3200" dirty="0"/>
              <a:t>founded in 1985 </a:t>
            </a:r>
          </a:p>
          <a:p>
            <a:r>
              <a:rPr lang="en-US" sz="2800" dirty="0"/>
              <a:t>We now count with </a:t>
            </a:r>
            <a:r>
              <a:rPr lang="en-US" sz="2800" dirty="0" smtClean="0"/>
              <a:t>over </a:t>
            </a:r>
            <a:r>
              <a:rPr lang="en-US" sz="2800" dirty="0"/>
              <a:t>100,000 members</a:t>
            </a:r>
          </a:p>
          <a:p>
            <a:r>
              <a:rPr lang="en-US" sz="2800" dirty="0" smtClean="0"/>
              <a:t>13 </a:t>
            </a:r>
            <a:r>
              <a:rPr lang="en-US" sz="2800" dirty="0"/>
              <a:t>sites in the Mid-Atlantic </a:t>
            </a:r>
            <a:r>
              <a:rPr lang="en-US" sz="2800" dirty="0" smtClean="0"/>
              <a:t>region</a:t>
            </a:r>
          </a:p>
          <a:p>
            <a:r>
              <a:rPr lang="en-US" sz="2800" b="1" dirty="0" smtClean="0"/>
              <a:t>Community member driven!!</a:t>
            </a:r>
          </a:p>
          <a:p>
            <a:pPr lvl="1"/>
            <a:r>
              <a:rPr lang="en-US" sz="2600" dirty="0" smtClean="0"/>
              <a:t>Sit on both the C3 and C4 Boards</a:t>
            </a:r>
          </a:p>
          <a:p>
            <a:pPr lvl="1"/>
            <a:r>
              <a:rPr lang="en-US" sz="2600" dirty="0" err="1" smtClean="0"/>
              <a:t>Comite</a:t>
            </a:r>
            <a:r>
              <a:rPr lang="en-US" sz="2600" dirty="0" smtClean="0"/>
              <a:t> de </a:t>
            </a:r>
            <a:r>
              <a:rPr lang="en-US" sz="2600" dirty="0" err="1" smtClean="0"/>
              <a:t>Liderazgo</a:t>
            </a:r>
            <a:endParaRPr lang="en-US" sz="2400" dirty="0"/>
          </a:p>
          <a:p>
            <a:pPr lvl="1"/>
            <a:r>
              <a:rPr lang="en-US" sz="2400" dirty="0" smtClean="0"/>
              <a:t>Individual </a:t>
            </a:r>
            <a:r>
              <a:rPr lang="en-US" sz="2400" dirty="0" err="1" smtClean="0"/>
              <a:t>comites</a:t>
            </a:r>
            <a:r>
              <a:rPr lang="en-US" sz="2400" dirty="0" smtClean="0"/>
              <a:t> in each of the counties where we have offices and beyond</a:t>
            </a:r>
            <a:endParaRPr lang="en-US" sz="2600"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10219" y="2020755"/>
            <a:ext cx="3607709" cy="3607709"/>
          </a:xfrm>
          <a:prstGeom prst="rect">
            <a:avLst/>
          </a:prstGeom>
        </p:spPr>
      </p:pic>
    </p:spTree>
    <p:extLst>
      <p:ext uri="{BB962C8B-B14F-4D97-AF65-F5344CB8AC3E}">
        <p14:creationId xmlns:p14="http://schemas.microsoft.com/office/powerpoint/2010/main" val="31155414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Where is casa</a:t>
            </a:r>
            <a:endParaRPr lang="en-US" sz="5400" dirty="0"/>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679387" y="11901"/>
            <a:ext cx="10055894" cy="7082847"/>
          </a:xfrm>
        </p:spPr>
      </p:pic>
      <p:sp>
        <p:nvSpPr>
          <p:cNvPr id="7" name="Content Placeholder 6"/>
          <p:cNvSpPr>
            <a:spLocks noGrp="1"/>
          </p:cNvSpPr>
          <p:nvPr>
            <p:ph sz="half" idx="2"/>
          </p:nvPr>
        </p:nvSpPr>
        <p:spPr>
          <a:xfrm>
            <a:off x="581193" y="2262548"/>
            <a:ext cx="5422392" cy="3633047"/>
          </a:xfrm>
        </p:spPr>
        <p:txBody>
          <a:bodyPr>
            <a:normAutofit/>
          </a:bodyPr>
          <a:lstStyle/>
          <a:p>
            <a:r>
              <a:rPr lang="en-US" sz="4800" dirty="0" smtClean="0"/>
              <a:t>13 </a:t>
            </a:r>
            <a:r>
              <a:rPr lang="en-US" sz="4800" dirty="0" smtClean="0"/>
              <a:t>locations</a:t>
            </a:r>
          </a:p>
          <a:p>
            <a:pPr lvl="1"/>
            <a:r>
              <a:rPr lang="en-US" sz="4400" dirty="0" smtClean="0"/>
              <a:t>Pennsylvania</a:t>
            </a:r>
          </a:p>
          <a:p>
            <a:pPr lvl="1"/>
            <a:r>
              <a:rPr lang="en-US" sz="4400" dirty="0" smtClean="0"/>
              <a:t>Maryland</a:t>
            </a:r>
          </a:p>
          <a:p>
            <a:pPr lvl="1"/>
            <a:r>
              <a:rPr lang="en-US" sz="4400" dirty="0" smtClean="0"/>
              <a:t>Virginia</a:t>
            </a:r>
          </a:p>
        </p:txBody>
      </p:sp>
      <p:sp>
        <p:nvSpPr>
          <p:cNvPr id="5" name="Flowchart: Connector 4"/>
          <p:cNvSpPr/>
          <p:nvPr/>
        </p:nvSpPr>
        <p:spPr>
          <a:xfrm>
            <a:off x="9500460" y="4125631"/>
            <a:ext cx="280737" cy="280737"/>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Connector 9"/>
          <p:cNvSpPr/>
          <p:nvPr/>
        </p:nvSpPr>
        <p:spPr>
          <a:xfrm>
            <a:off x="10014282" y="2155621"/>
            <a:ext cx="280737" cy="280737"/>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Connector 10"/>
          <p:cNvSpPr/>
          <p:nvPr/>
        </p:nvSpPr>
        <p:spPr>
          <a:xfrm>
            <a:off x="9781197" y="3103125"/>
            <a:ext cx="280737" cy="280737"/>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7861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5400" dirty="0" smtClean="0"/>
              <a:t>Mission &amp; vision</a:t>
            </a:r>
            <a:endParaRPr lang="en-US" sz="5400" dirty="0"/>
          </a:p>
        </p:txBody>
      </p:sp>
      <p:sp>
        <p:nvSpPr>
          <p:cNvPr id="5" name="Content Placeholder 4"/>
          <p:cNvSpPr>
            <a:spLocks noGrp="1"/>
          </p:cNvSpPr>
          <p:nvPr>
            <p:ph idx="1"/>
          </p:nvPr>
        </p:nvSpPr>
        <p:spPr>
          <a:xfrm>
            <a:off x="581192" y="2421126"/>
            <a:ext cx="11029615" cy="3678303"/>
          </a:xfrm>
        </p:spPr>
        <p:txBody>
          <a:bodyPr>
            <a:noAutofit/>
          </a:bodyPr>
          <a:lstStyle/>
          <a:p>
            <a:pPr marL="0" indent="0">
              <a:buNone/>
            </a:pPr>
            <a:r>
              <a:rPr lang="en-US" sz="3200" b="1" dirty="0"/>
              <a:t>Our Mission: </a:t>
            </a:r>
            <a:r>
              <a:rPr lang="en-US" sz="3200" b="1" i="1" dirty="0"/>
              <a:t> </a:t>
            </a:r>
            <a:endParaRPr lang="en-US" sz="3200" dirty="0"/>
          </a:p>
          <a:p>
            <a:r>
              <a:rPr lang="en-US" sz="2400" dirty="0"/>
              <a:t>To create a more just society by </a:t>
            </a:r>
            <a:r>
              <a:rPr lang="en-US" sz="2400" b="1" dirty="0"/>
              <a:t>building power </a:t>
            </a:r>
            <a:r>
              <a:rPr lang="en-US" sz="2400" dirty="0"/>
              <a:t>and </a:t>
            </a:r>
            <a:r>
              <a:rPr lang="en-US" sz="2400" b="1" dirty="0"/>
              <a:t>improving the quality of life</a:t>
            </a:r>
            <a:r>
              <a:rPr lang="en-US" sz="2400" dirty="0"/>
              <a:t> </a:t>
            </a:r>
            <a:r>
              <a:rPr lang="en-US" sz="2400" dirty="0" smtClean="0"/>
              <a:t>in </a:t>
            </a:r>
            <a:r>
              <a:rPr lang="en-US" sz="2400" dirty="0"/>
              <a:t>working class and immigrant communities</a:t>
            </a:r>
            <a:r>
              <a:rPr lang="en-US" sz="2400" dirty="0" smtClean="0"/>
              <a:t>.</a:t>
            </a:r>
          </a:p>
          <a:p>
            <a:endParaRPr lang="en-US" sz="2400" dirty="0"/>
          </a:p>
          <a:p>
            <a:pPr marL="0" indent="0">
              <a:buNone/>
            </a:pPr>
            <a:r>
              <a:rPr lang="en-US" sz="3200" b="1" dirty="0"/>
              <a:t>Our Vision</a:t>
            </a:r>
            <a:r>
              <a:rPr lang="en-US" sz="3200" b="1" i="1" dirty="0"/>
              <a:t>:</a:t>
            </a:r>
            <a:endParaRPr lang="en-US" sz="3200" dirty="0"/>
          </a:p>
          <a:p>
            <a:r>
              <a:rPr lang="en-US" sz="2400" dirty="0"/>
              <a:t>We envision a future where we stand in our own power, our families live free from discrimination and fear, and our diverse communities thrive as we work with our partners to achieve full human rights for all.</a:t>
            </a:r>
          </a:p>
          <a:p>
            <a:endParaRPr lang="en-US" sz="2400" dirty="0"/>
          </a:p>
        </p:txBody>
      </p:sp>
    </p:spTree>
    <p:extLst>
      <p:ext uri="{BB962C8B-B14F-4D97-AF65-F5344CB8AC3E}">
        <p14:creationId xmlns:p14="http://schemas.microsoft.com/office/powerpoint/2010/main" val="2828611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New landscape</a:t>
            </a:r>
          </a:p>
        </p:txBody>
      </p:sp>
      <p:sp>
        <p:nvSpPr>
          <p:cNvPr id="3" name="Content Placeholder 2"/>
          <p:cNvSpPr>
            <a:spLocks noGrp="1"/>
          </p:cNvSpPr>
          <p:nvPr>
            <p:ph idx="1"/>
          </p:nvPr>
        </p:nvSpPr>
        <p:spPr>
          <a:xfrm>
            <a:off x="581192" y="2440478"/>
            <a:ext cx="11029615" cy="3678303"/>
          </a:xfrm>
        </p:spPr>
        <p:txBody>
          <a:bodyPr>
            <a:normAutofit/>
          </a:bodyPr>
          <a:lstStyle/>
          <a:p>
            <a:r>
              <a:rPr lang="en-US" sz="2800" dirty="0" smtClean="0"/>
              <a:t>Cancellation of DACA</a:t>
            </a:r>
          </a:p>
          <a:p>
            <a:r>
              <a:rPr lang="en-US" sz="2800" dirty="0" smtClean="0"/>
              <a:t>Termination of TPS for many countries</a:t>
            </a:r>
          </a:p>
          <a:p>
            <a:r>
              <a:rPr lang="en-US" sz="2800" dirty="0" smtClean="0"/>
              <a:t>No more discretion by ICE</a:t>
            </a:r>
          </a:p>
          <a:p>
            <a:r>
              <a:rPr lang="en-US" sz="2800" dirty="0" smtClean="0"/>
              <a:t>Raids</a:t>
            </a:r>
          </a:p>
          <a:p>
            <a:r>
              <a:rPr lang="en-US" sz="2800" dirty="0" smtClean="0"/>
              <a:t>Fear </a:t>
            </a:r>
            <a:r>
              <a:rPr lang="en-US" sz="2800" dirty="0" smtClean="0"/>
              <a:t>mongering</a:t>
            </a:r>
          </a:p>
          <a:p>
            <a:r>
              <a:rPr lang="en-US" sz="2800" dirty="0" smtClean="0"/>
              <a:t>Public Charge</a:t>
            </a:r>
            <a:endParaRPr lang="en-US" sz="2800" dirty="0" smtClean="0"/>
          </a:p>
          <a:p>
            <a:endParaRPr lang="en-US" sz="2800" dirty="0"/>
          </a:p>
        </p:txBody>
      </p:sp>
    </p:spTree>
    <p:extLst>
      <p:ext uri="{BB962C8B-B14F-4D97-AF65-F5344CB8AC3E}">
        <p14:creationId xmlns:p14="http://schemas.microsoft.com/office/powerpoint/2010/main" val="4066490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5452" y="634590"/>
            <a:ext cx="11029616" cy="1013800"/>
          </a:xfrm>
        </p:spPr>
        <p:txBody>
          <a:bodyPr anchor="t">
            <a:normAutofit/>
          </a:bodyPr>
          <a:lstStyle/>
          <a:p>
            <a:r>
              <a:rPr lang="en-US" sz="5400" dirty="0" smtClean="0"/>
              <a:t>What makes casa different</a:t>
            </a:r>
            <a:endParaRPr lang="en-US" sz="5400" dirty="0"/>
          </a:p>
        </p:txBody>
      </p:sp>
      <p:sp>
        <p:nvSpPr>
          <p:cNvPr id="5" name="Freeform 4"/>
          <p:cNvSpPr/>
          <p:nvPr/>
        </p:nvSpPr>
        <p:spPr>
          <a:xfrm>
            <a:off x="4762258" y="1664923"/>
            <a:ext cx="2821785" cy="1694901"/>
          </a:xfrm>
          <a:custGeom>
            <a:avLst/>
            <a:gdLst>
              <a:gd name="connsiteX0" fmla="*/ 0 w 2821785"/>
              <a:gd name="connsiteY0" fmla="*/ 847451 h 1694901"/>
              <a:gd name="connsiteX1" fmla="*/ 1410893 w 2821785"/>
              <a:gd name="connsiteY1" fmla="*/ 0 h 1694901"/>
              <a:gd name="connsiteX2" fmla="*/ 2821786 w 2821785"/>
              <a:gd name="connsiteY2" fmla="*/ 847451 h 1694901"/>
              <a:gd name="connsiteX3" fmla="*/ 1410893 w 2821785"/>
              <a:gd name="connsiteY3" fmla="*/ 1694902 h 1694901"/>
              <a:gd name="connsiteX4" fmla="*/ 0 w 2821785"/>
              <a:gd name="connsiteY4" fmla="*/ 847451 h 1694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1785" h="1694901">
                <a:moveTo>
                  <a:pt x="0" y="847451"/>
                </a:moveTo>
                <a:cubicBezTo>
                  <a:pt x="0" y="379417"/>
                  <a:pt x="631678" y="0"/>
                  <a:pt x="1410893" y="0"/>
                </a:cubicBezTo>
                <a:cubicBezTo>
                  <a:pt x="2190108" y="0"/>
                  <a:pt x="2821786" y="379417"/>
                  <a:pt x="2821786" y="847451"/>
                </a:cubicBezTo>
                <a:cubicBezTo>
                  <a:pt x="2821786" y="1315485"/>
                  <a:pt x="2190108" y="1694902"/>
                  <a:pt x="1410893" y="1694902"/>
                </a:cubicBezTo>
                <a:cubicBezTo>
                  <a:pt x="631678" y="1694902"/>
                  <a:pt x="0" y="1315485"/>
                  <a:pt x="0" y="847451"/>
                </a:cubicBez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448801" tIns="283773" rIns="448801" bIns="283773" numCol="1" spcCol="1270" anchor="ctr" anchorCtr="0">
            <a:noAutofit/>
          </a:bodyPr>
          <a:lstStyle/>
          <a:p>
            <a:pPr lvl="0" algn="ctr" defTabSz="1244600">
              <a:lnSpc>
                <a:spcPct val="90000"/>
              </a:lnSpc>
              <a:spcBef>
                <a:spcPct val="0"/>
              </a:spcBef>
              <a:spcAft>
                <a:spcPct val="35000"/>
              </a:spcAft>
            </a:pPr>
            <a:r>
              <a:rPr lang="en-US" sz="2800" b="1" kern="1200" dirty="0" smtClean="0">
                <a:effectLst>
                  <a:outerShdw blurRad="38100" dist="38100" dir="2700000" algn="tl">
                    <a:srgbClr val="000000">
                      <a:alpha val="43137"/>
                    </a:srgbClr>
                  </a:outerShdw>
                </a:effectLst>
              </a:rPr>
              <a:t>Organizing &amp; Mobilizing </a:t>
            </a:r>
            <a:endParaRPr lang="en-US" sz="2800" b="1" kern="1200" dirty="0">
              <a:effectLst>
                <a:outerShdw blurRad="38100" dist="38100" dir="2700000" algn="tl">
                  <a:srgbClr val="000000">
                    <a:alpha val="43137"/>
                  </a:srgbClr>
                </a:outerShdw>
              </a:effectLst>
            </a:endParaRPr>
          </a:p>
        </p:txBody>
      </p:sp>
      <p:sp>
        <p:nvSpPr>
          <p:cNvPr id="6" name="Freeform 5"/>
          <p:cNvSpPr/>
          <p:nvPr/>
        </p:nvSpPr>
        <p:spPr>
          <a:xfrm rot="1807594">
            <a:off x="7468742" y="2633078"/>
            <a:ext cx="239357" cy="541725"/>
          </a:xfrm>
          <a:custGeom>
            <a:avLst/>
            <a:gdLst>
              <a:gd name="connsiteX0" fmla="*/ 0 w 239357"/>
              <a:gd name="connsiteY0" fmla="*/ 108345 h 541725"/>
              <a:gd name="connsiteX1" fmla="*/ 119679 w 239357"/>
              <a:gd name="connsiteY1" fmla="*/ 108345 h 541725"/>
              <a:gd name="connsiteX2" fmla="*/ 119679 w 239357"/>
              <a:gd name="connsiteY2" fmla="*/ 0 h 541725"/>
              <a:gd name="connsiteX3" fmla="*/ 239357 w 239357"/>
              <a:gd name="connsiteY3" fmla="*/ 270863 h 541725"/>
              <a:gd name="connsiteX4" fmla="*/ 119679 w 239357"/>
              <a:gd name="connsiteY4" fmla="*/ 541725 h 541725"/>
              <a:gd name="connsiteX5" fmla="*/ 119679 w 239357"/>
              <a:gd name="connsiteY5" fmla="*/ 433380 h 541725"/>
              <a:gd name="connsiteX6" fmla="*/ 0 w 239357"/>
              <a:gd name="connsiteY6" fmla="*/ 433380 h 541725"/>
              <a:gd name="connsiteX7" fmla="*/ 0 w 239357"/>
              <a:gd name="connsiteY7" fmla="*/ 108345 h 541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9357" h="541725">
                <a:moveTo>
                  <a:pt x="0" y="108345"/>
                </a:moveTo>
                <a:lnTo>
                  <a:pt x="119679" y="108345"/>
                </a:lnTo>
                <a:lnTo>
                  <a:pt x="119679" y="0"/>
                </a:lnTo>
                <a:lnTo>
                  <a:pt x="239357" y="270863"/>
                </a:lnTo>
                <a:lnTo>
                  <a:pt x="119679" y="541725"/>
                </a:lnTo>
                <a:lnTo>
                  <a:pt x="119679" y="433380"/>
                </a:lnTo>
                <a:lnTo>
                  <a:pt x="0" y="433380"/>
                </a:lnTo>
                <a:lnTo>
                  <a:pt x="0" y="108345"/>
                </a:lnTo>
                <a:close/>
              </a:path>
            </a:pathLst>
          </a:custGeom>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0" tIns="108344" rIns="71806" bIns="108345" numCol="1" spcCol="1270" anchor="ctr" anchorCtr="0">
            <a:noAutofit/>
          </a:bodyPr>
          <a:lstStyle/>
          <a:p>
            <a:pPr lvl="0" algn="ctr" defTabSz="1022350">
              <a:lnSpc>
                <a:spcPct val="90000"/>
              </a:lnSpc>
              <a:spcBef>
                <a:spcPct val="0"/>
              </a:spcBef>
              <a:spcAft>
                <a:spcPct val="35000"/>
              </a:spcAft>
            </a:pPr>
            <a:endParaRPr lang="en-US" sz="2300" b="1" kern="1200">
              <a:effectLst>
                <a:outerShdw blurRad="38100" dist="38100" dir="2700000" algn="tl">
                  <a:srgbClr val="000000">
                    <a:alpha val="43137"/>
                  </a:srgbClr>
                </a:outerShdw>
              </a:effectLst>
            </a:endParaRPr>
          </a:p>
        </p:txBody>
      </p:sp>
      <p:sp>
        <p:nvSpPr>
          <p:cNvPr id="7" name="Freeform 6"/>
          <p:cNvSpPr/>
          <p:nvPr/>
        </p:nvSpPr>
        <p:spPr>
          <a:xfrm>
            <a:off x="7110436" y="2827102"/>
            <a:ext cx="2944111" cy="1694901"/>
          </a:xfrm>
          <a:custGeom>
            <a:avLst/>
            <a:gdLst>
              <a:gd name="connsiteX0" fmla="*/ 0 w 2944111"/>
              <a:gd name="connsiteY0" fmla="*/ 847451 h 1694901"/>
              <a:gd name="connsiteX1" fmla="*/ 1472056 w 2944111"/>
              <a:gd name="connsiteY1" fmla="*/ 0 h 1694901"/>
              <a:gd name="connsiteX2" fmla="*/ 2944112 w 2944111"/>
              <a:gd name="connsiteY2" fmla="*/ 847451 h 1694901"/>
              <a:gd name="connsiteX3" fmla="*/ 1472056 w 2944111"/>
              <a:gd name="connsiteY3" fmla="*/ 1694902 h 1694901"/>
              <a:gd name="connsiteX4" fmla="*/ 0 w 2944111"/>
              <a:gd name="connsiteY4" fmla="*/ 847451 h 1694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4111" h="1694901">
                <a:moveTo>
                  <a:pt x="0" y="847451"/>
                </a:moveTo>
                <a:cubicBezTo>
                  <a:pt x="0" y="379417"/>
                  <a:pt x="659062" y="0"/>
                  <a:pt x="1472056" y="0"/>
                </a:cubicBezTo>
                <a:cubicBezTo>
                  <a:pt x="2285050" y="0"/>
                  <a:pt x="2944112" y="379417"/>
                  <a:pt x="2944112" y="847451"/>
                </a:cubicBezTo>
                <a:cubicBezTo>
                  <a:pt x="2944112" y="1315485"/>
                  <a:pt x="2285050" y="1694902"/>
                  <a:pt x="1472056" y="1694902"/>
                </a:cubicBezTo>
                <a:cubicBezTo>
                  <a:pt x="659062" y="1694902"/>
                  <a:pt x="0" y="1315485"/>
                  <a:pt x="0" y="847451"/>
                </a:cubicBez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466715" tIns="283773" rIns="466715" bIns="283773" numCol="1" spcCol="1270" anchor="ctr" anchorCtr="0">
            <a:noAutofit/>
          </a:bodyPr>
          <a:lstStyle/>
          <a:p>
            <a:pPr lvl="0" algn="ctr" defTabSz="1244600">
              <a:lnSpc>
                <a:spcPct val="90000"/>
              </a:lnSpc>
              <a:spcBef>
                <a:spcPct val="0"/>
              </a:spcBef>
              <a:spcAft>
                <a:spcPct val="35000"/>
              </a:spcAft>
            </a:pPr>
            <a:r>
              <a:rPr lang="en-US" sz="2800" b="1" kern="1200" dirty="0" smtClean="0">
                <a:effectLst>
                  <a:outerShdw blurRad="38100" dist="38100" dir="2700000" algn="tl">
                    <a:srgbClr val="000000">
                      <a:alpha val="43137"/>
                    </a:srgbClr>
                  </a:outerShdw>
                </a:effectLst>
              </a:rPr>
              <a:t>Educating</a:t>
            </a:r>
          </a:p>
        </p:txBody>
      </p:sp>
      <p:sp>
        <p:nvSpPr>
          <p:cNvPr id="8" name="Freeform 7"/>
          <p:cNvSpPr/>
          <p:nvPr/>
        </p:nvSpPr>
        <p:spPr>
          <a:xfrm rot="17653435">
            <a:off x="7880122" y="4541747"/>
            <a:ext cx="380672" cy="541725"/>
          </a:xfrm>
          <a:custGeom>
            <a:avLst/>
            <a:gdLst>
              <a:gd name="connsiteX0" fmla="*/ 0 w 380672"/>
              <a:gd name="connsiteY0" fmla="*/ 108345 h 541725"/>
              <a:gd name="connsiteX1" fmla="*/ 190336 w 380672"/>
              <a:gd name="connsiteY1" fmla="*/ 108345 h 541725"/>
              <a:gd name="connsiteX2" fmla="*/ 190336 w 380672"/>
              <a:gd name="connsiteY2" fmla="*/ 0 h 541725"/>
              <a:gd name="connsiteX3" fmla="*/ 380672 w 380672"/>
              <a:gd name="connsiteY3" fmla="*/ 270863 h 541725"/>
              <a:gd name="connsiteX4" fmla="*/ 190336 w 380672"/>
              <a:gd name="connsiteY4" fmla="*/ 541725 h 541725"/>
              <a:gd name="connsiteX5" fmla="*/ 190336 w 380672"/>
              <a:gd name="connsiteY5" fmla="*/ 433380 h 541725"/>
              <a:gd name="connsiteX6" fmla="*/ 0 w 380672"/>
              <a:gd name="connsiteY6" fmla="*/ 433380 h 541725"/>
              <a:gd name="connsiteX7" fmla="*/ 0 w 380672"/>
              <a:gd name="connsiteY7" fmla="*/ 108345 h 541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0672" h="541725">
                <a:moveTo>
                  <a:pt x="380672" y="433380"/>
                </a:moveTo>
                <a:lnTo>
                  <a:pt x="190336" y="433380"/>
                </a:lnTo>
                <a:lnTo>
                  <a:pt x="190336" y="541725"/>
                </a:lnTo>
                <a:lnTo>
                  <a:pt x="0" y="270862"/>
                </a:lnTo>
                <a:lnTo>
                  <a:pt x="190336" y="0"/>
                </a:lnTo>
                <a:lnTo>
                  <a:pt x="190336" y="108345"/>
                </a:lnTo>
                <a:lnTo>
                  <a:pt x="380672" y="108345"/>
                </a:lnTo>
                <a:lnTo>
                  <a:pt x="380672" y="433380"/>
                </a:lnTo>
                <a:close/>
              </a:path>
            </a:pathLst>
          </a:custGeom>
        </p:spPr>
        <p:style>
          <a:lnRef idx="0">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14201" tIns="108345" rIns="0" bIns="108344" numCol="1" spcCol="1270" anchor="ctr" anchorCtr="0">
            <a:noAutofit/>
          </a:bodyPr>
          <a:lstStyle/>
          <a:p>
            <a:pPr lvl="0" algn="ctr" defTabSz="1022350">
              <a:lnSpc>
                <a:spcPct val="90000"/>
              </a:lnSpc>
              <a:spcBef>
                <a:spcPct val="0"/>
              </a:spcBef>
              <a:spcAft>
                <a:spcPct val="35000"/>
              </a:spcAft>
            </a:pPr>
            <a:endParaRPr lang="en-US" sz="2300" b="1" kern="1200">
              <a:effectLst>
                <a:outerShdw blurRad="38100" dist="38100" dir="2700000" algn="tl">
                  <a:srgbClr val="000000">
                    <a:alpha val="43137"/>
                  </a:srgbClr>
                </a:outerShdw>
              </a:effectLst>
            </a:endParaRPr>
          </a:p>
        </p:txBody>
      </p:sp>
      <p:sp>
        <p:nvSpPr>
          <p:cNvPr id="9" name="Freeform 8"/>
          <p:cNvSpPr/>
          <p:nvPr/>
        </p:nvSpPr>
        <p:spPr>
          <a:xfrm>
            <a:off x="2231674" y="2872323"/>
            <a:ext cx="2793311" cy="1694901"/>
          </a:xfrm>
          <a:custGeom>
            <a:avLst/>
            <a:gdLst>
              <a:gd name="connsiteX0" fmla="*/ 0 w 2793311"/>
              <a:gd name="connsiteY0" fmla="*/ 847451 h 1694901"/>
              <a:gd name="connsiteX1" fmla="*/ 1396656 w 2793311"/>
              <a:gd name="connsiteY1" fmla="*/ 0 h 1694901"/>
              <a:gd name="connsiteX2" fmla="*/ 2793312 w 2793311"/>
              <a:gd name="connsiteY2" fmla="*/ 847451 h 1694901"/>
              <a:gd name="connsiteX3" fmla="*/ 1396656 w 2793311"/>
              <a:gd name="connsiteY3" fmla="*/ 1694902 h 1694901"/>
              <a:gd name="connsiteX4" fmla="*/ 0 w 2793311"/>
              <a:gd name="connsiteY4" fmla="*/ 847451 h 1694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93311" h="1694901">
                <a:moveTo>
                  <a:pt x="0" y="847451"/>
                </a:moveTo>
                <a:cubicBezTo>
                  <a:pt x="0" y="379417"/>
                  <a:pt x="625304" y="0"/>
                  <a:pt x="1396656" y="0"/>
                </a:cubicBezTo>
                <a:cubicBezTo>
                  <a:pt x="2168008" y="0"/>
                  <a:pt x="2793312" y="379417"/>
                  <a:pt x="2793312" y="847451"/>
                </a:cubicBezTo>
                <a:cubicBezTo>
                  <a:pt x="2793312" y="1315485"/>
                  <a:pt x="2168008" y="1694902"/>
                  <a:pt x="1396656" y="1694902"/>
                </a:cubicBezTo>
                <a:cubicBezTo>
                  <a:pt x="625304" y="1694902"/>
                  <a:pt x="0" y="1315485"/>
                  <a:pt x="0" y="847451"/>
                </a:cubicBezTo>
                <a:close/>
              </a:path>
            </a:pathLst>
          </a:custGeom>
          <a:solidFill>
            <a:srgbClr val="C00000"/>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444631" tIns="283773" rIns="444631" bIns="283773" numCol="1" spcCol="1270" anchor="ctr" anchorCtr="0">
            <a:noAutofit/>
          </a:bodyPr>
          <a:lstStyle/>
          <a:p>
            <a:pPr lvl="0" algn="ctr" defTabSz="1244600">
              <a:lnSpc>
                <a:spcPct val="90000"/>
              </a:lnSpc>
              <a:spcBef>
                <a:spcPct val="0"/>
              </a:spcBef>
              <a:spcAft>
                <a:spcPct val="35000"/>
              </a:spcAft>
            </a:pPr>
            <a:r>
              <a:rPr lang="en-US" sz="2800" b="1" kern="1200" dirty="0" smtClean="0">
                <a:effectLst>
                  <a:outerShdw blurRad="38100" dist="38100" dir="2700000" algn="tl">
                    <a:srgbClr val="000000">
                      <a:alpha val="43137"/>
                    </a:srgbClr>
                  </a:outerShdw>
                </a:effectLst>
              </a:rPr>
              <a:t>Job Placement</a:t>
            </a:r>
            <a:endParaRPr lang="en-US" sz="2800" b="1" kern="1200" dirty="0">
              <a:effectLst>
                <a:outerShdw blurRad="38100" dist="38100" dir="2700000" algn="tl">
                  <a:srgbClr val="000000">
                    <a:alpha val="43137"/>
                  </a:srgbClr>
                </a:outerShdw>
              </a:effectLst>
            </a:endParaRPr>
          </a:p>
        </p:txBody>
      </p:sp>
      <p:sp>
        <p:nvSpPr>
          <p:cNvPr id="10" name="Freeform 9"/>
          <p:cNvSpPr/>
          <p:nvPr/>
        </p:nvSpPr>
        <p:spPr>
          <a:xfrm rot="311">
            <a:off x="5849403" y="5696279"/>
            <a:ext cx="417857" cy="541726"/>
          </a:xfrm>
          <a:custGeom>
            <a:avLst/>
            <a:gdLst>
              <a:gd name="connsiteX0" fmla="*/ 0 w 417857"/>
              <a:gd name="connsiteY0" fmla="*/ 108345 h 541725"/>
              <a:gd name="connsiteX1" fmla="*/ 208929 w 417857"/>
              <a:gd name="connsiteY1" fmla="*/ 108345 h 541725"/>
              <a:gd name="connsiteX2" fmla="*/ 208929 w 417857"/>
              <a:gd name="connsiteY2" fmla="*/ 0 h 541725"/>
              <a:gd name="connsiteX3" fmla="*/ 417857 w 417857"/>
              <a:gd name="connsiteY3" fmla="*/ 270863 h 541725"/>
              <a:gd name="connsiteX4" fmla="*/ 208929 w 417857"/>
              <a:gd name="connsiteY4" fmla="*/ 541725 h 541725"/>
              <a:gd name="connsiteX5" fmla="*/ 208929 w 417857"/>
              <a:gd name="connsiteY5" fmla="*/ 433380 h 541725"/>
              <a:gd name="connsiteX6" fmla="*/ 0 w 417857"/>
              <a:gd name="connsiteY6" fmla="*/ 433380 h 541725"/>
              <a:gd name="connsiteX7" fmla="*/ 0 w 417857"/>
              <a:gd name="connsiteY7" fmla="*/ 108345 h 541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7857" h="541725">
                <a:moveTo>
                  <a:pt x="417857" y="433380"/>
                </a:moveTo>
                <a:lnTo>
                  <a:pt x="208928" y="433380"/>
                </a:lnTo>
                <a:lnTo>
                  <a:pt x="208928" y="541725"/>
                </a:lnTo>
                <a:lnTo>
                  <a:pt x="0" y="270862"/>
                </a:lnTo>
                <a:lnTo>
                  <a:pt x="208928" y="0"/>
                </a:lnTo>
                <a:lnTo>
                  <a:pt x="208928" y="108345"/>
                </a:lnTo>
                <a:lnTo>
                  <a:pt x="417857" y="108345"/>
                </a:lnTo>
                <a:lnTo>
                  <a:pt x="417857" y="433380"/>
                </a:lnTo>
                <a:close/>
              </a:path>
            </a:pathLst>
          </a:custGeom>
        </p:spPr>
        <p:style>
          <a:lnRef idx="0">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25357" tIns="108346" rIns="-1" bIns="108344" numCol="1" spcCol="1270" anchor="ctr" anchorCtr="0">
            <a:noAutofit/>
          </a:bodyPr>
          <a:lstStyle/>
          <a:p>
            <a:pPr lvl="0" algn="ctr" defTabSz="1022350">
              <a:lnSpc>
                <a:spcPct val="90000"/>
              </a:lnSpc>
              <a:spcBef>
                <a:spcPct val="0"/>
              </a:spcBef>
              <a:spcAft>
                <a:spcPct val="35000"/>
              </a:spcAft>
            </a:pPr>
            <a:endParaRPr lang="en-US" sz="2300" b="1" kern="1200">
              <a:effectLst>
                <a:outerShdw blurRad="38100" dist="38100" dir="2700000" algn="tl">
                  <a:srgbClr val="000000">
                    <a:alpha val="43137"/>
                  </a:srgbClr>
                </a:outerShdw>
              </a:effectLst>
            </a:endParaRPr>
          </a:p>
        </p:txBody>
      </p:sp>
      <p:sp>
        <p:nvSpPr>
          <p:cNvPr id="11" name="Freeform 10"/>
          <p:cNvSpPr/>
          <p:nvPr/>
        </p:nvSpPr>
        <p:spPr>
          <a:xfrm>
            <a:off x="2396094" y="5123122"/>
            <a:ext cx="3325577" cy="1694901"/>
          </a:xfrm>
          <a:custGeom>
            <a:avLst/>
            <a:gdLst>
              <a:gd name="connsiteX0" fmla="*/ 0 w 2888044"/>
              <a:gd name="connsiteY0" fmla="*/ 847451 h 1694901"/>
              <a:gd name="connsiteX1" fmla="*/ 1444022 w 2888044"/>
              <a:gd name="connsiteY1" fmla="*/ 0 h 1694901"/>
              <a:gd name="connsiteX2" fmla="*/ 2888044 w 2888044"/>
              <a:gd name="connsiteY2" fmla="*/ 847451 h 1694901"/>
              <a:gd name="connsiteX3" fmla="*/ 1444022 w 2888044"/>
              <a:gd name="connsiteY3" fmla="*/ 1694902 h 1694901"/>
              <a:gd name="connsiteX4" fmla="*/ 0 w 2888044"/>
              <a:gd name="connsiteY4" fmla="*/ 847451 h 1694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8044" h="1694901">
                <a:moveTo>
                  <a:pt x="0" y="847451"/>
                </a:moveTo>
                <a:cubicBezTo>
                  <a:pt x="0" y="379417"/>
                  <a:pt x="646511" y="0"/>
                  <a:pt x="1444022" y="0"/>
                </a:cubicBezTo>
                <a:cubicBezTo>
                  <a:pt x="2241533" y="0"/>
                  <a:pt x="2888044" y="379417"/>
                  <a:pt x="2888044" y="847451"/>
                </a:cubicBezTo>
                <a:cubicBezTo>
                  <a:pt x="2888044" y="1315485"/>
                  <a:pt x="2241533" y="1694902"/>
                  <a:pt x="1444022" y="1694902"/>
                </a:cubicBezTo>
                <a:cubicBezTo>
                  <a:pt x="646511" y="1694902"/>
                  <a:pt x="0" y="1315485"/>
                  <a:pt x="0" y="847451"/>
                </a:cubicBez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458504" tIns="283773" rIns="458504" bIns="283773" numCol="1" spcCol="1270" anchor="ctr" anchorCtr="0">
            <a:noAutofit/>
          </a:bodyPr>
          <a:lstStyle/>
          <a:p>
            <a:pPr lvl="0" algn="ctr" defTabSz="1244600">
              <a:lnSpc>
                <a:spcPct val="90000"/>
              </a:lnSpc>
              <a:spcBef>
                <a:spcPct val="0"/>
              </a:spcBef>
              <a:spcAft>
                <a:spcPct val="35000"/>
              </a:spcAft>
            </a:pPr>
            <a:r>
              <a:rPr lang="en-US" sz="2800" b="1" dirty="0" smtClean="0">
                <a:effectLst>
                  <a:outerShdw blurRad="38100" dist="38100" dir="2700000" algn="tl">
                    <a:srgbClr val="000000">
                      <a:alpha val="43137"/>
                    </a:srgbClr>
                  </a:outerShdw>
                </a:effectLst>
              </a:rPr>
              <a:t>Skills Development</a:t>
            </a:r>
            <a:endParaRPr lang="en-US" sz="2800" b="1" dirty="0">
              <a:effectLst>
                <a:outerShdw blurRad="38100" dist="38100" dir="2700000" algn="tl">
                  <a:srgbClr val="000000">
                    <a:alpha val="43137"/>
                  </a:srgbClr>
                </a:outerShdw>
              </a:effectLst>
            </a:endParaRPr>
          </a:p>
        </p:txBody>
      </p:sp>
      <p:sp>
        <p:nvSpPr>
          <p:cNvPr id="12" name="Freeform 11"/>
          <p:cNvSpPr/>
          <p:nvPr/>
        </p:nvSpPr>
        <p:spPr>
          <a:xfrm rot="4649541">
            <a:off x="3503464" y="4559199"/>
            <a:ext cx="332135" cy="541726"/>
          </a:xfrm>
          <a:custGeom>
            <a:avLst/>
            <a:gdLst>
              <a:gd name="connsiteX0" fmla="*/ 0 w 332134"/>
              <a:gd name="connsiteY0" fmla="*/ 108345 h 541725"/>
              <a:gd name="connsiteX1" fmla="*/ 166067 w 332134"/>
              <a:gd name="connsiteY1" fmla="*/ 108345 h 541725"/>
              <a:gd name="connsiteX2" fmla="*/ 166067 w 332134"/>
              <a:gd name="connsiteY2" fmla="*/ 0 h 541725"/>
              <a:gd name="connsiteX3" fmla="*/ 332134 w 332134"/>
              <a:gd name="connsiteY3" fmla="*/ 270863 h 541725"/>
              <a:gd name="connsiteX4" fmla="*/ 166067 w 332134"/>
              <a:gd name="connsiteY4" fmla="*/ 541725 h 541725"/>
              <a:gd name="connsiteX5" fmla="*/ 166067 w 332134"/>
              <a:gd name="connsiteY5" fmla="*/ 433380 h 541725"/>
              <a:gd name="connsiteX6" fmla="*/ 0 w 332134"/>
              <a:gd name="connsiteY6" fmla="*/ 433380 h 541725"/>
              <a:gd name="connsiteX7" fmla="*/ 0 w 332134"/>
              <a:gd name="connsiteY7" fmla="*/ 108345 h 541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134" h="541725">
                <a:moveTo>
                  <a:pt x="332134" y="433380"/>
                </a:moveTo>
                <a:lnTo>
                  <a:pt x="166067" y="433380"/>
                </a:lnTo>
                <a:lnTo>
                  <a:pt x="166067" y="541725"/>
                </a:lnTo>
                <a:lnTo>
                  <a:pt x="0" y="270862"/>
                </a:lnTo>
                <a:lnTo>
                  <a:pt x="166067" y="0"/>
                </a:lnTo>
                <a:lnTo>
                  <a:pt x="166067" y="108345"/>
                </a:lnTo>
                <a:lnTo>
                  <a:pt x="332134" y="108345"/>
                </a:lnTo>
                <a:lnTo>
                  <a:pt x="332134" y="433380"/>
                </a:lnTo>
                <a:close/>
              </a:path>
            </a:pathLst>
          </a:custGeom>
        </p:spPr>
        <p:style>
          <a:lnRef idx="0">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99640" tIns="108345" rIns="0" bIns="108345" numCol="1" spcCol="1270" anchor="ctr" anchorCtr="0">
            <a:noAutofit/>
          </a:bodyPr>
          <a:lstStyle/>
          <a:p>
            <a:pPr lvl="0" algn="ctr" defTabSz="1022350">
              <a:lnSpc>
                <a:spcPct val="90000"/>
              </a:lnSpc>
              <a:spcBef>
                <a:spcPct val="0"/>
              </a:spcBef>
              <a:spcAft>
                <a:spcPct val="35000"/>
              </a:spcAft>
            </a:pPr>
            <a:endParaRPr lang="en-US" sz="2300" b="1" kern="1200">
              <a:effectLst>
                <a:outerShdw blurRad="38100" dist="38100" dir="2700000" algn="tl">
                  <a:srgbClr val="000000">
                    <a:alpha val="43137"/>
                  </a:srgbClr>
                </a:outerShdw>
              </a:effectLst>
            </a:endParaRPr>
          </a:p>
        </p:txBody>
      </p:sp>
      <p:sp>
        <p:nvSpPr>
          <p:cNvPr id="13" name="Freeform 12"/>
          <p:cNvSpPr/>
          <p:nvPr/>
        </p:nvSpPr>
        <p:spPr>
          <a:xfrm>
            <a:off x="6425363" y="5119693"/>
            <a:ext cx="3290189" cy="1694901"/>
          </a:xfrm>
          <a:custGeom>
            <a:avLst/>
            <a:gdLst>
              <a:gd name="connsiteX0" fmla="*/ 0 w 3290189"/>
              <a:gd name="connsiteY0" fmla="*/ 847451 h 1694901"/>
              <a:gd name="connsiteX1" fmla="*/ 1645095 w 3290189"/>
              <a:gd name="connsiteY1" fmla="*/ 0 h 1694901"/>
              <a:gd name="connsiteX2" fmla="*/ 3290190 w 3290189"/>
              <a:gd name="connsiteY2" fmla="*/ 847451 h 1694901"/>
              <a:gd name="connsiteX3" fmla="*/ 1645095 w 3290189"/>
              <a:gd name="connsiteY3" fmla="*/ 1694902 h 1694901"/>
              <a:gd name="connsiteX4" fmla="*/ 0 w 3290189"/>
              <a:gd name="connsiteY4" fmla="*/ 847451 h 1694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90189" h="1694901">
                <a:moveTo>
                  <a:pt x="0" y="847451"/>
                </a:moveTo>
                <a:cubicBezTo>
                  <a:pt x="0" y="379417"/>
                  <a:pt x="736534" y="0"/>
                  <a:pt x="1645095" y="0"/>
                </a:cubicBezTo>
                <a:cubicBezTo>
                  <a:pt x="2553656" y="0"/>
                  <a:pt x="3290190" y="379417"/>
                  <a:pt x="3290190" y="847451"/>
                </a:cubicBezTo>
                <a:cubicBezTo>
                  <a:pt x="3290190" y="1315485"/>
                  <a:pt x="2553656" y="1694902"/>
                  <a:pt x="1645095" y="1694902"/>
                </a:cubicBezTo>
                <a:cubicBezTo>
                  <a:pt x="736534" y="1694902"/>
                  <a:pt x="0" y="1315485"/>
                  <a:pt x="0" y="847451"/>
                </a:cubicBezTo>
                <a:close/>
              </a:path>
            </a:pathLst>
          </a:cu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517397" tIns="283773" rIns="517397" bIns="283773" numCol="1" spcCol="1270" anchor="ctr" anchorCtr="0">
            <a:noAutofit/>
          </a:bodyPr>
          <a:lstStyle/>
          <a:p>
            <a:pPr lvl="0" algn="ctr" defTabSz="1244600">
              <a:lnSpc>
                <a:spcPct val="90000"/>
              </a:lnSpc>
              <a:spcBef>
                <a:spcPct val="0"/>
              </a:spcBef>
              <a:spcAft>
                <a:spcPct val="35000"/>
              </a:spcAft>
            </a:pPr>
            <a:r>
              <a:rPr lang="en-US" sz="2800" b="1" dirty="0">
                <a:effectLst>
                  <a:outerShdw blurRad="38100" dist="38100" dir="2700000" algn="tl">
                    <a:srgbClr val="000000">
                      <a:alpha val="43137"/>
                    </a:srgbClr>
                  </a:outerShdw>
                </a:effectLst>
              </a:rPr>
              <a:t>Social Services</a:t>
            </a:r>
          </a:p>
        </p:txBody>
      </p:sp>
      <p:sp>
        <p:nvSpPr>
          <p:cNvPr id="14" name="Freeform 13"/>
          <p:cNvSpPr/>
          <p:nvPr/>
        </p:nvSpPr>
        <p:spPr>
          <a:xfrm rot="19954274">
            <a:off x="4665198" y="2674562"/>
            <a:ext cx="299211" cy="541725"/>
          </a:xfrm>
          <a:custGeom>
            <a:avLst/>
            <a:gdLst>
              <a:gd name="connsiteX0" fmla="*/ 0 w 299211"/>
              <a:gd name="connsiteY0" fmla="*/ 108345 h 541725"/>
              <a:gd name="connsiteX1" fmla="*/ 149606 w 299211"/>
              <a:gd name="connsiteY1" fmla="*/ 108345 h 541725"/>
              <a:gd name="connsiteX2" fmla="*/ 149606 w 299211"/>
              <a:gd name="connsiteY2" fmla="*/ 0 h 541725"/>
              <a:gd name="connsiteX3" fmla="*/ 299211 w 299211"/>
              <a:gd name="connsiteY3" fmla="*/ 270863 h 541725"/>
              <a:gd name="connsiteX4" fmla="*/ 149606 w 299211"/>
              <a:gd name="connsiteY4" fmla="*/ 541725 h 541725"/>
              <a:gd name="connsiteX5" fmla="*/ 149606 w 299211"/>
              <a:gd name="connsiteY5" fmla="*/ 433380 h 541725"/>
              <a:gd name="connsiteX6" fmla="*/ 0 w 299211"/>
              <a:gd name="connsiteY6" fmla="*/ 433380 h 541725"/>
              <a:gd name="connsiteX7" fmla="*/ 0 w 299211"/>
              <a:gd name="connsiteY7" fmla="*/ 108345 h 541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9211" h="541725">
                <a:moveTo>
                  <a:pt x="0" y="108345"/>
                </a:moveTo>
                <a:lnTo>
                  <a:pt x="149606" y="108345"/>
                </a:lnTo>
                <a:lnTo>
                  <a:pt x="149606" y="0"/>
                </a:lnTo>
                <a:lnTo>
                  <a:pt x="299211" y="270863"/>
                </a:lnTo>
                <a:lnTo>
                  <a:pt x="149606" y="541725"/>
                </a:lnTo>
                <a:lnTo>
                  <a:pt x="149606" y="433380"/>
                </a:lnTo>
                <a:lnTo>
                  <a:pt x="0" y="433380"/>
                </a:lnTo>
                <a:lnTo>
                  <a:pt x="0" y="108345"/>
                </a:lnTo>
                <a:close/>
              </a:path>
            </a:pathLst>
          </a:custGeom>
        </p:spPr>
        <p:style>
          <a:lnRef idx="0">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1" tIns="108344" rIns="89763" bIns="108345" numCol="1" spcCol="1270" anchor="ctr" anchorCtr="0">
            <a:noAutofit/>
          </a:bodyPr>
          <a:lstStyle/>
          <a:p>
            <a:pPr lvl="0" algn="ctr" defTabSz="1022350">
              <a:lnSpc>
                <a:spcPct val="90000"/>
              </a:lnSpc>
              <a:spcBef>
                <a:spcPct val="0"/>
              </a:spcBef>
              <a:spcAft>
                <a:spcPct val="35000"/>
              </a:spcAft>
            </a:pPr>
            <a:endParaRPr lang="en-US" sz="2300" b="1" kern="120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74329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ppt_x"/>
                                          </p:val>
                                        </p:tav>
                                        <p:tav tm="100000">
                                          <p:val>
                                            <p:strVal val="#ppt_x"/>
                                          </p:val>
                                        </p:tav>
                                      </p:tavLst>
                                    </p:anim>
                                    <p:anim calcmode="lin" valueType="num">
                                      <p:cBhvr additive="base">
                                        <p:cTn id="2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1000"/>
                                        <p:tgtEl>
                                          <p:spTgt spid="10"/>
                                        </p:tgtEl>
                                      </p:cBhvr>
                                    </p:animEffect>
                                    <p:anim calcmode="lin" valueType="num">
                                      <p:cBhvr>
                                        <p:cTn id="40" dur="1000" fill="hold"/>
                                        <p:tgtEl>
                                          <p:spTgt spid="10"/>
                                        </p:tgtEl>
                                        <p:attrNameLst>
                                          <p:attrName>ppt_x</p:attrName>
                                        </p:attrNameLst>
                                      </p:cBhvr>
                                      <p:tavLst>
                                        <p:tav tm="0">
                                          <p:val>
                                            <p:strVal val="#ppt_x"/>
                                          </p:val>
                                        </p:tav>
                                        <p:tav tm="100000">
                                          <p:val>
                                            <p:strVal val="#ppt_x"/>
                                          </p:val>
                                        </p:tav>
                                      </p:tavLst>
                                    </p:anim>
                                    <p:anim calcmode="lin" valueType="num">
                                      <p:cBhvr>
                                        <p:cTn id="4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1"/>
                                        </p:tgtEl>
                                        <p:attrNameLst>
                                          <p:attrName>style.visibility</p:attrName>
                                        </p:attrNameLst>
                                      </p:cBhvr>
                                      <p:to>
                                        <p:strVal val="visible"/>
                                      </p:to>
                                    </p:set>
                                    <p:anim calcmode="lin" valueType="num">
                                      <p:cBhvr additive="base">
                                        <p:cTn id="46" dur="500" fill="hold"/>
                                        <p:tgtEl>
                                          <p:spTgt spid="11"/>
                                        </p:tgtEl>
                                        <p:attrNameLst>
                                          <p:attrName>ppt_x</p:attrName>
                                        </p:attrNameLst>
                                      </p:cBhvr>
                                      <p:tavLst>
                                        <p:tav tm="0">
                                          <p:val>
                                            <p:strVal val="#ppt_x"/>
                                          </p:val>
                                        </p:tav>
                                        <p:tav tm="100000">
                                          <p:val>
                                            <p:strVal val="#ppt_x"/>
                                          </p:val>
                                        </p:tav>
                                      </p:tavLst>
                                    </p:anim>
                                    <p:anim calcmode="lin" valueType="num">
                                      <p:cBhvr additive="base">
                                        <p:cTn id="47"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1000"/>
                                        <p:tgtEl>
                                          <p:spTgt spid="12"/>
                                        </p:tgtEl>
                                      </p:cBhvr>
                                    </p:animEffect>
                                    <p:anim calcmode="lin" valueType="num">
                                      <p:cBhvr>
                                        <p:cTn id="53" dur="1000" fill="hold"/>
                                        <p:tgtEl>
                                          <p:spTgt spid="12"/>
                                        </p:tgtEl>
                                        <p:attrNameLst>
                                          <p:attrName>ppt_x</p:attrName>
                                        </p:attrNameLst>
                                      </p:cBhvr>
                                      <p:tavLst>
                                        <p:tav tm="0">
                                          <p:val>
                                            <p:strVal val="#ppt_x"/>
                                          </p:val>
                                        </p:tav>
                                        <p:tav tm="100000">
                                          <p:val>
                                            <p:strVal val="#ppt_x"/>
                                          </p:val>
                                        </p:tav>
                                      </p:tavLst>
                                    </p:anim>
                                    <p:anim calcmode="lin" valueType="num">
                                      <p:cBhvr>
                                        <p:cTn id="5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anim calcmode="lin" valueType="num">
                                      <p:cBhvr additive="base">
                                        <p:cTn id="59" dur="500" fill="hold"/>
                                        <p:tgtEl>
                                          <p:spTgt spid="9"/>
                                        </p:tgtEl>
                                        <p:attrNameLst>
                                          <p:attrName>ppt_x</p:attrName>
                                        </p:attrNameLst>
                                      </p:cBhvr>
                                      <p:tavLst>
                                        <p:tav tm="0">
                                          <p:val>
                                            <p:strVal val="#ppt_x"/>
                                          </p:val>
                                        </p:tav>
                                        <p:tav tm="100000">
                                          <p:val>
                                            <p:strVal val="#ppt_x"/>
                                          </p:val>
                                        </p:tav>
                                      </p:tavLst>
                                    </p:anim>
                                    <p:anim calcmode="lin" valueType="num">
                                      <p:cBhvr additive="base">
                                        <p:cTn id="6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fade">
                                      <p:cBhvr>
                                        <p:cTn id="65" dur="1000"/>
                                        <p:tgtEl>
                                          <p:spTgt spid="14"/>
                                        </p:tgtEl>
                                      </p:cBhvr>
                                    </p:animEffect>
                                    <p:anim calcmode="lin" valueType="num">
                                      <p:cBhvr>
                                        <p:cTn id="66" dur="1000" fill="hold"/>
                                        <p:tgtEl>
                                          <p:spTgt spid="14"/>
                                        </p:tgtEl>
                                        <p:attrNameLst>
                                          <p:attrName>ppt_x</p:attrName>
                                        </p:attrNameLst>
                                      </p:cBhvr>
                                      <p:tavLst>
                                        <p:tav tm="0">
                                          <p:val>
                                            <p:strVal val="#ppt_x"/>
                                          </p:val>
                                        </p:tav>
                                        <p:tav tm="100000">
                                          <p:val>
                                            <p:strVal val="#ppt_x"/>
                                          </p:val>
                                        </p:tav>
                                      </p:tavLst>
                                    </p:anim>
                                    <p:anim calcmode="lin" valueType="num">
                                      <p:cBhvr>
                                        <p:cTn id="6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Public charge</a:t>
            </a:r>
            <a:endParaRPr lang="en-US" sz="5400" dirty="0"/>
          </a:p>
        </p:txBody>
      </p:sp>
      <p:sp>
        <p:nvSpPr>
          <p:cNvPr id="3" name="Content Placeholder 2"/>
          <p:cNvSpPr>
            <a:spLocks noGrp="1"/>
          </p:cNvSpPr>
          <p:nvPr>
            <p:ph idx="1"/>
          </p:nvPr>
        </p:nvSpPr>
        <p:spPr>
          <a:xfrm>
            <a:off x="581192" y="2180496"/>
            <a:ext cx="11029615" cy="4336845"/>
          </a:xfrm>
        </p:spPr>
        <p:txBody>
          <a:bodyPr>
            <a:normAutofit fontScale="92500" lnSpcReduction="10000"/>
          </a:bodyPr>
          <a:lstStyle/>
          <a:p>
            <a:r>
              <a:rPr lang="en-US" dirty="0" smtClean="0"/>
              <a:t>Geography – across all of CASA’s footprint – </a:t>
            </a:r>
            <a:r>
              <a:rPr lang="en-US" b="1" dirty="0" smtClean="0"/>
              <a:t>VA</a:t>
            </a:r>
            <a:r>
              <a:rPr lang="en-US" dirty="0" smtClean="0"/>
              <a:t> (Fairfax Co.), </a:t>
            </a:r>
            <a:r>
              <a:rPr lang="en-US" b="1" dirty="0" smtClean="0"/>
              <a:t>MD</a:t>
            </a:r>
            <a:r>
              <a:rPr lang="en-US" dirty="0" smtClean="0"/>
              <a:t> (</a:t>
            </a:r>
            <a:r>
              <a:rPr lang="en-US" dirty="0"/>
              <a:t>Baltimore City, Montgomery </a:t>
            </a:r>
            <a:r>
              <a:rPr lang="en-US" dirty="0" smtClean="0"/>
              <a:t>Co., and Prince  			George’s Co.), and </a:t>
            </a:r>
            <a:r>
              <a:rPr lang="en-US" b="1" dirty="0" smtClean="0"/>
              <a:t>PA</a:t>
            </a:r>
            <a:r>
              <a:rPr lang="en-US" dirty="0" smtClean="0"/>
              <a:t> (York Co.)</a:t>
            </a:r>
          </a:p>
          <a:p>
            <a:r>
              <a:rPr lang="en-US" dirty="0" smtClean="0"/>
              <a:t>Public comment - </a:t>
            </a:r>
            <a:r>
              <a:rPr lang="en-US" b="1" dirty="0" smtClean="0"/>
              <a:t>1568 submitted </a:t>
            </a:r>
            <a:r>
              <a:rPr lang="en-US" dirty="0" smtClean="0"/>
              <a:t>(923 from CASA members, 306 from allies, 1 CASA organizational comment, 323 community members through digital campaign)</a:t>
            </a:r>
          </a:p>
          <a:p>
            <a:r>
              <a:rPr lang="en-US" dirty="0" smtClean="0"/>
              <a:t>Education: </a:t>
            </a:r>
            <a:r>
              <a:rPr lang="en-US" b="1" dirty="0" smtClean="0"/>
              <a:t>nearly 2,000</a:t>
            </a:r>
          </a:p>
          <a:p>
            <a:pPr lvl="2"/>
            <a:r>
              <a:rPr lang="en-US" dirty="0">
                <a:sym typeface="Wingdings" panose="05000000000000000000" pitchFamily="2" charset="2"/>
              </a:rPr>
              <a:t>Elected officials - State Delegates, County Executives, County Councilmembers, Attorney’s General offices, HHS leadership, </a:t>
            </a:r>
            <a:endParaRPr lang="en-US" dirty="0" smtClean="0">
              <a:sym typeface="Wingdings" panose="05000000000000000000" pitchFamily="2" charset="2"/>
            </a:endParaRPr>
          </a:p>
          <a:p>
            <a:pPr lvl="2"/>
            <a:r>
              <a:rPr lang="en-US" dirty="0" smtClean="0">
                <a:sym typeface="Wingdings" panose="05000000000000000000" pitchFamily="2" charset="2"/>
              </a:rPr>
              <a:t>Service </a:t>
            </a:r>
            <a:r>
              <a:rPr lang="en-US" dirty="0">
                <a:sym typeface="Wingdings" panose="05000000000000000000" pitchFamily="2" charset="2"/>
              </a:rPr>
              <a:t>provider </a:t>
            </a:r>
            <a:r>
              <a:rPr lang="en-US" dirty="0" smtClean="0">
                <a:sym typeface="Wingdings" panose="05000000000000000000" pitchFamily="2" charset="2"/>
              </a:rPr>
              <a:t>education - </a:t>
            </a:r>
            <a:r>
              <a:rPr lang="en-US" dirty="0">
                <a:sym typeface="Wingdings" panose="05000000000000000000" pitchFamily="2" charset="2"/>
              </a:rPr>
              <a:t>Allied professionals, County Advisory Committees and </a:t>
            </a:r>
            <a:r>
              <a:rPr lang="en-US" dirty="0" smtClean="0">
                <a:sym typeface="Wingdings" panose="05000000000000000000" pitchFamily="2" charset="2"/>
              </a:rPr>
              <a:t>Coalitions</a:t>
            </a:r>
          </a:p>
          <a:p>
            <a:pPr lvl="2"/>
            <a:r>
              <a:rPr lang="en-US" dirty="0"/>
              <a:t>Train the trainer -  Staff, Community Health Workers, and Youth Organizers</a:t>
            </a:r>
            <a:endParaRPr lang="en-US" dirty="0">
              <a:sym typeface="Wingdings" panose="05000000000000000000" pitchFamily="2" charset="2"/>
            </a:endParaRPr>
          </a:p>
          <a:p>
            <a:r>
              <a:rPr lang="en-US" dirty="0" smtClean="0">
                <a:sym typeface="Wingdings" panose="05000000000000000000" pitchFamily="2" charset="2"/>
              </a:rPr>
              <a:t>Media and Digital campaign:</a:t>
            </a:r>
          </a:p>
          <a:p>
            <a:pPr lvl="2"/>
            <a:r>
              <a:rPr lang="en-US" b="1" dirty="0">
                <a:sym typeface="Wingdings" panose="05000000000000000000" pitchFamily="2" charset="2"/>
              </a:rPr>
              <a:t>27 media events </a:t>
            </a:r>
            <a:r>
              <a:rPr lang="en-US" dirty="0">
                <a:sym typeface="Wingdings" panose="05000000000000000000" pitchFamily="2" charset="2"/>
              </a:rPr>
              <a:t>-  TV, Radio, and online media pieces</a:t>
            </a:r>
          </a:p>
          <a:p>
            <a:pPr lvl="2"/>
            <a:r>
              <a:rPr lang="en-US" dirty="0" smtClean="0">
                <a:sym typeface="Wingdings" panose="05000000000000000000" pitchFamily="2" charset="2"/>
              </a:rPr>
              <a:t>Webinar: 1 webinar where 43 professionals and students participated; later, an additional 135 individuals viewed it on YouTube</a:t>
            </a:r>
          </a:p>
          <a:p>
            <a:pPr lvl="2"/>
            <a:r>
              <a:rPr lang="en-US" dirty="0" smtClean="0">
                <a:sym typeface="Wingdings" panose="05000000000000000000" pitchFamily="2" charset="2"/>
              </a:rPr>
              <a:t>Facebook: reached 7,174  323 signed petition</a:t>
            </a:r>
          </a:p>
          <a:p>
            <a:r>
              <a:rPr lang="en-US" dirty="0" smtClean="0">
                <a:sym typeface="Wingdings" panose="05000000000000000000" pitchFamily="2" charset="2"/>
              </a:rPr>
              <a:t>Litigation – filed 9/16/2019</a:t>
            </a:r>
          </a:p>
          <a:p>
            <a:pPr lvl="1"/>
            <a:endParaRPr lang="en-US" dirty="0"/>
          </a:p>
        </p:txBody>
      </p:sp>
    </p:spTree>
    <p:extLst>
      <p:ext uri="{BB962C8B-B14F-4D97-AF65-F5344CB8AC3E}">
        <p14:creationId xmlns:p14="http://schemas.microsoft.com/office/powerpoint/2010/main" val="4229987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Medical Care for Uninsured Children</a:t>
            </a:r>
          </a:p>
        </p:txBody>
      </p:sp>
      <p:sp>
        <p:nvSpPr>
          <p:cNvPr id="3" name="Content Placeholder 2"/>
          <p:cNvSpPr>
            <a:spLocks noGrp="1"/>
          </p:cNvSpPr>
          <p:nvPr>
            <p:ph idx="1"/>
          </p:nvPr>
        </p:nvSpPr>
        <p:spPr>
          <a:xfrm>
            <a:off x="581192" y="2306006"/>
            <a:ext cx="11029615" cy="3678303"/>
          </a:xfrm>
        </p:spPr>
        <p:txBody>
          <a:bodyPr>
            <a:noAutofit/>
          </a:bodyPr>
          <a:lstStyle/>
          <a:p>
            <a:r>
              <a:rPr lang="en-US" sz="2800" dirty="0" smtClean="0"/>
              <a:t>Most jurisdictions in the area have a variation of this program</a:t>
            </a:r>
          </a:p>
          <a:p>
            <a:pPr lvl="1"/>
            <a:r>
              <a:rPr lang="en-US" sz="2400" dirty="0" smtClean="0"/>
              <a:t>Washington, DC</a:t>
            </a:r>
          </a:p>
          <a:p>
            <a:pPr lvl="1"/>
            <a:r>
              <a:rPr lang="en-US" sz="2400" dirty="0" smtClean="0"/>
              <a:t>Prince George’s County, MD</a:t>
            </a:r>
          </a:p>
          <a:p>
            <a:pPr lvl="1"/>
            <a:r>
              <a:rPr lang="en-US" sz="2400" dirty="0" smtClean="0"/>
              <a:t>Montgomery County, MD</a:t>
            </a:r>
          </a:p>
          <a:p>
            <a:pPr lvl="1"/>
            <a:r>
              <a:rPr lang="en-US" sz="2400" dirty="0" smtClean="0"/>
              <a:t>Fairfax County, VA</a:t>
            </a:r>
          </a:p>
          <a:p>
            <a:pPr lvl="1"/>
            <a:r>
              <a:rPr lang="en-US" sz="2400" dirty="0" smtClean="0"/>
              <a:t>Prince William County, VA</a:t>
            </a:r>
          </a:p>
          <a:p>
            <a:r>
              <a:rPr lang="en-US" sz="2800" dirty="0" smtClean="0"/>
              <a:t>Varying services covered, especially specialty care, in-patient services; </a:t>
            </a:r>
          </a:p>
          <a:p>
            <a:r>
              <a:rPr lang="en-US" sz="2800" dirty="0" smtClean="0"/>
              <a:t>Varying levels of funding – some have waiting lists</a:t>
            </a:r>
            <a:endParaRPr lang="en-US" sz="2800" dirty="0"/>
          </a:p>
        </p:txBody>
      </p:sp>
    </p:spTree>
    <p:extLst>
      <p:ext uri="{BB962C8B-B14F-4D97-AF65-F5344CB8AC3E}">
        <p14:creationId xmlns:p14="http://schemas.microsoft.com/office/powerpoint/2010/main" val="2313641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Medical Care for Uninsured </a:t>
            </a:r>
            <a:r>
              <a:rPr lang="en-US" sz="4400" dirty="0" smtClean="0"/>
              <a:t>Adults</a:t>
            </a:r>
            <a:endParaRPr lang="en-US" sz="4400" dirty="0"/>
          </a:p>
        </p:txBody>
      </p:sp>
      <p:sp>
        <p:nvSpPr>
          <p:cNvPr id="3" name="Content Placeholder 2"/>
          <p:cNvSpPr>
            <a:spLocks noGrp="1"/>
          </p:cNvSpPr>
          <p:nvPr>
            <p:ph idx="1"/>
          </p:nvPr>
        </p:nvSpPr>
        <p:spPr/>
        <p:txBody>
          <a:bodyPr>
            <a:noAutofit/>
          </a:bodyPr>
          <a:lstStyle/>
          <a:p>
            <a:r>
              <a:rPr lang="en-US" sz="2800" b="1" dirty="0"/>
              <a:t>DC Healthcare </a:t>
            </a:r>
            <a:r>
              <a:rPr lang="en-US" sz="2800" b="1" dirty="0" smtClean="0"/>
              <a:t>Alliance:  </a:t>
            </a:r>
            <a:r>
              <a:rPr lang="en-US" sz="2800" dirty="0" smtClean="0"/>
              <a:t>A </a:t>
            </a:r>
            <a:r>
              <a:rPr lang="en-US" sz="2800" dirty="0"/>
              <a:t>locally-funded program designed to provide medical assistance to District residents who are not eligible </a:t>
            </a:r>
            <a:r>
              <a:rPr lang="en-US" sz="2800" dirty="0" smtClean="0"/>
              <a:t>for </a:t>
            </a:r>
            <a:r>
              <a:rPr lang="en-US" sz="2800" dirty="0"/>
              <a:t>any other health or medical health coverage and complete a face- to-face interview</a:t>
            </a:r>
            <a:r>
              <a:rPr lang="en-US" sz="2800" dirty="0" smtClean="0"/>
              <a:t>.</a:t>
            </a:r>
          </a:p>
          <a:p>
            <a:r>
              <a:rPr lang="en-US" sz="2800" b="1" dirty="0" smtClean="0"/>
              <a:t>Montgomery Cares: </a:t>
            </a:r>
            <a:r>
              <a:rPr lang="en-US" sz="2800" dirty="0" smtClean="0"/>
              <a:t>A</a:t>
            </a:r>
            <a:r>
              <a:rPr lang="en-US" sz="2800" b="1" dirty="0" smtClean="0"/>
              <a:t> </a:t>
            </a:r>
            <a:r>
              <a:rPr lang="en-US" sz="2800" dirty="0" smtClean="0"/>
              <a:t>group </a:t>
            </a:r>
            <a:r>
              <a:rPr lang="en-US" sz="2800" dirty="0"/>
              <a:t>of community-based health care providers that provide medical care to uninsured adults in Montgomery County</a:t>
            </a:r>
            <a:r>
              <a:rPr lang="en-US" sz="2800" dirty="0" smtClean="0"/>
              <a:t>.</a:t>
            </a:r>
          </a:p>
          <a:p>
            <a:r>
              <a:rPr lang="en-US" sz="2800" dirty="0"/>
              <a:t>Varying services covered, especially specialty care, in-patient services; </a:t>
            </a:r>
          </a:p>
        </p:txBody>
      </p:sp>
    </p:spTree>
    <p:extLst>
      <p:ext uri="{BB962C8B-B14F-4D97-AF65-F5344CB8AC3E}">
        <p14:creationId xmlns:p14="http://schemas.microsoft.com/office/powerpoint/2010/main" val="1896550414"/>
      </p:ext>
    </p:extLst>
  </p:cSld>
  <p:clrMapOvr>
    <a:masterClrMapping/>
  </p:clrMapOvr>
</p:sld>
</file>

<file path=ppt/theme/theme1.xml><?xml version="1.0" encoding="utf-8"?>
<a:theme xmlns:a="http://schemas.openxmlformats.org/drawingml/2006/main" name="Dividend">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Template>
  <TotalTime>24679</TotalTime>
  <Words>377</Words>
  <Application>Microsoft Office PowerPoint</Application>
  <PresentationFormat>Widescreen</PresentationFormat>
  <Paragraphs>69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Gill Sans MT</vt:lpstr>
      <vt:lpstr>Wingdings</vt:lpstr>
      <vt:lpstr>Wingdings 2</vt:lpstr>
      <vt:lpstr>Dividend</vt:lpstr>
      <vt:lpstr>PowerPoint Presentation</vt:lpstr>
      <vt:lpstr>Casa</vt:lpstr>
      <vt:lpstr>Where is casa</vt:lpstr>
      <vt:lpstr>Mission &amp; vision</vt:lpstr>
      <vt:lpstr>New landscape</vt:lpstr>
      <vt:lpstr>What makes casa different</vt:lpstr>
      <vt:lpstr>Public charge</vt:lpstr>
      <vt:lpstr>Medical Care for Uninsured Children</vt:lpstr>
      <vt:lpstr>Medical Care for Uninsured Adults</vt:lpstr>
      <vt:lpstr>Advocacy - local</vt:lpstr>
      <vt:lpstr>Advocacy - state</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LaRue</dc:creator>
  <cp:lastModifiedBy>Michelle LaRue</cp:lastModifiedBy>
  <cp:revision>80</cp:revision>
  <dcterms:created xsi:type="dcterms:W3CDTF">2018-04-27T17:40:51Z</dcterms:created>
  <dcterms:modified xsi:type="dcterms:W3CDTF">2020-01-17T21:52:45Z</dcterms:modified>
</cp:coreProperties>
</file>