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</p:sldIdLst>
  <p:sldSz cy="6858000" cx="9144000"/>
  <p:notesSz cx="7010400" cy="9296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2">
          <p15:clr>
            <a:srgbClr val="A4A3A4"/>
          </p15:clr>
        </p15:guide>
        <p15:guide id="2" orient="horz" pos="1296">
          <p15:clr>
            <a:srgbClr val="A4A3A4"/>
          </p15:clr>
        </p15:guide>
        <p15:guide id="3" pos="2880">
          <p15:clr>
            <a:srgbClr val="A4A3A4"/>
          </p15:clr>
        </p15:guide>
        <p15:guide id="4" pos="432">
          <p15:clr>
            <a:srgbClr val="A4A3A4"/>
          </p15:clr>
        </p15:guide>
        <p15:guide id="5" orient="horz" pos="2112">
          <p15:clr>
            <a:srgbClr val="A4A3A4"/>
          </p15:clr>
        </p15:guide>
      </p15:sldGuideLst>
    </p:ext>
    <p:ext uri="{2D200454-40CA-4A62-9FC3-DE9A4176ACB9}">
      <p15:notesGuideLst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2" orient="horz"/>
        <p:guide pos="1296" orient="horz"/>
        <p:guide pos="2880"/>
        <p:guide pos="432"/>
        <p:guide pos="2112"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28" orient="horz"/>
        <p:guide pos="220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NOTE: Make sure that the Title slide does not have footer information (sources, FUSA logomark and page number). To turn off on this page, go to Insert &gt; Headers&amp;Footers and deselect Footer and Page number options &gt; Apply to this page only. Also, select start page numbers at 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:notes"/>
          <p:cNvSpPr txBox="1"/>
          <p:nvPr>
            <p:ph idx="11" type="ftr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FamiliesUSA.org</a:t>
            </a:r>
            <a:endParaRPr/>
          </a:p>
        </p:txBody>
      </p:sp>
      <p:sp>
        <p:nvSpPr>
          <p:cNvPr id="74" name="Google Shape;74;p1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4097876" y="4652376"/>
            <a:ext cx="5046123" cy="2205624"/>
          </a:xfrm>
          <a:prstGeom prst="rect">
            <a:avLst/>
          </a:prstGeom>
          <a:solidFill>
            <a:srgbClr val="76B6D7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4097876" y="1"/>
            <a:ext cx="5046123" cy="4652375"/>
          </a:xfrm>
          <a:prstGeom prst="rect">
            <a:avLst/>
          </a:prstGeom>
          <a:solidFill>
            <a:srgbClr val="76B6D7">
              <a:alpha val="2078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3856" y="1829748"/>
            <a:ext cx="2751859" cy="307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1453" y="5864056"/>
            <a:ext cx="1416663" cy="31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b="31050" l="0" r="0" t="18124"/>
          <a:stretch/>
        </p:blipFill>
        <p:spPr>
          <a:xfrm>
            <a:off x="4241356" y="694486"/>
            <a:ext cx="4759161" cy="373836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idx="1" type="body"/>
          </p:nvPr>
        </p:nvSpPr>
        <p:spPr>
          <a:xfrm>
            <a:off x="4097338" y="5435600"/>
            <a:ext cx="5030787" cy="1487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Slide">
  <p:cSld name="Section Title Slid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6B6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0" y="3248378"/>
            <a:ext cx="9144000" cy="361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slide 1">
  <p:cSld name="Text slide 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  <a:defRPr sz="2400">
                <a:solidFill>
                  <a:srgbClr val="76B6D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485422" y="1935516"/>
            <a:ext cx="8184444" cy="383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474133" y="6356350"/>
            <a:ext cx="56296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8345" y="-263607"/>
            <a:ext cx="1197774" cy="185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7266" y="5908453"/>
            <a:ext cx="682876" cy="551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slide 2">
  <p:cSld name="Text slide 2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8344" y="-263607"/>
            <a:ext cx="1197776" cy="18511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  <a:defRPr sz="2400">
                <a:solidFill>
                  <a:srgbClr val="76B6D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485422" y="1935516"/>
            <a:ext cx="8184444" cy="383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74133" y="6356350"/>
            <a:ext cx="56296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7266" y="5908453"/>
            <a:ext cx="682876" cy="55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7381" y="5786939"/>
            <a:ext cx="686058" cy="587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slide 3">
  <p:cSld name="Text slide 3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 b="27776" l="0" r="0" t="20634"/>
          <a:stretch/>
        </p:blipFill>
        <p:spPr>
          <a:xfrm>
            <a:off x="159864" y="126409"/>
            <a:ext cx="1228326" cy="97935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  <a:defRPr sz="2400">
                <a:solidFill>
                  <a:srgbClr val="76B6D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485422" y="1935516"/>
            <a:ext cx="8184444" cy="383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74133" y="6356350"/>
            <a:ext cx="56296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7266" y="5908453"/>
            <a:ext cx="682876" cy="55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7381" y="5786939"/>
            <a:ext cx="686058" cy="58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47282" y="4882334"/>
            <a:ext cx="1190032" cy="1839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slide 5">
  <p:cSld name="Text slide 5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"/>
          <p:cNvPicPr preferRelativeResize="0"/>
          <p:nvPr/>
        </p:nvPicPr>
        <p:blipFill rotWithShape="1">
          <a:blip r:embed="rId2">
            <a:alphaModFix/>
          </a:blip>
          <a:srcRect b="21382" l="0" r="0" t="28980"/>
          <a:stretch/>
        </p:blipFill>
        <p:spPr>
          <a:xfrm>
            <a:off x="215891" y="230352"/>
            <a:ext cx="1220045" cy="93592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  <a:defRPr sz="2400">
                <a:solidFill>
                  <a:srgbClr val="76B6D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485422" y="1935516"/>
            <a:ext cx="8184444" cy="383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74133" y="6356350"/>
            <a:ext cx="56296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7266" y="5908453"/>
            <a:ext cx="682876" cy="55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7381" y="5786939"/>
            <a:ext cx="686058" cy="58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47282" y="4882334"/>
            <a:ext cx="1190032" cy="1839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 slide 6">
  <p:cSld name="Text slide 6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8034" y="-191794"/>
            <a:ext cx="1208268" cy="186732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  <a:defRPr sz="2400">
                <a:solidFill>
                  <a:srgbClr val="76B6D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" type="body"/>
          </p:nvPr>
        </p:nvSpPr>
        <p:spPr>
          <a:xfrm>
            <a:off x="485422" y="1935516"/>
            <a:ext cx="8184444" cy="383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6B6D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1" type="ftr"/>
          </p:nvPr>
        </p:nvSpPr>
        <p:spPr>
          <a:xfrm>
            <a:off x="474133" y="6356350"/>
            <a:ext cx="56296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Google Shape;6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7266" y="5908453"/>
            <a:ext cx="682876" cy="55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87381" y="5786939"/>
            <a:ext cx="686058" cy="58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547282" y="4882334"/>
            <a:ext cx="1190032" cy="1839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">
  <p:cSld name="End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0" y="0"/>
            <a:ext cx="9144000" cy="4810455"/>
          </a:xfrm>
          <a:prstGeom prst="rect">
            <a:avLst/>
          </a:prstGeom>
          <a:solidFill>
            <a:srgbClr val="34A1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4A1D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9"/>
          <p:cNvSpPr txBox="1"/>
          <p:nvPr/>
        </p:nvSpPr>
        <p:spPr>
          <a:xfrm>
            <a:off x="3241164" y="5884964"/>
            <a:ext cx="273100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FamiliesUSA.org</a:t>
            </a:r>
            <a:endParaRPr b="1" i="0" sz="1200" u="none" cap="none" strike="noStrik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41164" y="5290810"/>
            <a:ext cx="2661670" cy="59415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/>
          <p:nvPr/>
        </p:nvSpPr>
        <p:spPr>
          <a:xfrm>
            <a:off x="0" y="211655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Dedicated to creating a nation where the best health and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 care are equally accessible and affordable to all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14.png"/><Relationship Id="rId5" Type="http://schemas.openxmlformats.org/officeDocument/2006/relationships/image" Target="../media/image12.jpg"/><Relationship Id="rId6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/>
          <p:nvPr>
            <p:ph idx="1" type="body"/>
          </p:nvPr>
        </p:nvSpPr>
        <p:spPr>
          <a:xfrm>
            <a:off x="4097338" y="5435600"/>
            <a:ext cx="5030787" cy="1487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2400"/>
              <a:t>Envisioning Universal Health Care</a:t>
            </a:r>
            <a:endParaRPr b="1" sz="24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400"/>
              <a:t>January 23, 2020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/>
          <p:nvPr>
            <p:ph type="title"/>
          </p:nvPr>
        </p:nvSpPr>
        <p:spPr>
          <a:xfrm>
            <a:off x="1406119" y="238596"/>
            <a:ext cx="7263747" cy="8791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6D7"/>
              </a:buClr>
              <a:buSzPts val="2400"/>
              <a:buFont typeface="Calibri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8259515" y="6356350"/>
            <a:ext cx="5183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125" y="1243048"/>
            <a:ext cx="1563000" cy="1628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4" name="Google Shape;84;p11"/>
          <p:cNvPicPr preferRelativeResize="0"/>
          <p:nvPr/>
        </p:nvPicPr>
        <p:blipFill rotWithShape="1">
          <a:blip r:embed="rId4">
            <a:alphaModFix/>
          </a:blip>
          <a:srcRect b="0" l="21332" r="19674" t="0"/>
          <a:stretch/>
        </p:blipFill>
        <p:spPr>
          <a:xfrm>
            <a:off x="6118650" y="2057400"/>
            <a:ext cx="1563000" cy="167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5">
            <a:alphaModFix/>
          </a:blip>
          <a:srcRect b="19406" l="0" r="0" t="0"/>
          <a:stretch/>
        </p:blipFill>
        <p:spPr>
          <a:xfrm>
            <a:off x="6118650" y="4879550"/>
            <a:ext cx="1563000" cy="1679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 rotWithShape="1">
          <a:blip r:embed="rId6">
            <a:alphaModFix/>
          </a:blip>
          <a:srcRect b="35662" l="0" r="0" t="0"/>
          <a:stretch/>
        </p:blipFill>
        <p:spPr>
          <a:xfrm>
            <a:off x="939125" y="3546275"/>
            <a:ext cx="1563000" cy="1511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729100" y="1323400"/>
            <a:ext cx="3564900" cy="47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Philippe Villers, President, Families USA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Jill Zorn, MBA, Senior Policy Officer, Universal Health Care Foundation of Connecticut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Jen Bersdale, MNM, Executive Director, Missouri Health Care for All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Sanjeev Sriram, Policy Advisor, All Means All at Social Security Works. </a:t>
            </a:r>
            <a:endParaRPr b="1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USA Powerpoint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