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9"/>
  </p:notesMasterIdLst>
  <p:sldIdLst>
    <p:sldId id="256" r:id="rId6"/>
    <p:sldId id="317" r:id="rId7"/>
    <p:sldId id="315" r:id="rId8"/>
    <p:sldId id="309" r:id="rId9"/>
    <p:sldId id="305" r:id="rId10"/>
    <p:sldId id="313" r:id="rId11"/>
    <p:sldId id="306" r:id="rId12"/>
    <p:sldId id="312" r:id="rId13"/>
    <p:sldId id="304" r:id="rId14"/>
    <p:sldId id="298" r:id="rId15"/>
    <p:sldId id="302" r:id="rId16"/>
    <p:sldId id="318" r:id="rId17"/>
    <p:sldId id="319" r:id="rId1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nwix" initials="jas" lastIdx="1" clrIdx="0">
    <p:extLst/>
  </p:cmAuthor>
  <p:cmAuthor id="2" name="Samick, Sarah (DMAS)" initials="SS(" lastIdx="2" clrIdx="1">
    <p:extLst>
      <p:ext uri="{19B8F6BF-5375-455C-9EA6-DF929625EA0E}">
        <p15:presenceInfo xmlns:p15="http://schemas.microsoft.com/office/powerpoint/2012/main" userId="S-1-5-21-3102109963-2641124013-111641105-6605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1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16" autoAdjust="0"/>
    <p:restoredTop sz="74607" autoAdjust="0"/>
  </p:normalViewPr>
  <p:slideViewPr>
    <p:cSldViewPr>
      <p:cViewPr varScale="1">
        <p:scale>
          <a:sx n="51" d="100"/>
          <a:sy n="51" d="100"/>
        </p:scale>
        <p:origin x="164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096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996EE6-83E8-4DFC-890E-CD406A636C5B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2193707-E065-4002-A491-F26FE7AE0CE2}">
      <dgm:prSet phldrT="[Text]" custT="1"/>
      <dgm:spPr/>
      <dgm:t>
        <a:bodyPr/>
        <a:lstStyle/>
        <a:p>
          <a:r>
            <a:rPr lang="en-US" sz="1900" dirty="0" smtClean="0"/>
            <a:t>Access to &amp; Receipt of Services</a:t>
          </a:r>
          <a:endParaRPr lang="en-US" sz="1900" dirty="0"/>
        </a:p>
      </dgm:t>
    </dgm:pt>
    <dgm:pt modelId="{BF00084B-EDA1-41D0-B52D-454D04151C4B}" type="parTrans" cxnId="{8E8AFD69-0204-47AE-BD54-3D260C68AC95}">
      <dgm:prSet/>
      <dgm:spPr/>
      <dgm:t>
        <a:bodyPr/>
        <a:lstStyle/>
        <a:p>
          <a:endParaRPr lang="en-US"/>
        </a:p>
      </dgm:t>
    </dgm:pt>
    <dgm:pt modelId="{2892BE8C-BAA5-46B5-A76F-685D0727C317}" type="sibTrans" cxnId="{8E8AFD69-0204-47AE-BD54-3D260C68AC95}">
      <dgm:prSet/>
      <dgm:spPr/>
      <dgm:t>
        <a:bodyPr/>
        <a:lstStyle/>
        <a:p>
          <a:endParaRPr lang="en-US" dirty="0"/>
        </a:p>
      </dgm:t>
    </dgm:pt>
    <dgm:pt modelId="{25A2C6E5-04C9-44DB-896A-54EF29DFE82A}">
      <dgm:prSet phldrT="[Text]" custT="1"/>
      <dgm:spPr/>
      <dgm:t>
        <a:bodyPr/>
        <a:lstStyle/>
        <a:p>
          <a:r>
            <a:rPr lang="en-US" sz="1900" dirty="0" smtClean="0"/>
            <a:t>Eligibility Process &amp; Procedures</a:t>
          </a:r>
          <a:endParaRPr lang="en-US" sz="1900" dirty="0"/>
        </a:p>
      </dgm:t>
    </dgm:pt>
    <dgm:pt modelId="{3A49D19A-7FD0-4B9A-8724-150DBC33B531}" type="parTrans" cxnId="{A521E73A-6004-4EAC-A3D0-9DA793C81772}">
      <dgm:prSet/>
      <dgm:spPr/>
      <dgm:t>
        <a:bodyPr/>
        <a:lstStyle/>
        <a:p>
          <a:endParaRPr lang="en-US"/>
        </a:p>
      </dgm:t>
    </dgm:pt>
    <dgm:pt modelId="{F1DD0A50-676F-476F-8F87-4B7B751BE33B}" type="sibTrans" cxnId="{A521E73A-6004-4EAC-A3D0-9DA793C81772}">
      <dgm:prSet/>
      <dgm:spPr/>
      <dgm:t>
        <a:bodyPr/>
        <a:lstStyle/>
        <a:p>
          <a:endParaRPr lang="en-US" dirty="0"/>
        </a:p>
      </dgm:t>
    </dgm:pt>
    <dgm:pt modelId="{FD2A6BAF-68DB-4F93-A74F-EC36FBA4B8A9}">
      <dgm:prSet phldrT="[Text]" custT="1"/>
      <dgm:spPr/>
      <dgm:t>
        <a:bodyPr/>
        <a:lstStyle/>
        <a:p>
          <a:r>
            <a:rPr lang="en-US" sz="1900" dirty="0" smtClean="0"/>
            <a:t>Member Appeals</a:t>
          </a:r>
          <a:endParaRPr lang="en-US" sz="1900" dirty="0"/>
        </a:p>
      </dgm:t>
    </dgm:pt>
    <dgm:pt modelId="{1ABD1171-720E-4578-B8B8-593DC43E24BD}" type="parTrans" cxnId="{6A8E4724-AA8D-4813-AD2E-9444A1193327}">
      <dgm:prSet/>
      <dgm:spPr/>
      <dgm:t>
        <a:bodyPr/>
        <a:lstStyle/>
        <a:p>
          <a:endParaRPr lang="en-US"/>
        </a:p>
      </dgm:t>
    </dgm:pt>
    <dgm:pt modelId="{48BAD7B2-F380-4227-99BD-838B917B9D6E}" type="sibTrans" cxnId="{6A8E4724-AA8D-4813-AD2E-9444A1193327}">
      <dgm:prSet/>
      <dgm:spPr/>
      <dgm:t>
        <a:bodyPr/>
        <a:lstStyle/>
        <a:p>
          <a:endParaRPr lang="en-US" dirty="0"/>
        </a:p>
      </dgm:t>
    </dgm:pt>
    <dgm:pt modelId="{8ABD72AA-5C00-4DBA-98D1-3E572D00B548}">
      <dgm:prSet phldrT="[Text]" custT="1"/>
      <dgm:spPr/>
      <dgm:t>
        <a:bodyPr/>
        <a:lstStyle/>
        <a:p>
          <a:r>
            <a:rPr lang="en-US" sz="1900" dirty="0" smtClean="0"/>
            <a:t>Applications &amp; Correspondence</a:t>
          </a:r>
          <a:endParaRPr lang="en-US" sz="1900" dirty="0"/>
        </a:p>
      </dgm:t>
    </dgm:pt>
    <dgm:pt modelId="{C297DE85-21C3-4576-90B6-7EE770BA553D}" type="parTrans" cxnId="{952D8F46-7528-45F6-9102-B46522E65F7B}">
      <dgm:prSet/>
      <dgm:spPr/>
      <dgm:t>
        <a:bodyPr/>
        <a:lstStyle/>
        <a:p>
          <a:endParaRPr lang="en-US"/>
        </a:p>
      </dgm:t>
    </dgm:pt>
    <dgm:pt modelId="{B67C6B7F-056E-46D7-8C22-6AFB383FDB27}" type="sibTrans" cxnId="{952D8F46-7528-45F6-9102-B46522E65F7B}">
      <dgm:prSet/>
      <dgm:spPr/>
      <dgm:t>
        <a:bodyPr/>
        <a:lstStyle/>
        <a:p>
          <a:endParaRPr lang="en-US" dirty="0"/>
        </a:p>
      </dgm:t>
    </dgm:pt>
    <dgm:pt modelId="{D1FE3A0C-9FFB-4B70-8B7C-6085B8F56A55}">
      <dgm:prSet custT="1"/>
      <dgm:spPr/>
      <dgm:t>
        <a:bodyPr/>
        <a:lstStyle/>
        <a:p>
          <a:r>
            <a:rPr lang="en-US" sz="1900" dirty="0" smtClean="0"/>
            <a:t>Outreach &amp; Enrollment</a:t>
          </a:r>
          <a:endParaRPr lang="en-US" sz="1900" dirty="0"/>
        </a:p>
      </dgm:t>
    </dgm:pt>
    <dgm:pt modelId="{2421C7A7-C057-4DE8-AFF6-837835D0F936}" type="parTrans" cxnId="{E8D75906-7CC4-4403-94A1-EE40AC43ADDD}">
      <dgm:prSet/>
      <dgm:spPr/>
      <dgm:t>
        <a:bodyPr/>
        <a:lstStyle/>
        <a:p>
          <a:endParaRPr lang="en-US"/>
        </a:p>
      </dgm:t>
    </dgm:pt>
    <dgm:pt modelId="{2F682121-3740-499B-9C41-A3AA8702C5E1}" type="sibTrans" cxnId="{E8D75906-7CC4-4403-94A1-EE40AC43ADDD}">
      <dgm:prSet/>
      <dgm:spPr/>
      <dgm:t>
        <a:bodyPr/>
        <a:lstStyle/>
        <a:p>
          <a:endParaRPr lang="en-US"/>
        </a:p>
      </dgm:t>
    </dgm:pt>
    <dgm:pt modelId="{FD8F45F6-5F2B-4162-86C7-58D652F15120}" type="pres">
      <dgm:prSet presAssocID="{E8996EE6-83E8-4DFC-890E-CD406A636C5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B882C8-25D4-4F9A-8FBD-81010E314415}" type="pres">
      <dgm:prSet presAssocID="{D1FE3A0C-9FFB-4B70-8B7C-6085B8F56A55}" presName="node" presStyleLbl="node1" presStyleIdx="0" presStyleCnt="5" custScaleX="105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BF8C53-2A8F-42F6-B943-9E74D2933547}" type="pres">
      <dgm:prSet presAssocID="{2F682121-3740-499B-9C41-A3AA8702C5E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2594393-5E0E-4588-945B-8D31B54C757C}" type="pres">
      <dgm:prSet presAssocID="{2F682121-3740-499B-9C41-A3AA8702C5E1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93AA216-3BF6-424F-A840-85F48F7E2666}" type="pres">
      <dgm:prSet presAssocID="{8ABD72AA-5C00-4DBA-98D1-3E572D00B548}" presName="node" presStyleLbl="node1" presStyleIdx="1" presStyleCnt="5" custScaleX="125892" custScaleY="1002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E1982-C559-4595-929B-480494B33642}" type="pres">
      <dgm:prSet presAssocID="{B67C6B7F-056E-46D7-8C22-6AFB383FDB2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C62D238-C1D6-41F9-943C-E618DFCCD95B}" type="pres">
      <dgm:prSet presAssocID="{B67C6B7F-056E-46D7-8C22-6AFB383FDB2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552933A-5EB7-4F69-99E9-38ABFBCFDFA4}" type="pres">
      <dgm:prSet presAssocID="{25A2C6E5-04C9-44DB-896A-54EF29DFE82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2E674-2C01-496A-B0E6-4275C88FBE39}" type="pres">
      <dgm:prSet presAssocID="{F1DD0A50-676F-476F-8F87-4B7B751BE33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E4B9B507-000D-4149-BC34-A6FE1D1EB935}" type="pres">
      <dgm:prSet presAssocID="{F1DD0A50-676F-476F-8F87-4B7B751BE33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68C232F5-0879-4A25-B8B7-D0071A3D8DE9}" type="pres">
      <dgm:prSet presAssocID="{D2193707-E065-4002-A491-F26FE7AE0CE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56D795-05B6-4F7E-8394-08AB082EADDD}" type="pres">
      <dgm:prSet presAssocID="{2892BE8C-BAA5-46B5-A76F-685D0727C317}" presName="sibTrans" presStyleLbl="sibTrans2D1" presStyleIdx="3" presStyleCnt="5"/>
      <dgm:spPr/>
      <dgm:t>
        <a:bodyPr/>
        <a:lstStyle/>
        <a:p>
          <a:endParaRPr lang="en-US"/>
        </a:p>
      </dgm:t>
    </dgm:pt>
    <dgm:pt modelId="{28423091-E1CE-4D3D-AC89-EABBBAA9A181}" type="pres">
      <dgm:prSet presAssocID="{2892BE8C-BAA5-46B5-A76F-685D0727C317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F0E52112-6ECF-4B3A-B87B-265A02EF9054}" type="pres">
      <dgm:prSet presAssocID="{FD2A6BAF-68DB-4F93-A74F-EC36FBA4B8A9}" presName="node" presStyleLbl="node1" presStyleIdx="4" presStyleCnt="5" custScaleX="142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D1F03-2AA3-45F9-900E-188F00D5A9E9}" type="pres">
      <dgm:prSet presAssocID="{48BAD7B2-F380-4227-99BD-838B917B9D6E}" presName="sibTrans" presStyleLbl="sibTrans2D1" presStyleIdx="4" presStyleCnt="5"/>
      <dgm:spPr/>
      <dgm:t>
        <a:bodyPr/>
        <a:lstStyle/>
        <a:p>
          <a:endParaRPr lang="en-US"/>
        </a:p>
      </dgm:t>
    </dgm:pt>
    <dgm:pt modelId="{5DB3DEA0-12EA-4ADC-8D80-0F8EE6AE3F2A}" type="pres">
      <dgm:prSet presAssocID="{48BAD7B2-F380-4227-99BD-838B917B9D6E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12AFF18D-4FCE-4391-8149-F70678666A38}" type="presOf" srcId="{2892BE8C-BAA5-46B5-A76F-685D0727C317}" destId="{28423091-E1CE-4D3D-AC89-EABBBAA9A181}" srcOrd="1" destOrd="0" presId="urn:microsoft.com/office/officeart/2005/8/layout/cycle7"/>
    <dgm:cxn modelId="{DBE66329-CB81-47F1-9DC5-27BA9A898701}" type="presOf" srcId="{48BAD7B2-F380-4227-99BD-838B917B9D6E}" destId="{5DB3DEA0-12EA-4ADC-8D80-0F8EE6AE3F2A}" srcOrd="1" destOrd="0" presId="urn:microsoft.com/office/officeart/2005/8/layout/cycle7"/>
    <dgm:cxn modelId="{6A8E4724-AA8D-4813-AD2E-9444A1193327}" srcId="{E8996EE6-83E8-4DFC-890E-CD406A636C5B}" destId="{FD2A6BAF-68DB-4F93-A74F-EC36FBA4B8A9}" srcOrd="4" destOrd="0" parTransId="{1ABD1171-720E-4578-B8B8-593DC43E24BD}" sibTransId="{48BAD7B2-F380-4227-99BD-838B917B9D6E}"/>
    <dgm:cxn modelId="{2CF3CFE1-AC9B-482A-AC69-840645FA985D}" type="presOf" srcId="{F1DD0A50-676F-476F-8F87-4B7B751BE33B}" destId="{E852E674-2C01-496A-B0E6-4275C88FBE39}" srcOrd="0" destOrd="0" presId="urn:microsoft.com/office/officeart/2005/8/layout/cycle7"/>
    <dgm:cxn modelId="{414F42FE-161C-4CEB-A768-654F58D72AB0}" type="presOf" srcId="{B67C6B7F-056E-46D7-8C22-6AFB383FDB27}" destId="{3C62D238-C1D6-41F9-943C-E618DFCCD95B}" srcOrd="1" destOrd="0" presId="urn:microsoft.com/office/officeart/2005/8/layout/cycle7"/>
    <dgm:cxn modelId="{8E8AFD69-0204-47AE-BD54-3D260C68AC95}" srcId="{E8996EE6-83E8-4DFC-890E-CD406A636C5B}" destId="{D2193707-E065-4002-A491-F26FE7AE0CE2}" srcOrd="3" destOrd="0" parTransId="{BF00084B-EDA1-41D0-B52D-454D04151C4B}" sibTransId="{2892BE8C-BAA5-46B5-A76F-685D0727C317}"/>
    <dgm:cxn modelId="{6ED0499E-240B-4CFF-93D2-6E2A00849E36}" type="presOf" srcId="{B67C6B7F-056E-46D7-8C22-6AFB383FDB27}" destId="{10AE1982-C559-4595-929B-480494B33642}" srcOrd="0" destOrd="0" presId="urn:microsoft.com/office/officeart/2005/8/layout/cycle7"/>
    <dgm:cxn modelId="{3DBCE9FE-DB13-4C96-A80D-C1F1CE5431A2}" type="presOf" srcId="{25A2C6E5-04C9-44DB-896A-54EF29DFE82A}" destId="{3552933A-5EB7-4F69-99E9-38ABFBCFDFA4}" srcOrd="0" destOrd="0" presId="urn:microsoft.com/office/officeart/2005/8/layout/cycle7"/>
    <dgm:cxn modelId="{ED5BA3C1-5C28-412E-9C90-F895B014DED5}" type="presOf" srcId="{FD2A6BAF-68DB-4F93-A74F-EC36FBA4B8A9}" destId="{F0E52112-6ECF-4B3A-B87B-265A02EF9054}" srcOrd="0" destOrd="0" presId="urn:microsoft.com/office/officeart/2005/8/layout/cycle7"/>
    <dgm:cxn modelId="{E73EBBB5-B813-4FE0-8577-3D814544CF11}" type="presOf" srcId="{F1DD0A50-676F-476F-8F87-4B7B751BE33B}" destId="{E4B9B507-000D-4149-BC34-A6FE1D1EB935}" srcOrd="1" destOrd="0" presId="urn:microsoft.com/office/officeart/2005/8/layout/cycle7"/>
    <dgm:cxn modelId="{A2AA0AB1-1D2E-4FB4-9019-362D17A0D788}" type="presOf" srcId="{2F682121-3740-499B-9C41-A3AA8702C5E1}" destId="{70BF8C53-2A8F-42F6-B943-9E74D2933547}" srcOrd="0" destOrd="0" presId="urn:microsoft.com/office/officeart/2005/8/layout/cycle7"/>
    <dgm:cxn modelId="{488643BE-8CB9-43FE-BE6E-D2ADE8A4EAC9}" type="presOf" srcId="{2892BE8C-BAA5-46B5-A76F-685D0727C317}" destId="{5B56D795-05B6-4F7E-8394-08AB082EADDD}" srcOrd="0" destOrd="0" presId="urn:microsoft.com/office/officeart/2005/8/layout/cycle7"/>
    <dgm:cxn modelId="{91688BB4-B309-43B2-B48C-D77F04182CD7}" type="presOf" srcId="{2F682121-3740-499B-9C41-A3AA8702C5E1}" destId="{52594393-5E0E-4588-945B-8D31B54C757C}" srcOrd="1" destOrd="0" presId="urn:microsoft.com/office/officeart/2005/8/layout/cycle7"/>
    <dgm:cxn modelId="{952D8F46-7528-45F6-9102-B46522E65F7B}" srcId="{E8996EE6-83E8-4DFC-890E-CD406A636C5B}" destId="{8ABD72AA-5C00-4DBA-98D1-3E572D00B548}" srcOrd="1" destOrd="0" parTransId="{C297DE85-21C3-4576-90B6-7EE770BA553D}" sibTransId="{B67C6B7F-056E-46D7-8C22-6AFB383FDB27}"/>
    <dgm:cxn modelId="{16E892A4-4EF0-4195-B495-BDEA22A7949A}" type="presOf" srcId="{48BAD7B2-F380-4227-99BD-838B917B9D6E}" destId="{050D1F03-2AA3-45F9-900E-188F00D5A9E9}" srcOrd="0" destOrd="0" presId="urn:microsoft.com/office/officeart/2005/8/layout/cycle7"/>
    <dgm:cxn modelId="{165375EA-2B32-4BC7-8AE3-3F3365667F9F}" type="presOf" srcId="{D2193707-E065-4002-A491-F26FE7AE0CE2}" destId="{68C232F5-0879-4A25-B8B7-D0071A3D8DE9}" srcOrd="0" destOrd="0" presId="urn:microsoft.com/office/officeart/2005/8/layout/cycle7"/>
    <dgm:cxn modelId="{3182C1CD-617F-4781-A218-7C0C00E92C78}" type="presOf" srcId="{8ABD72AA-5C00-4DBA-98D1-3E572D00B548}" destId="{393AA216-3BF6-424F-A840-85F48F7E2666}" srcOrd="0" destOrd="0" presId="urn:microsoft.com/office/officeart/2005/8/layout/cycle7"/>
    <dgm:cxn modelId="{EBA11210-4F83-4503-9BE7-9CB526542B6A}" type="presOf" srcId="{E8996EE6-83E8-4DFC-890E-CD406A636C5B}" destId="{FD8F45F6-5F2B-4162-86C7-58D652F15120}" srcOrd="0" destOrd="0" presId="urn:microsoft.com/office/officeart/2005/8/layout/cycle7"/>
    <dgm:cxn modelId="{90D4A94A-24D9-4795-837F-57826A2C473B}" type="presOf" srcId="{D1FE3A0C-9FFB-4B70-8B7C-6085B8F56A55}" destId="{91B882C8-25D4-4F9A-8FBD-81010E314415}" srcOrd="0" destOrd="0" presId="urn:microsoft.com/office/officeart/2005/8/layout/cycle7"/>
    <dgm:cxn modelId="{E8D75906-7CC4-4403-94A1-EE40AC43ADDD}" srcId="{E8996EE6-83E8-4DFC-890E-CD406A636C5B}" destId="{D1FE3A0C-9FFB-4B70-8B7C-6085B8F56A55}" srcOrd="0" destOrd="0" parTransId="{2421C7A7-C057-4DE8-AFF6-837835D0F936}" sibTransId="{2F682121-3740-499B-9C41-A3AA8702C5E1}"/>
    <dgm:cxn modelId="{A521E73A-6004-4EAC-A3D0-9DA793C81772}" srcId="{E8996EE6-83E8-4DFC-890E-CD406A636C5B}" destId="{25A2C6E5-04C9-44DB-896A-54EF29DFE82A}" srcOrd="2" destOrd="0" parTransId="{3A49D19A-7FD0-4B9A-8724-150DBC33B531}" sibTransId="{F1DD0A50-676F-476F-8F87-4B7B751BE33B}"/>
    <dgm:cxn modelId="{015141E6-B328-4BB0-AFF5-86F9E52CB804}" type="presParOf" srcId="{FD8F45F6-5F2B-4162-86C7-58D652F15120}" destId="{91B882C8-25D4-4F9A-8FBD-81010E314415}" srcOrd="0" destOrd="0" presId="urn:microsoft.com/office/officeart/2005/8/layout/cycle7"/>
    <dgm:cxn modelId="{39DCC35B-8195-47F1-B240-D3EEB0514BFC}" type="presParOf" srcId="{FD8F45F6-5F2B-4162-86C7-58D652F15120}" destId="{70BF8C53-2A8F-42F6-B943-9E74D2933547}" srcOrd="1" destOrd="0" presId="urn:microsoft.com/office/officeart/2005/8/layout/cycle7"/>
    <dgm:cxn modelId="{55D11BE1-D026-421E-849E-FB61D1520576}" type="presParOf" srcId="{70BF8C53-2A8F-42F6-B943-9E74D2933547}" destId="{52594393-5E0E-4588-945B-8D31B54C757C}" srcOrd="0" destOrd="0" presId="urn:microsoft.com/office/officeart/2005/8/layout/cycle7"/>
    <dgm:cxn modelId="{F3CF7CCE-17B7-4BCB-96F7-6C5242DA4294}" type="presParOf" srcId="{FD8F45F6-5F2B-4162-86C7-58D652F15120}" destId="{393AA216-3BF6-424F-A840-85F48F7E2666}" srcOrd="2" destOrd="0" presId="urn:microsoft.com/office/officeart/2005/8/layout/cycle7"/>
    <dgm:cxn modelId="{677384F6-E8DD-47A3-BCAB-6892520799DA}" type="presParOf" srcId="{FD8F45F6-5F2B-4162-86C7-58D652F15120}" destId="{10AE1982-C559-4595-929B-480494B33642}" srcOrd="3" destOrd="0" presId="urn:microsoft.com/office/officeart/2005/8/layout/cycle7"/>
    <dgm:cxn modelId="{CB391AC1-9F3D-4951-9CEB-76ECE64C6FED}" type="presParOf" srcId="{10AE1982-C559-4595-929B-480494B33642}" destId="{3C62D238-C1D6-41F9-943C-E618DFCCD95B}" srcOrd="0" destOrd="0" presId="urn:microsoft.com/office/officeart/2005/8/layout/cycle7"/>
    <dgm:cxn modelId="{02E900A3-6A50-4C9E-8F7E-23C419ABFDFF}" type="presParOf" srcId="{FD8F45F6-5F2B-4162-86C7-58D652F15120}" destId="{3552933A-5EB7-4F69-99E9-38ABFBCFDFA4}" srcOrd="4" destOrd="0" presId="urn:microsoft.com/office/officeart/2005/8/layout/cycle7"/>
    <dgm:cxn modelId="{6CFF2C8E-8380-4411-9A8E-CD01B19E22F7}" type="presParOf" srcId="{FD8F45F6-5F2B-4162-86C7-58D652F15120}" destId="{E852E674-2C01-496A-B0E6-4275C88FBE39}" srcOrd="5" destOrd="0" presId="urn:microsoft.com/office/officeart/2005/8/layout/cycle7"/>
    <dgm:cxn modelId="{E5F4787C-646A-46E2-8869-F3066DE8D0F3}" type="presParOf" srcId="{E852E674-2C01-496A-B0E6-4275C88FBE39}" destId="{E4B9B507-000D-4149-BC34-A6FE1D1EB935}" srcOrd="0" destOrd="0" presId="urn:microsoft.com/office/officeart/2005/8/layout/cycle7"/>
    <dgm:cxn modelId="{E44F742A-F225-4AD9-8195-3579582A2BBD}" type="presParOf" srcId="{FD8F45F6-5F2B-4162-86C7-58D652F15120}" destId="{68C232F5-0879-4A25-B8B7-D0071A3D8DE9}" srcOrd="6" destOrd="0" presId="urn:microsoft.com/office/officeart/2005/8/layout/cycle7"/>
    <dgm:cxn modelId="{7596C415-37FD-41D5-A49B-C8E0157CD4CD}" type="presParOf" srcId="{FD8F45F6-5F2B-4162-86C7-58D652F15120}" destId="{5B56D795-05B6-4F7E-8394-08AB082EADDD}" srcOrd="7" destOrd="0" presId="urn:microsoft.com/office/officeart/2005/8/layout/cycle7"/>
    <dgm:cxn modelId="{9A8562ED-2A44-4973-98DE-14378C336FD1}" type="presParOf" srcId="{5B56D795-05B6-4F7E-8394-08AB082EADDD}" destId="{28423091-E1CE-4D3D-AC89-EABBBAA9A181}" srcOrd="0" destOrd="0" presId="urn:microsoft.com/office/officeart/2005/8/layout/cycle7"/>
    <dgm:cxn modelId="{EE83E6C1-96F2-4517-9BDC-C6511786C235}" type="presParOf" srcId="{FD8F45F6-5F2B-4162-86C7-58D652F15120}" destId="{F0E52112-6ECF-4B3A-B87B-265A02EF9054}" srcOrd="8" destOrd="0" presId="urn:microsoft.com/office/officeart/2005/8/layout/cycle7"/>
    <dgm:cxn modelId="{AE4A91A4-3CA2-402C-BF9B-F17A7B3B138C}" type="presParOf" srcId="{FD8F45F6-5F2B-4162-86C7-58D652F15120}" destId="{050D1F03-2AA3-45F9-900E-188F00D5A9E9}" srcOrd="9" destOrd="0" presId="urn:microsoft.com/office/officeart/2005/8/layout/cycle7"/>
    <dgm:cxn modelId="{6523749E-9A4E-451A-AAA5-3DC5E7768DBA}" type="presParOf" srcId="{050D1F03-2AA3-45F9-900E-188F00D5A9E9}" destId="{5DB3DEA0-12EA-4ADC-8D80-0F8EE6AE3F2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414F1A-5502-4185-A151-D1A8F2710BF2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91EC68-DD85-4191-91A2-56BEC2AB22CD}">
      <dgm:prSet/>
      <dgm:spPr/>
      <dgm:t>
        <a:bodyPr/>
        <a:lstStyle/>
        <a:p>
          <a:pPr rtl="0"/>
          <a:endParaRPr lang="en-US" b="1" dirty="0">
            <a:solidFill>
              <a:schemeClr val="tx1"/>
            </a:solidFill>
          </a:endParaRPr>
        </a:p>
      </dgm:t>
    </dgm:pt>
    <dgm:pt modelId="{99006028-DD3C-4670-9813-82644BEB5484}" type="parTrans" cxnId="{D8FAFC2D-F643-4BAA-B291-F1CCE76F8223}">
      <dgm:prSet/>
      <dgm:spPr/>
      <dgm:t>
        <a:bodyPr/>
        <a:lstStyle/>
        <a:p>
          <a:endParaRPr lang="en-US"/>
        </a:p>
      </dgm:t>
    </dgm:pt>
    <dgm:pt modelId="{06482237-D1D3-46A3-9102-5AA7E809B271}" type="sibTrans" cxnId="{D8FAFC2D-F643-4BAA-B291-F1CCE76F8223}">
      <dgm:prSet/>
      <dgm:spPr/>
      <dgm:t>
        <a:bodyPr/>
        <a:lstStyle/>
        <a:p>
          <a:endParaRPr lang="en-US"/>
        </a:p>
      </dgm:t>
    </dgm:pt>
    <dgm:pt modelId="{CC44D9A2-5301-4B4C-A824-D5B448AF53A2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rtl="0"/>
          <a:endParaRPr lang="en-US" b="1" dirty="0">
            <a:solidFill>
              <a:schemeClr val="tx1"/>
            </a:solidFill>
          </a:endParaRPr>
        </a:p>
      </dgm:t>
    </dgm:pt>
    <dgm:pt modelId="{586622BD-673C-46E7-84F7-33368B1258D5}" type="parTrans" cxnId="{71D71AFB-3CA6-4913-A4C8-EC4CE44C2237}">
      <dgm:prSet/>
      <dgm:spPr/>
      <dgm:t>
        <a:bodyPr/>
        <a:lstStyle/>
        <a:p>
          <a:endParaRPr lang="en-US"/>
        </a:p>
      </dgm:t>
    </dgm:pt>
    <dgm:pt modelId="{EA5A85DA-EFE0-4817-A1AC-14AE45D73756}" type="sibTrans" cxnId="{71D71AFB-3CA6-4913-A4C8-EC4CE44C2237}">
      <dgm:prSet/>
      <dgm:spPr/>
      <dgm:t>
        <a:bodyPr/>
        <a:lstStyle/>
        <a:p>
          <a:endParaRPr lang="en-US"/>
        </a:p>
      </dgm:t>
    </dgm:pt>
    <dgm:pt modelId="{36E365E5-1A3C-4737-9E94-C35C8FBD0A18}" type="pres">
      <dgm:prSet presAssocID="{A5414F1A-5502-4185-A151-D1A8F2710BF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C0EE5A-0872-4AE7-AE9F-A4D8D30DD350}" type="pres">
      <dgm:prSet presAssocID="{A5414F1A-5502-4185-A151-D1A8F2710BF2}" presName="ribbon" presStyleLbl="node1" presStyleIdx="0" presStyleCnt="1" custScaleX="180025" custLinFactNeighborX="3241" custLinFactNeighborY="805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72307B87-DBB8-4645-94CD-2DF599C5D11E}" type="pres">
      <dgm:prSet presAssocID="{A5414F1A-5502-4185-A151-D1A8F2710BF2}" presName="leftArrowText" presStyleLbl="node1" presStyleIdx="0" presStyleCnt="1" custScaleX="213901" custLinFactNeighborX="-46461" custLinFactNeighborY="35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9F3EFD-F646-4B61-BBD7-E2FA1639C0EE}" type="pres">
      <dgm:prSet presAssocID="{A5414F1A-5502-4185-A151-D1A8F2710BF2}" presName="rightArrowText" presStyleLbl="node1" presStyleIdx="0" presStyleCnt="1" custScaleX="213288" custLinFactNeighborX="52176" custLinFactNeighborY="-339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8F71C9-1695-44A0-9096-A9AD4F4115A8}" type="presOf" srcId="{0A91EC68-DD85-4191-91A2-56BEC2AB22CD}" destId="{72307B87-DBB8-4645-94CD-2DF599C5D11E}" srcOrd="0" destOrd="0" presId="urn:microsoft.com/office/officeart/2005/8/layout/arrow6"/>
    <dgm:cxn modelId="{0FD44B2E-2E9E-478C-A4CF-FFCD828B153A}" type="presOf" srcId="{A5414F1A-5502-4185-A151-D1A8F2710BF2}" destId="{36E365E5-1A3C-4737-9E94-C35C8FBD0A18}" srcOrd="0" destOrd="0" presId="urn:microsoft.com/office/officeart/2005/8/layout/arrow6"/>
    <dgm:cxn modelId="{6C5BD7AF-E8AA-4971-A750-7EF9816B4D31}" type="presOf" srcId="{CC44D9A2-5301-4B4C-A824-D5B448AF53A2}" destId="{769F3EFD-F646-4B61-BBD7-E2FA1639C0EE}" srcOrd="0" destOrd="0" presId="urn:microsoft.com/office/officeart/2005/8/layout/arrow6"/>
    <dgm:cxn modelId="{71D71AFB-3CA6-4913-A4C8-EC4CE44C2237}" srcId="{A5414F1A-5502-4185-A151-D1A8F2710BF2}" destId="{CC44D9A2-5301-4B4C-A824-D5B448AF53A2}" srcOrd="1" destOrd="0" parTransId="{586622BD-673C-46E7-84F7-33368B1258D5}" sibTransId="{EA5A85DA-EFE0-4817-A1AC-14AE45D73756}"/>
    <dgm:cxn modelId="{D8FAFC2D-F643-4BAA-B291-F1CCE76F8223}" srcId="{A5414F1A-5502-4185-A151-D1A8F2710BF2}" destId="{0A91EC68-DD85-4191-91A2-56BEC2AB22CD}" srcOrd="0" destOrd="0" parTransId="{99006028-DD3C-4670-9813-82644BEB5484}" sibTransId="{06482237-D1D3-46A3-9102-5AA7E809B271}"/>
    <dgm:cxn modelId="{611704D2-DDB9-4607-A08C-2CB59D0A202D}" type="presParOf" srcId="{36E365E5-1A3C-4737-9E94-C35C8FBD0A18}" destId="{FAC0EE5A-0872-4AE7-AE9F-A4D8D30DD350}" srcOrd="0" destOrd="0" presId="urn:microsoft.com/office/officeart/2005/8/layout/arrow6"/>
    <dgm:cxn modelId="{7F6DF6DE-5D4C-45BE-B84B-807B6F4D2AD3}" type="presParOf" srcId="{36E365E5-1A3C-4737-9E94-C35C8FBD0A18}" destId="{72307B87-DBB8-4645-94CD-2DF599C5D11E}" srcOrd="1" destOrd="0" presId="urn:microsoft.com/office/officeart/2005/8/layout/arrow6"/>
    <dgm:cxn modelId="{F13C324C-3AB2-4A6A-A76F-C73E4CC09904}" type="presParOf" srcId="{36E365E5-1A3C-4737-9E94-C35C8FBD0A18}" destId="{769F3EFD-F646-4B61-BBD7-E2FA1639C0EE}" srcOrd="2" destOrd="0" presId="urn:microsoft.com/office/officeart/2005/8/layout/arrow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C1165B-A53D-4774-93D9-4F1C05C5A21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F2F92C-B9C5-4E3F-B5FA-94DBB199423F}">
      <dgm:prSet/>
      <dgm:spPr/>
      <dgm:t>
        <a:bodyPr/>
        <a:lstStyle/>
        <a:p>
          <a:pPr rtl="0"/>
          <a:r>
            <a:rPr lang="en-US" dirty="0" smtClean="0"/>
            <a:t>Ex Parte Renewals</a:t>
          </a:r>
          <a:endParaRPr lang="en-US" dirty="0"/>
        </a:p>
      </dgm:t>
    </dgm:pt>
    <dgm:pt modelId="{F838BA79-1EAA-4B0F-A439-7428B2A184F3}" type="parTrans" cxnId="{3B822E71-C56B-4491-A04A-F01B4C33FA1F}">
      <dgm:prSet/>
      <dgm:spPr/>
      <dgm:t>
        <a:bodyPr/>
        <a:lstStyle/>
        <a:p>
          <a:endParaRPr lang="en-US"/>
        </a:p>
      </dgm:t>
    </dgm:pt>
    <dgm:pt modelId="{3EF422E3-877F-4469-823C-CE11807E614C}" type="sibTrans" cxnId="{3B822E71-C56B-4491-A04A-F01B4C33FA1F}">
      <dgm:prSet/>
      <dgm:spPr/>
      <dgm:t>
        <a:bodyPr/>
        <a:lstStyle/>
        <a:p>
          <a:endParaRPr lang="en-US"/>
        </a:p>
      </dgm:t>
    </dgm:pt>
    <dgm:pt modelId="{8E5923D9-72B8-4CA4-B7B4-978F1ACD3CEE}">
      <dgm:prSet/>
      <dgm:spPr/>
      <dgm:t>
        <a:bodyPr/>
        <a:lstStyle/>
        <a:p>
          <a:pPr rtl="0"/>
          <a:r>
            <a:rPr lang="en-US" dirty="0" smtClean="0"/>
            <a:t>Renewal Data &amp; Health Plans</a:t>
          </a:r>
          <a:endParaRPr lang="en-US" dirty="0"/>
        </a:p>
      </dgm:t>
    </dgm:pt>
    <dgm:pt modelId="{1D7D3E85-9FBD-4304-982F-70B0F97A752E}" type="parTrans" cxnId="{E08C1024-BE0B-4F5B-9393-E293A0AF1E8B}">
      <dgm:prSet/>
      <dgm:spPr/>
      <dgm:t>
        <a:bodyPr/>
        <a:lstStyle/>
        <a:p>
          <a:endParaRPr lang="en-US"/>
        </a:p>
      </dgm:t>
    </dgm:pt>
    <dgm:pt modelId="{9C7EDCE2-438C-445F-94BC-96A70FBA96D2}" type="sibTrans" cxnId="{E08C1024-BE0B-4F5B-9393-E293A0AF1E8B}">
      <dgm:prSet/>
      <dgm:spPr/>
      <dgm:t>
        <a:bodyPr/>
        <a:lstStyle/>
        <a:p>
          <a:endParaRPr lang="en-US"/>
        </a:p>
      </dgm:t>
    </dgm:pt>
    <dgm:pt modelId="{074CF811-DF56-470B-98FC-CC09F8624E81}">
      <dgm:prSet custT="1"/>
      <dgm:spPr/>
      <dgm:t>
        <a:bodyPr/>
        <a:lstStyle/>
        <a:p>
          <a:pPr rtl="0"/>
          <a:r>
            <a:rPr lang="en-US" sz="1800" dirty="0" smtClean="0"/>
            <a:t>Health plans are provided with listing of renewals that do not complete the ex parte process</a:t>
          </a:r>
          <a:endParaRPr lang="en-US" sz="1800" dirty="0"/>
        </a:p>
      </dgm:t>
    </dgm:pt>
    <dgm:pt modelId="{D69404FB-7D2D-4D2E-8A76-2B172F663015}" type="parTrans" cxnId="{2A58D5A6-B42F-45C3-8EF5-4401A4196031}">
      <dgm:prSet/>
      <dgm:spPr/>
      <dgm:t>
        <a:bodyPr/>
        <a:lstStyle/>
        <a:p>
          <a:endParaRPr lang="en-US"/>
        </a:p>
      </dgm:t>
    </dgm:pt>
    <dgm:pt modelId="{B54BCEC0-424B-466B-BDF5-DC9C75BAA37A}" type="sibTrans" cxnId="{2A58D5A6-B42F-45C3-8EF5-4401A4196031}">
      <dgm:prSet/>
      <dgm:spPr/>
      <dgm:t>
        <a:bodyPr/>
        <a:lstStyle/>
        <a:p>
          <a:endParaRPr lang="en-US"/>
        </a:p>
      </dgm:t>
    </dgm:pt>
    <dgm:pt modelId="{E35CAE24-A330-4EA7-9417-2298E6062455}">
      <dgm:prSet custT="1"/>
      <dgm:spPr/>
      <dgm:t>
        <a:bodyPr/>
        <a:lstStyle/>
        <a:p>
          <a:pPr rtl="0"/>
          <a:r>
            <a:rPr lang="en-US" sz="1800" dirty="0" smtClean="0"/>
            <a:t>74% of renewals for parents and children successfully complete the renewal process automatically</a:t>
          </a:r>
          <a:endParaRPr lang="en-US" sz="1800" dirty="0"/>
        </a:p>
      </dgm:t>
    </dgm:pt>
    <dgm:pt modelId="{2EA08592-D9FA-41ED-A824-AFD89364969B}" type="parTrans" cxnId="{024D973B-531F-4A41-9EC6-5239E81A2D3B}">
      <dgm:prSet/>
      <dgm:spPr/>
      <dgm:t>
        <a:bodyPr/>
        <a:lstStyle/>
        <a:p>
          <a:endParaRPr lang="en-US"/>
        </a:p>
      </dgm:t>
    </dgm:pt>
    <dgm:pt modelId="{F4E08FC5-923D-4EA9-9AF8-9B810E6108B5}" type="sibTrans" cxnId="{024D973B-531F-4A41-9EC6-5239E81A2D3B}">
      <dgm:prSet/>
      <dgm:spPr/>
      <dgm:t>
        <a:bodyPr/>
        <a:lstStyle/>
        <a:p>
          <a:endParaRPr lang="en-US"/>
        </a:p>
      </dgm:t>
    </dgm:pt>
    <dgm:pt modelId="{CA73C24A-C100-41E1-AE1F-0096BE694540}">
      <dgm:prSet/>
      <dgm:spPr/>
      <dgm:t>
        <a:bodyPr/>
        <a:lstStyle/>
        <a:p>
          <a:pPr rtl="0"/>
          <a:endParaRPr lang="en-US" sz="1400" dirty="0"/>
        </a:p>
      </dgm:t>
    </dgm:pt>
    <dgm:pt modelId="{1B9B1C99-55CD-4B51-8C7C-DEED406F022D}" type="parTrans" cxnId="{7D656CF5-1AF2-47EF-9987-4FC69FA1103D}">
      <dgm:prSet/>
      <dgm:spPr/>
      <dgm:t>
        <a:bodyPr/>
        <a:lstStyle/>
        <a:p>
          <a:endParaRPr lang="en-US"/>
        </a:p>
      </dgm:t>
    </dgm:pt>
    <dgm:pt modelId="{346018E1-5CCE-4A64-B0A9-992DE04B0FFF}" type="sibTrans" cxnId="{7D656CF5-1AF2-47EF-9987-4FC69FA1103D}">
      <dgm:prSet/>
      <dgm:spPr/>
      <dgm:t>
        <a:bodyPr/>
        <a:lstStyle/>
        <a:p>
          <a:endParaRPr lang="en-US"/>
        </a:p>
      </dgm:t>
    </dgm:pt>
    <dgm:pt modelId="{3A928F82-9257-4EB2-AA77-1693650166DA}">
      <dgm:prSet custT="1"/>
      <dgm:spPr/>
      <dgm:t>
        <a:bodyPr/>
        <a:lstStyle/>
        <a:p>
          <a:pPr rtl="0"/>
          <a:endParaRPr lang="en-US" sz="1500" dirty="0"/>
        </a:p>
      </dgm:t>
    </dgm:pt>
    <dgm:pt modelId="{E66E9655-7EFA-4C69-80F4-1250FE9446A7}" type="parTrans" cxnId="{713CF3B4-C6A1-45C2-8B8B-7B60F1AB8E79}">
      <dgm:prSet/>
      <dgm:spPr/>
      <dgm:t>
        <a:bodyPr/>
        <a:lstStyle/>
        <a:p>
          <a:endParaRPr lang="en-US"/>
        </a:p>
      </dgm:t>
    </dgm:pt>
    <dgm:pt modelId="{C9E43AA6-0D86-47CA-867A-9EAE56D7F7A6}" type="sibTrans" cxnId="{713CF3B4-C6A1-45C2-8B8B-7B60F1AB8E79}">
      <dgm:prSet/>
      <dgm:spPr/>
      <dgm:t>
        <a:bodyPr/>
        <a:lstStyle/>
        <a:p>
          <a:endParaRPr lang="en-US"/>
        </a:p>
      </dgm:t>
    </dgm:pt>
    <dgm:pt modelId="{60B746F7-CB98-4BD4-B5DD-2E26D142AB3F}">
      <dgm:prSet custT="1"/>
      <dgm:spPr/>
      <dgm:t>
        <a:bodyPr/>
        <a:lstStyle/>
        <a:p>
          <a:pPr rtl="0"/>
          <a:r>
            <a:rPr lang="en-US" sz="1800" dirty="0" smtClean="0"/>
            <a:t>Telephonic, text, and mail outreach sent members</a:t>
          </a:r>
          <a:endParaRPr lang="en-US" sz="1800" dirty="0"/>
        </a:p>
      </dgm:t>
    </dgm:pt>
    <dgm:pt modelId="{12CD163B-6D76-4C79-9708-8CC3DFB3848F}" type="parTrans" cxnId="{0445467C-0C9A-4DF6-B471-0121C8F417A8}">
      <dgm:prSet/>
      <dgm:spPr/>
      <dgm:t>
        <a:bodyPr/>
        <a:lstStyle/>
        <a:p>
          <a:endParaRPr lang="en-US"/>
        </a:p>
      </dgm:t>
    </dgm:pt>
    <dgm:pt modelId="{D783764A-18DB-4A2B-91E1-0EBDD7DC23D0}" type="sibTrans" cxnId="{0445467C-0C9A-4DF6-B471-0121C8F417A8}">
      <dgm:prSet/>
      <dgm:spPr/>
      <dgm:t>
        <a:bodyPr/>
        <a:lstStyle/>
        <a:p>
          <a:endParaRPr lang="en-US"/>
        </a:p>
      </dgm:t>
    </dgm:pt>
    <dgm:pt modelId="{493BC015-81C7-4895-A52D-4FBDC3A79053}" type="pres">
      <dgm:prSet presAssocID="{BEC1165B-A53D-4774-93D9-4F1C05C5A21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4B98E-CAF0-43A5-A3C2-27271BF69005}" type="pres">
      <dgm:prSet presAssocID="{94F2F92C-B9C5-4E3F-B5FA-94DBB199423F}" presName="circle1" presStyleLbl="node1" presStyleIdx="0" presStyleCnt="2"/>
      <dgm:spPr/>
    </dgm:pt>
    <dgm:pt modelId="{619BA42E-F398-43A0-ACDE-98E6BCED1D53}" type="pres">
      <dgm:prSet presAssocID="{94F2F92C-B9C5-4E3F-B5FA-94DBB199423F}" presName="space" presStyleCnt="0"/>
      <dgm:spPr/>
    </dgm:pt>
    <dgm:pt modelId="{BB843A43-2A86-4C45-83A6-E8106ABD3994}" type="pres">
      <dgm:prSet presAssocID="{94F2F92C-B9C5-4E3F-B5FA-94DBB199423F}" presName="rect1" presStyleLbl="alignAcc1" presStyleIdx="0" presStyleCnt="2" custScaleY="100000" custLinFactNeighborX="0"/>
      <dgm:spPr/>
      <dgm:t>
        <a:bodyPr/>
        <a:lstStyle/>
        <a:p>
          <a:endParaRPr lang="en-US"/>
        </a:p>
      </dgm:t>
    </dgm:pt>
    <dgm:pt modelId="{D17B6840-3249-473F-A75B-15D39E1C682E}" type="pres">
      <dgm:prSet presAssocID="{8E5923D9-72B8-4CA4-B7B4-978F1ACD3CEE}" presName="vertSpace2" presStyleLbl="node1" presStyleIdx="0" presStyleCnt="2"/>
      <dgm:spPr/>
    </dgm:pt>
    <dgm:pt modelId="{69EE4204-FF94-49A8-88D9-80C5F1A40712}" type="pres">
      <dgm:prSet presAssocID="{8E5923D9-72B8-4CA4-B7B4-978F1ACD3CEE}" presName="circle2" presStyleLbl="node1" presStyleIdx="1" presStyleCnt="2"/>
      <dgm:spPr/>
    </dgm:pt>
    <dgm:pt modelId="{38EBB485-B247-498B-BEAA-C72A40EF5992}" type="pres">
      <dgm:prSet presAssocID="{8E5923D9-72B8-4CA4-B7B4-978F1ACD3CEE}" presName="rect2" presStyleLbl="alignAcc1" presStyleIdx="1" presStyleCnt="2"/>
      <dgm:spPr/>
      <dgm:t>
        <a:bodyPr/>
        <a:lstStyle/>
        <a:p>
          <a:endParaRPr lang="en-US"/>
        </a:p>
      </dgm:t>
    </dgm:pt>
    <dgm:pt modelId="{2CDF734A-C2C2-493B-843D-4C1F20E8706A}" type="pres">
      <dgm:prSet presAssocID="{94F2F92C-B9C5-4E3F-B5FA-94DBB199423F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34AA-7160-4606-94DF-61831834520B}" type="pres">
      <dgm:prSet presAssocID="{94F2F92C-B9C5-4E3F-B5FA-94DBB199423F}" presName="rect1ChTx" presStyleLbl="alignAcc1" presStyleIdx="1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B36ABF-1E97-491E-B3D0-E3E0B8FE8188}" type="pres">
      <dgm:prSet presAssocID="{8E5923D9-72B8-4CA4-B7B4-978F1ACD3CEE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8C612-2E1B-4943-BDBE-F7C335C58F51}" type="pres">
      <dgm:prSet presAssocID="{8E5923D9-72B8-4CA4-B7B4-978F1ACD3CEE}" presName="rect2ChTx" presStyleLbl="alignAcc1" presStyleIdx="1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4D973B-531F-4A41-9EC6-5239E81A2D3B}" srcId="{94F2F92C-B9C5-4E3F-B5FA-94DBB199423F}" destId="{E35CAE24-A330-4EA7-9417-2298E6062455}" srcOrd="0" destOrd="0" parTransId="{2EA08592-D9FA-41ED-A824-AFD89364969B}" sibTransId="{F4E08FC5-923D-4EA9-9AF8-9B810E6108B5}"/>
    <dgm:cxn modelId="{8933488E-CD72-45F7-B32D-5448279EC3D6}" type="presOf" srcId="{60B746F7-CB98-4BD4-B5DD-2E26D142AB3F}" destId="{5AA8C612-2E1B-4943-BDBE-F7C335C58F51}" srcOrd="0" destOrd="2" presId="urn:microsoft.com/office/officeart/2005/8/layout/target3"/>
    <dgm:cxn modelId="{07DE7916-3273-4768-86DD-E329B9572C55}" type="presOf" srcId="{8E5923D9-72B8-4CA4-B7B4-978F1ACD3CEE}" destId="{40B36ABF-1E97-491E-B3D0-E3E0B8FE8188}" srcOrd="1" destOrd="0" presId="urn:microsoft.com/office/officeart/2005/8/layout/target3"/>
    <dgm:cxn modelId="{0445467C-0C9A-4DF6-B471-0121C8F417A8}" srcId="{8E5923D9-72B8-4CA4-B7B4-978F1ACD3CEE}" destId="{60B746F7-CB98-4BD4-B5DD-2E26D142AB3F}" srcOrd="2" destOrd="0" parTransId="{12CD163B-6D76-4C79-9708-8CC3DFB3848F}" sibTransId="{D783764A-18DB-4A2B-91E1-0EBDD7DC23D0}"/>
    <dgm:cxn modelId="{747A2E74-C65E-4025-8D6A-1A2748F73190}" type="presOf" srcId="{BEC1165B-A53D-4774-93D9-4F1C05C5A213}" destId="{493BC015-81C7-4895-A52D-4FBDC3A79053}" srcOrd="0" destOrd="0" presId="urn:microsoft.com/office/officeart/2005/8/layout/target3"/>
    <dgm:cxn modelId="{2A58D5A6-B42F-45C3-8EF5-4401A4196031}" srcId="{8E5923D9-72B8-4CA4-B7B4-978F1ACD3CEE}" destId="{074CF811-DF56-470B-98FC-CC09F8624E81}" srcOrd="1" destOrd="0" parTransId="{D69404FB-7D2D-4D2E-8A76-2B172F663015}" sibTransId="{B54BCEC0-424B-466B-BDF5-DC9C75BAA37A}"/>
    <dgm:cxn modelId="{7EFA5745-54CB-4A43-A96E-CF06E76596B5}" type="presOf" srcId="{3A928F82-9257-4EB2-AA77-1693650166DA}" destId="{5AA8C612-2E1B-4943-BDBE-F7C335C58F51}" srcOrd="0" destOrd="0" presId="urn:microsoft.com/office/officeart/2005/8/layout/target3"/>
    <dgm:cxn modelId="{E63797DD-F044-44FC-B31C-02227A8D3468}" type="presOf" srcId="{8E5923D9-72B8-4CA4-B7B4-978F1ACD3CEE}" destId="{38EBB485-B247-498B-BEAA-C72A40EF5992}" srcOrd="0" destOrd="0" presId="urn:microsoft.com/office/officeart/2005/8/layout/target3"/>
    <dgm:cxn modelId="{713CF3B4-C6A1-45C2-8B8B-7B60F1AB8E79}" srcId="{8E5923D9-72B8-4CA4-B7B4-978F1ACD3CEE}" destId="{3A928F82-9257-4EB2-AA77-1693650166DA}" srcOrd="0" destOrd="0" parTransId="{E66E9655-7EFA-4C69-80F4-1250FE9446A7}" sibTransId="{C9E43AA6-0D86-47CA-867A-9EAE56D7F7A6}"/>
    <dgm:cxn modelId="{324CC3F7-6C85-4611-BED4-23F1F4A1801A}" type="presOf" srcId="{CA73C24A-C100-41E1-AE1F-0096BE694540}" destId="{5AA8C612-2E1B-4943-BDBE-F7C335C58F51}" srcOrd="0" destOrd="3" presId="urn:microsoft.com/office/officeart/2005/8/layout/target3"/>
    <dgm:cxn modelId="{E08C1024-BE0B-4F5B-9393-E293A0AF1E8B}" srcId="{BEC1165B-A53D-4774-93D9-4F1C05C5A213}" destId="{8E5923D9-72B8-4CA4-B7B4-978F1ACD3CEE}" srcOrd="1" destOrd="0" parTransId="{1D7D3E85-9FBD-4304-982F-70B0F97A752E}" sibTransId="{9C7EDCE2-438C-445F-94BC-96A70FBA96D2}"/>
    <dgm:cxn modelId="{557C6DFB-F1EC-4D87-8321-FBF8CFF07D99}" type="presOf" srcId="{94F2F92C-B9C5-4E3F-B5FA-94DBB199423F}" destId="{BB843A43-2A86-4C45-83A6-E8106ABD3994}" srcOrd="0" destOrd="0" presId="urn:microsoft.com/office/officeart/2005/8/layout/target3"/>
    <dgm:cxn modelId="{57B1DA69-D65F-4B5A-8199-17B95AE5B366}" type="presOf" srcId="{074CF811-DF56-470B-98FC-CC09F8624E81}" destId="{5AA8C612-2E1B-4943-BDBE-F7C335C58F51}" srcOrd="0" destOrd="1" presId="urn:microsoft.com/office/officeart/2005/8/layout/target3"/>
    <dgm:cxn modelId="{5EA2E6F6-B8C9-4543-954C-B88D7DB47B72}" type="presOf" srcId="{94F2F92C-B9C5-4E3F-B5FA-94DBB199423F}" destId="{2CDF734A-C2C2-493B-843D-4C1F20E8706A}" srcOrd="1" destOrd="0" presId="urn:microsoft.com/office/officeart/2005/8/layout/target3"/>
    <dgm:cxn modelId="{3B822E71-C56B-4491-A04A-F01B4C33FA1F}" srcId="{BEC1165B-A53D-4774-93D9-4F1C05C5A213}" destId="{94F2F92C-B9C5-4E3F-B5FA-94DBB199423F}" srcOrd="0" destOrd="0" parTransId="{F838BA79-1EAA-4B0F-A439-7428B2A184F3}" sibTransId="{3EF422E3-877F-4469-823C-CE11807E614C}"/>
    <dgm:cxn modelId="{7D656CF5-1AF2-47EF-9987-4FC69FA1103D}" srcId="{8E5923D9-72B8-4CA4-B7B4-978F1ACD3CEE}" destId="{CA73C24A-C100-41E1-AE1F-0096BE694540}" srcOrd="3" destOrd="0" parTransId="{1B9B1C99-55CD-4B51-8C7C-DEED406F022D}" sibTransId="{346018E1-5CCE-4A64-B0A9-992DE04B0FFF}"/>
    <dgm:cxn modelId="{4A8FFEDD-A9A9-4E31-B608-15EDF5079691}" type="presOf" srcId="{E35CAE24-A330-4EA7-9417-2298E6062455}" destId="{073A34AA-7160-4606-94DF-61831834520B}" srcOrd="0" destOrd="0" presId="urn:microsoft.com/office/officeart/2005/8/layout/target3"/>
    <dgm:cxn modelId="{522D1CAB-D526-421E-8885-F1D171AC4EE1}" type="presParOf" srcId="{493BC015-81C7-4895-A52D-4FBDC3A79053}" destId="{9A24B98E-CAF0-43A5-A3C2-27271BF69005}" srcOrd="0" destOrd="0" presId="urn:microsoft.com/office/officeart/2005/8/layout/target3"/>
    <dgm:cxn modelId="{EB6EB64A-BF02-4D75-A2F6-AB29A626BC4F}" type="presParOf" srcId="{493BC015-81C7-4895-A52D-4FBDC3A79053}" destId="{619BA42E-F398-43A0-ACDE-98E6BCED1D53}" srcOrd="1" destOrd="0" presId="urn:microsoft.com/office/officeart/2005/8/layout/target3"/>
    <dgm:cxn modelId="{2CB92799-856B-40E8-85A2-AB1118885F35}" type="presParOf" srcId="{493BC015-81C7-4895-A52D-4FBDC3A79053}" destId="{BB843A43-2A86-4C45-83A6-E8106ABD3994}" srcOrd="2" destOrd="0" presId="urn:microsoft.com/office/officeart/2005/8/layout/target3"/>
    <dgm:cxn modelId="{59343E9F-C7AF-44C1-8F55-FDA92D1BFC8E}" type="presParOf" srcId="{493BC015-81C7-4895-A52D-4FBDC3A79053}" destId="{D17B6840-3249-473F-A75B-15D39E1C682E}" srcOrd="3" destOrd="0" presId="urn:microsoft.com/office/officeart/2005/8/layout/target3"/>
    <dgm:cxn modelId="{EB00DD91-7417-47C6-8FE7-3C99A3872E5F}" type="presParOf" srcId="{493BC015-81C7-4895-A52D-4FBDC3A79053}" destId="{69EE4204-FF94-49A8-88D9-80C5F1A40712}" srcOrd="4" destOrd="0" presId="urn:microsoft.com/office/officeart/2005/8/layout/target3"/>
    <dgm:cxn modelId="{8D241F1D-47AC-4F16-A788-B614EBE94E0D}" type="presParOf" srcId="{493BC015-81C7-4895-A52D-4FBDC3A79053}" destId="{38EBB485-B247-498B-BEAA-C72A40EF5992}" srcOrd="5" destOrd="0" presId="urn:microsoft.com/office/officeart/2005/8/layout/target3"/>
    <dgm:cxn modelId="{569F8A54-5A42-4277-AA3D-9E29D49B3F75}" type="presParOf" srcId="{493BC015-81C7-4895-A52D-4FBDC3A79053}" destId="{2CDF734A-C2C2-493B-843D-4C1F20E8706A}" srcOrd="6" destOrd="0" presId="urn:microsoft.com/office/officeart/2005/8/layout/target3"/>
    <dgm:cxn modelId="{782AD30D-355C-44E1-90CC-4A352660DED8}" type="presParOf" srcId="{493BC015-81C7-4895-A52D-4FBDC3A79053}" destId="{073A34AA-7160-4606-94DF-61831834520B}" srcOrd="7" destOrd="0" presId="urn:microsoft.com/office/officeart/2005/8/layout/target3"/>
    <dgm:cxn modelId="{C8C30902-41E3-4991-9DEC-69AF19EBE61B}" type="presParOf" srcId="{493BC015-81C7-4895-A52D-4FBDC3A79053}" destId="{40B36ABF-1E97-491E-B3D0-E3E0B8FE8188}" srcOrd="8" destOrd="0" presId="urn:microsoft.com/office/officeart/2005/8/layout/target3"/>
    <dgm:cxn modelId="{02C0E81C-B4A9-4839-813F-CD52C63BAA50}" type="presParOf" srcId="{493BC015-81C7-4895-A52D-4FBDC3A79053}" destId="{5AA8C612-2E1B-4943-BDBE-F7C335C58F51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58E446-FD5A-4EC8-AD9B-63F40138643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F9570D-A0BD-4748-A5A7-CA391A3B890F}">
      <dgm:prSet phldrT="[Text]"/>
      <dgm:spPr/>
      <dgm:t>
        <a:bodyPr/>
        <a:lstStyle/>
        <a:p>
          <a:r>
            <a:rPr lang="en-US" dirty="0" smtClean="0"/>
            <a:t>Radio Advertisement</a:t>
          </a:r>
          <a:endParaRPr lang="en-US" dirty="0"/>
        </a:p>
      </dgm:t>
    </dgm:pt>
    <dgm:pt modelId="{97536FBB-D25C-41E8-B977-FC79E3160310}" type="parTrans" cxnId="{98D9D446-243C-495A-B975-DDA719E582E2}">
      <dgm:prSet/>
      <dgm:spPr/>
      <dgm:t>
        <a:bodyPr/>
        <a:lstStyle/>
        <a:p>
          <a:endParaRPr lang="en-US"/>
        </a:p>
      </dgm:t>
    </dgm:pt>
    <dgm:pt modelId="{EA2089E4-2F53-4A66-BDA1-A8472D3AEDE1}" type="sibTrans" cxnId="{98D9D446-243C-495A-B975-DDA719E582E2}">
      <dgm:prSet/>
      <dgm:spPr/>
      <dgm:t>
        <a:bodyPr/>
        <a:lstStyle/>
        <a:p>
          <a:endParaRPr lang="en-US"/>
        </a:p>
      </dgm:t>
    </dgm:pt>
    <dgm:pt modelId="{A0FEF250-5544-4E83-81F4-C8716FFA3345}">
      <dgm:prSet phldrT="[Text]"/>
      <dgm:spPr/>
      <dgm:t>
        <a:bodyPr/>
        <a:lstStyle/>
        <a:p>
          <a:r>
            <a:rPr lang="en-US" dirty="0" smtClean="0"/>
            <a:t>Online Advertisement</a:t>
          </a:r>
          <a:endParaRPr lang="en-US" dirty="0"/>
        </a:p>
      </dgm:t>
    </dgm:pt>
    <dgm:pt modelId="{D4381F3F-4ACA-4C60-9286-D56F82768F8E}" type="parTrans" cxnId="{9B1A48C8-9B3E-4D8A-A274-9B736FEDDCA0}">
      <dgm:prSet/>
      <dgm:spPr/>
      <dgm:t>
        <a:bodyPr/>
        <a:lstStyle/>
        <a:p>
          <a:endParaRPr lang="en-US"/>
        </a:p>
      </dgm:t>
    </dgm:pt>
    <dgm:pt modelId="{608BB5E2-B4B2-4D64-80E6-FAA537C93AF2}" type="sibTrans" cxnId="{9B1A48C8-9B3E-4D8A-A274-9B736FEDDCA0}">
      <dgm:prSet/>
      <dgm:spPr/>
      <dgm:t>
        <a:bodyPr/>
        <a:lstStyle/>
        <a:p>
          <a:endParaRPr lang="en-US"/>
        </a:p>
      </dgm:t>
    </dgm:pt>
    <dgm:pt modelId="{EC712C4A-66CA-44E9-B143-CD704B4BEB0A}">
      <dgm:prSet phldrT="[Text]"/>
      <dgm:spPr/>
      <dgm:t>
        <a:bodyPr/>
        <a:lstStyle/>
        <a:p>
          <a:r>
            <a:rPr lang="en-US" dirty="0" smtClean="0"/>
            <a:t>Community Outreach Coordinators</a:t>
          </a:r>
          <a:endParaRPr lang="en-US" dirty="0"/>
        </a:p>
      </dgm:t>
    </dgm:pt>
    <dgm:pt modelId="{745B895E-EA8A-4DB1-9976-D7AA7215D885}" type="parTrans" cxnId="{ACBFE3A3-7A4A-45FC-A6D5-97AA89F86880}">
      <dgm:prSet/>
      <dgm:spPr/>
      <dgm:t>
        <a:bodyPr/>
        <a:lstStyle/>
        <a:p>
          <a:endParaRPr lang="en-US"/>
        </a:p>
      </dgm:t>
    </dgm:pt>
    <dgm:pt modelId="{DC61C6E5-A8BA-4CAF-A775-3D162AE4EBC2}" type="sibTrans" cxnId="{ACBFE3A3-7A4A-45FC-A6D5-97AA89F86880}">
      <dgm:prSet/>
      <dgm:spPr/>
      <dgm:t>
        <a:bodyPr/>
        <a:lstStyle/>
        <a:p>
          <a:endParaRPr lang="en-US"/>
        </a:p>
      </dgm:t>
    </dgm:pt>
    <dgm:pt modelId="{C966038E-136A-429B-8DBB-E0208B870286}">
      <dgm:prSet phldrT="[Text]"/>
      <dgm:spPr/>
      <dgm:t>
        <a:bodyPr/>
        <a:lstStyle/>
        <a:p>
          <a:r>
            <a:rPr lang="en-US" dirty="0" smtClean="0"/>
            <a:t>Partnership with WIC Offices</a:t>
          </a:r>
          <a:endParaRPr lang="en-US" dirty="0"/>
        </a:p>
      </dgm:t>
    </dgm:pt>
    <dgm:pt modelId="{66E51EAC-CF09-46F9-87AA-2F45BF3BDBB4}" type="parTrans" cxnId="{BF9AB70A-A5B5-4F1A-B513-724657961EC5}">
      <dgm:prSet/>
      <dgm:spPr/>
      <dgm:t>
        <a:bodyPr/>
        <a:lstStyle/>
        <a:p>
          <a:endParaRPr lang="en-US"/>
        </a:p>
      </dgm:t>
    </dgm:pt>
    <dgm:pt modelId="{A2F32EFA-783F-42FF-BBF5-98F8DF6F132E}" type="sibTrans" cxnId="{BF9AB70A-A5B5-4F1A-B513-724657961EC5}">
      <dgm:prSet/>
      <dgm:spPr/>
      <dgm:t>
        <a:bodyPr/>
        <a:lstStyle/>
        <a:p>
          <a:endParaRPr lang="en-US"/>
        </a:p>
      </dgm:t>
    </dgm:pt>
    <dgm:pt modelId="{99AD00CA-1D7C-4DC3-B9CF-EB58FBCDAD7E}">
      <dgm:prSet phldrT="[Text]"/>
      <dgm:spPr/>
      <dgm:t>
        <a:bodyPr/>
        <a:lstStyle/>
        <a:p>
          <a:r>
            <a:rPr lang="en-US" dirty="0" smtClean="0"/>
            <a:t>Community Partners</a:t>
          </a:r>
          <a:endParaRPr lang="en-US" dirty="0"/>
        </a:p>
      </dgm:t>
    </dgm:pt>
    <dgm:pt modelId="{45468866-0231-4F2D-BD57-3D88CAE4C0F8}" type="parTrans" cxnId="{06A60019-E110-4DF0-A487-4471A7BEF14C}">
      <dgm:prSet/>
      <dgm:spPr/>
      <dgm:t>
        <a:bodyPr/>
        <a:lstStyle/>
        <a:p>
          <a:endParaRPr lang="en-US"/>
        </a:p>
      </dgm:t>
    </dgm:pt>
    <dgm:pt modelId="{DD794754-9EE9-44CE-833B-1526128C5474}" type="sibTrans" cxnId="{06A60019-E110-4DF0-A487-4471A7BEF14C}">
      <dgm:prSet/>
      <dgm:spPr/>
      <dgm:t>
        <a:bodyPr/>
        <a:lstStyle/>
        <a:p>
          <a:endParaRPr lang="en-US"/>
        </a:p>
      </dgm:t>
    </dgm:pt>
    <dgm:pt modelId="{B339A82E-DA73-4AF0-8E74-27C65C9BF0B4}" type="pres">
      <dgm:prSet presAssocID="{A158E446-FD5A-4EC8-AD9B-63F4013864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501E24-8F55-4FA2-BAC7-A246226D4ED9}" type="pres">
      <dgm:prSet presAssocID="{BAF9570D-A0BD-4748-A5A7-CA391A3B890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B19B8-6832-41EF-9F13-21B10809CD9B}" type="pres">
      <dgm:prSet presAssocID="{EA2089E4-2F53-4A66-BDA1-A8472D3AEDE1}" presName="sibTrans" presStyleCnt="0"/>
      <dgm:spPr/>
    </dgm:pt>
    <dgm:pt modelId="{CAA70632-9A2B-4223-9AFF-33B09964F3C1}" type="pres">
      <dgm:prSet presAssocID="{A0FEF250-5544-4E83-81F4-C8716FFA334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723AA-5343-48FA-8288-3113E8653EA2}" type="pres">
      <dgm:prSet presAssocID="{608BB5E2-B4B2-4D64-80E6-FAA537C93AF2}" presName="sibTrans" presStyleCnt="0"/>
      <dgm:spPr/>
    </dgm:pt>
    <dgm:pt modelId="{EF4FC731-7A63-427A-8CF9-EA32F6B3CE49}" type="pres">
      <dgm:prSet presAssocID="{EC712C4A-66CA-44E9-B143-CD704B4BEB0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F8D545-945E-404C-9F62-6C29C581E7DF}" type="pres">
      <dgm:prSet presAssocID="{DC61C6E5-A8BA-4CAF-A775-3D162AE4EBC2}" presName="sibTrans" presStyleCnt="0"/>
      <dgm:spPr/>
    </dgm:pt>
    <dgm:pt modelId="{96B20ABE-7494-4E0F-BA6F-621EB49A0061}" type="pres">
      <dgm:prSet presAssocID="{C966038E-136A-429B-8DBB-E0208B87028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37051-8782-4C7C-A195-64AE841212A2}" type="pres">
      <dgm:prSet presAssocID="{A2F32EFA-783F-42FF-BBF5-98F8DF6F132E}" presName="sibTrans" presStyleCnt="0"/>
      <dgm:spPr/>
    </dgm:pt>
    <dgm:pt modelId="{834F2C28-1290-470A-B485-38703FAFD48D}" type="pres">
      <dgm:prSet presAssocID="{99AD00CA-1D7C-4DC3-B9CF-EB58FBCDAD7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A60019-E110-4DF0-A487-4471A7BEF14C}" srcId="{A158E446-FD5A-4EC8-AD9B-63F40138643F}" destId="{99AD00CA-1D7C-4DC3-B9CF-EB58FBCDAD7E}" srcOrd="4" destOrd="0" parTransId="{45468866-0231-4F2D-BD57-3D88CAE4C0F8}" sibTransId="{DD794754-9EE9-44CE-833B-1526128C5474}"/>
    <dgm:cxn modelId="{5710BBC2-3A31-488A-8AE0-C424E554062E}" type="presOf" srcId="{A0FEF250-5544-4E83-81F4-C8716FFA3345}" destId="{CAA70632-9A2B-4223-9AFF-33B09964F3C1}" srcOrd="0" destOrd="0" presId="urn:microsoft.com/office/officeart/2005/8/layout/default"/>
    <dgm:cxn modelId="{BF9AB70A-A5B5-4F1A-B513-724657961EC5}" srcId="{A158E446-FD5A-4EC8-AD9B-63F40138643F}" destId="{C966038E-136A-429B-8DBB-E0208B870286}" srcOrd="3" destOrd="0" parTransId="{66E51EAC-CF09-46F9-87AA-2F45BF3BDBB4}" sibTransId="{A2F32EFA-783F-42FF-BBF5-98F8DF6F132E}"/>
    <dgm:cxn modelId="{08303E23-1458-43B1-B1F3-CA76040D08CD}" type="presOf" srcId="{BAF9570D-A0BD-4748-A5A7-CA391A3B890F}" destId="{28501E24-8F55-4FA2-BAC7-A246226D4ED9}" srcOrd="0" destOrd="0" presId="urn:microsoft.com/office/officeart/2005/8/layout/default"/>
    <dgm:cxn modelId="{ACD40B21-DC12-4198-BAA1-A93D955DD63D}" type="presOf" srcId="{A158E446-FD5A-4EC8-AD9B-63F40138643F}" destId="{B339A82E-DA73-4AF0-8E74-27C65C9BF0B4}" srcOrd="0" destOrd="0" presId="urn:microsoft.com/office/officeart/2005/8/layout/default"/>
    <dgm:cxn modelId="{E709775A-68E1-4350-ABB5-A9EEA6448083}" type="presOf" srcId="{C966038E-136A-429B-8DBB-E0208B870286}" destId="{96B20ABE-7494-4E0F-BA6F-621EB49A0061}" srcOrd="0" destOrd="0" presId="urn:microsoft.com/office/officeart/2005/8/layout/default"/>
    <dgm:cxn modelId="{DA1C3D15-599F-4499-9790-E5D547400499}" type="presOf" srcId="{EC712C4A-66CA-44E9-B143-CD704B4BEB0A}" destId="{EF4FC731-7A63-427A-8CF9-EA32F6B3CE49}" srcOrd="0" destOrd="0" presId="urn:microsoft.com/office/officeart/2005/8/layout/default"/>
    <dgm:cxn modelId="{ACBFE3A3-7A4A-45FC-A6D5-97AA89F86880}" srcId="{A158E446-FD5A-4EC8-AD9B-63F40138643F}" destId="{EC712C4A-66CA-44E9-B143-CD704B4BEB0A}" srcOrd="2" destOrd="0" parTransId="{745B895E-EA8A-4DB1-9976-D7AA7215D885}" sibTransId="{DC61C6E5-A8BA-4CAF-A775-3D162AE4EBC2}"/>
    <dgm:cxn modelId="{98D9D446-243C-495A-B975-DDA719E582E2}" srcId="{A158E446-FD5A-4EC8-AD9B-63F40138643F}" destId="{BAF9570D-A0BD-4748-A5A7-CA391A3B890F}" srcOrd="0" destOrd="0" parTransId="{97536FBB-D25C-41E8-B977-FC79E3160310}" sibTransId="{EA2089E4-2F53-4A66-BDA1-A8472D3AEDE1}"/>
    <dgm:cxn modelId="{1B7A77BC-FEED-4179-AB46-7D74E1031457}" type="presOf" srcId="{99AD00CA-1D7C-4DC3-B9CF-EB58FBCDAD7E}" destId="{834F2C28-1290-470A-B485-38703FAFD48D}" srcOrd="0" destOrd="0" presId="urn:microsoft.com/office/officeart/2005/8/layout/default"/>
    <dgm:cxn modelId="{9B1A48C8-9B3E-4D8A-A274-9B736FEDDCA0}" srcId="{A158E446-FD5A-4EC8-AD9B-63F40138643F}" destId="{A0FEF250-5544-4E83-81F4-C8716FFA3345}" srcOrd="1" destOrd="0" parTransId="{D4381F3F-4ACA-4C60-9286-D56F82768F8E}" sibTransId="{608BB5E2-B4B2-4D64-80E6-FAA537C93AF2}"/>
    <dgm:cxn modelId="{D770548C-1130-46A9-AAF6-C896BEA1F3F2}" type="presParOf" srcId="{B339A82E-DA73-4AF0-8E74-27C65C9BF0B4}" destId="{28501E24-8F55-4FA2-BAC7-A246226D4ED9}" srcOrd="0" destOrd="0" presId="urn:microsoft.com/office/officeart/2005/8/layout/default"/>
    <dgm:cxn modelId="{D62D392C-896C-401B-BCE7-39F8996AFCBB}" type="presParOf" srcId="{B339A82E-DA73-4AF0-8E74-27C65C9BF0B4}" destId="{09FB19B8-6832-41EF-9F13-21B10809CD9B}" srcOrd="1" destOrd="0" presId="urn:microsoft.com/office/officeart/2005/8/layout/default"/>
    <dgm:cxn modelId="{3AC60395-5A39-45BC-B3EA-4960A9155D9A}" type="presParOf" srcId="{B339A82E-DA73-4AF0-8E74-27C65C9BF0B4}" destId="{CAA70632-9A2B-4223-9AFF-33B09964F3C1}" srcOrd="2" destOrd="0" presId="urn:microsoft.com/office/officeart/2005/8/layout/default"/>
    <dgm:cxn modelId="{2579BEDB-48F3-46A6-90DC-22F4991F47A4}" type="presParOf" srcId="{B339A82E-DA73-4AF0-8E74-27C65C9BF0B4}" destId="{09B723AA-5343-48FA-8288-3113E8653EA2}" srcOrd="3" destOrd="0" presId="urn:microsoft.com/office/officeart/2005/8/layout/default"/>
    <dgm:cxn modelId="{278499BF-4091-4F41-BC0F-43C238195D1F}" type="presParOf" srcId="{B339A82E-DA73-4AF0-8E74-27C65C9BF0B4}" destId="{EF4FC731-7A63-427A-8CF9-EA32F6B3CE49}" srcOrd="4" destOrd="0" presId="urn:microsoft.com/office/officeart/2005/8/layout/default"/>
    <dgm:cxn modelId="{A50A5B23-FBD3-4719-928A-E4F906703EE4}" type="presParOf" srcId="{B339A82E-DA73-4AF0-8E74-27C65C9BF0B4}" destId="{8BF8D545-945E-404C-9F62-6C29C581E7DF}" srcOrd="5" destOrd="0" presId="urn:microsoft.com/office/officeart/2005/8/layout/default"/>
    <dgm:cxn modelId="{F7EC595B-A380-4B85-B2D3-62DBCEDC86DF}" type="presParOf" srcId="{B339A82E-DA73-4AF0-8E74-27C65C9BF0B4}" destId="{96B20ABE-7494-4E0F-BA6F-621EB49A0061}" srcOrd="6" destOrd="0" presId="urn:microsoft.com/office/officeart/2005/8/layout/default"/>
    <dgm:cxn modelId="{09A15778-5140-4798-B7CC-5BA02DFBBA85}" type="presParOf" srcId="{B339A82E-DA73-4AF0-8E74-27C65C9BF0B4}" destId="{AEF37051-8782-4C7C-A195-64AE841212A2}" srcOrd="7" destOrd="0" presId="urn:microsoft.com/office/officeart/2005/8/layout/default"/>
    <dgm:cxn modelId="{07F3E659-B822-4B5C-AA88-E15C274CD22A}" type="presParOf" srcId="{B339A82E-DA73-4AF0-8E74-27C65C9BF0B4}" destId="{834F2C28-1290-470A-B485-38703FAFD48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882C8-25D4-4F9A-8FBD-81010E314415}">
      <dsp:nvSpPr>
        <dsp:cNvPr id="0" name=""/>
        <dsp:cNvSpPr/>
      </dsp:nvSpPr>
      <dsp:spPr>
        <a:xfrm>
          <a:off x="3340645" y="1651"/>
          <a:ext cx="1680328" cy="7936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Outreach &amp; Enrollment</a:t>
          </a:r>
          <a:endParaRPr lang="en-US" sz="1900" kern="1200" dirty="0"/>
        </a:p>
      </dsp:txBody>
      <dsp:txXfrm>
        <a:off x="3363889" y="24895"/>
        <a:ext cx="1633840" cy="747137"/>
      </dsp:txXfrm>
    </dsp:sp>
    <dsp:sp modelId="{70BF8C53-2A8F-42F6-B943-9E74D2933547}">
      <dsp:nvSpPr>
        <dsp:cNvPr id="0" name=""/>
        <dsp:cNvSpPr/>
      </dsp:nvSpPr>
      <dsp:spPr>
        <a:xfrm rot="2160000">
          <a:off x="4826713" y="1028738"/>
          <a:ext cx="825504" cy="2777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910044" y="1084292"/>
        <a:ext cx="658842" cy="166661"/>
      </dsp:txXfrm>
    </dsp:sp>
    <dsp:sp modelId="{393AA216-3BF6-424F-A840-85F48F7E2666}">
      <dsp:nvSpPr>
        <dsp:cNvPr id="0" name=""/>
        <dsp:cNvSpPr/>
      </dsp:nvSpPr>
      <dsp:spPr>
        <a:xfrm>
          <a:off x="5300621" y="1539969"/>
          <a:ext cx="1998223" cy="7959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Applications &amp; Correspondence</a:t>
          </a:r>
          <a:endParaRPr lang="en-US" sz="1900" kern="1200" dirty="0"/>
        </a:p>
      </dsp:txBody>
      <dsp:txXfrm>
        <a:off x="5323934" y="1563282"/>
        <a:ext cx="1951597" cy="749341"/>
      </dsp:txXfrm>
    </dsp:sp>
    <dsp:sp modelId="{10AE1982-C559-4595-929B-480494B33642}">
      <dsp:nvSpPr>
        <dsp:cNvPr id="0" name=""/>
        <dsp:cNvSpPr/>
      </dsp:nvSpPr>
      <dsp:spPr>
        <a:xfrm rot="6480000">
          <a:off x="5482112" y="3045125"/>
          <a:ext cx="825504" cy="2777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10800000">
        <a:off x="5565443" y="3100679"/>
        <a:ext cx="658842" cy="166661"/>
      </dsp:txXfrm>
    </dsp:sp>
    <dsp:sp modelId="{3552933A-5EB7-4F69-99E9-38ABFBCFDFA4}">
      <dsp:nvSpPr>
        <dsp:cNvPr id="0" name=""/>
        <dsp:cNvSpPr/>
      </dsp:nvSpPr>
      <dsp:spPr>
        <a:xfrm>
          <a:off x="4696750" y="4032083"/>
          <a:ext cx="1587251" cy="7936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Eligibility Process &amp; Procedures</a:t>
          </a:r>
          <a:endParaRPr lang="en-US" sz="1900" kern="1200" dirty="0"/>
        </a:p>
      </dsp:txBody>
      <dsp:txXfrm>
        <a:off x="4719994" y="4055327"/>
        <a:ext cx="1540763" cy="747137"/>
      </dsp:txXfrm>
    </dsp:sp>
    <dsp:sp modelId="{E852E674-2C01-496A-B0E6-4275C88FBE39}">
      <dsp:nvSpPr>
        <dsp:cNvPr id="0" name=""/>
        <dsp:cNvSpPr/>
      </dsp:nvSpPr>
      <dsp:spPr>
        <a:xfrm rot="10800000">
          <a:off x="3768057" y="4290011"/>
          <a:ext cx="825504" cy="2777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10800000">
        <a:off x="3851388" y="4345565"/>
        <a:ext cx="658842" cy="166661"/>
      </dsp:txXfrm>
    </dsp:sp>
    <dsp:sp modelId="{68C232F5-0879-4A25-B8B7-D0071A3D8DE9}">
      <dsp:nvSpPr>
        <dsp:cNvPr id="0" name=""/>
        <dsp:cNvSpPr/>
      </dsp:nvSpPr>
      <dsp:spPr>
        <a:xfrm>
          <a:off x="2077617" y="4032083"/>
          <a:ext cx="1587251" cy="7936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Access to &amp; Receipt of Services</a:t>
          </a:r>
          <a:endParaRPr lang="en-US" sz="1900" kern="1200" dirty="0"/>
        </a:p>
      </dsp:txBody>
      <dsp:txXfrm>
        <a:off x="2100861" y="4055327"/>
        <a:ext cx="1540763" cy="747137"/>
      </dsp:txXfrm>
    </dsp:sp>
    <dsp:sp modelId="{5B56D795-05B6-4F7E-8394-08AB082EADDD}">
      <dsp:nvSpPr>
        <dsp:cNvPr id="0" name=""/>
        <dsp:cNvSpPr/>
      </dsp:nvSpPr>
      <dsp:spPr>
        <a:xfrm rot="15120000">
          <a:off x="2053812" y="3044539"/>
          <a:ext cx="825504" cy="2777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10800000">
        <a:off x="2137143" y="3100093"/>
        <a:ext cx="658842" cy="166661"/>
      </dsp:txXfrm>
    </dsp:sp>
    <dsp:sp modelId="{F0E52112-6ECF-4B3A-B87B-265A02EF9054}">
      <dsp:nvSpPr>
        <dsp:cNvPr id="0" name=""/>
        <dsp:cNvSpPr/>
      </dsp:nvSpPr>
      <dsp:spPr>
        <a:xfrm>
          <a:off x="930755" y="1541139"/>
          <a:ext cx="2262262" cy="7936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Member Appeals</a:t>
          </a:r>
          <a:endParaRPr lang="en-US" sz="1900" kern="1200" dirty="0"/>
        </a:p>
      </dsp:txBody>
      <dsp:txXfrm>
        <a:off x="953999" y="1564383"/>
        <a:ext cx="2215774" cy="747137"/>
      </dsp:txXfrm>
    </dsp:sp>
    <dsp:sp modelId="{050D1F03-2AA3-45F9-900E-188F00D5A9E9}">
      <dsp:nvSpPr>
        <dsp:cNvPr id="0" name=""/>
        <dsp:cNvSpPr/>
      </dsp:nvSpPr>
      <dsp:spPr>
        <a:xfrm rot="19440000">
          <a:off x="2708595" y="1029324"/>
          <a:ext cx="825504" cy="27776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791926" y="1084878"/>
        <a:ext cx="658842" cy="1666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0EE5A-0872-4AE7-AE9F-A4D8D30DD350}">
      <dsp:nvSpPr>
        <dsp:cNvPr id="0" name=""/>
        <dsp:cNvSpPr/>
      </dsp:nvSpPr>
      <dsp:spPr>
        <a:xfrm>
          <a:off x="-1920840" y="312637"/>
          <a:ext cx="8642280" cy="1920240"/>
        </a:xfrm>
        <a:prstGeom prst="leftRightRibbon">
          <a:avLst/>
        </a:prstGeom>
        <a:solidFill>
          <a:schemeClr val="bg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07B87-DBB8-4645-94CD-2DF599C5D11E}">
      <dsp:nvSpPr>
        <dsp:cNvPr id="0" name=""/>
        <dsp:cNvSpPr/>
      </dsp:nvSpPr>
      <dsp:spPr>
        <a:xfrm>
          <a:off x="-326136" y="666455"/>
          <a:ext cx="3388615" cy="940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0020" rIns="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b="1" kern="1200" dirty="0">
            <a:solidFill>
              <a:schemeClr val="tx1"/>
            </a:solidFill>
          </a:endParaRPr>
        </a:p>
      </dsp:txBody>
      <dsp:txXfrm>
        <a:off x="-326136" y="666455"/>
        <a:ext cx="3388615" cy="940917"/>
      </dsp:txXfrm>
    </dsp:sp>
    <dsp:sp modelId="{769F3EFD-F646-4B61-BBD7-E2FA1639C0EE}">
      <dsp:nvSpPr>
        <dsp:cNvPr id="0" name=""/>
        <dsp:cNvSpPr/>
      </dsp:nvSpPr>
      <dsp:spPr>
        <a:xfrm>
          <a:off x="1339791" y="908488"/>
          <a:ext cx="3993250" cy="940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0020" rIns="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b="1" kern="1200" dirty="0">
            <a:solidFill>
              <a:schemeClr val="tx1"/>
            </a:solidFill>
          </a:endParaRPr>
        </a:p>
      </dsp:txBody>
      <dsp:txXfrm>
        <a:off x="1339791" y="908488"/>
        <a:ext cx="3993250" cy="940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4B98E-CAF0-43A5-A3C2-27271BF69005}">
      <dsp:nvSpPr>
        <dsp:cNvPr id="0" name=""/>
        <dsp:cNvSpPr/>
      </dsp:nvSpPr>
      <dsp:spPr>
        <a:xfrm>
          <a:off x="0" y="0"/>
          <a:ext cx="4114800" cy="4114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43A43-2A86-4C45-83A6-E8106ABD3994}">
      <dsp:nvSpPr>
        <dsp:cNvPr id="0" name=""/>
        <dsp:cNvSpPr/>
      </dsp:nvSpPr>
      <dsp:spPr>
        <a:xfrm>
          <a:off x="2057400" y="0"/>
          <a:ext cx="6172199" cy="411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Ex Parte Renewals</a:t>
          </a:r>
          <a:endParaRPr lang="en-US" sz="3800" kern="1200" dirty="0"/>
        </a:p>
      </dsp:txBody>
      <dsp:txXfrm>
        <a:off x="2057400" y="0"/>
        <a:ext cx="3086099" cy="1954530"/>
      </dsp:txXfrm>
    </dsp:sp>
    <dsp:sp modelId="{69EE4204-FF94-49A8-88D9-80C5F1A40712}">
      <dsp:nvSpPr>
        <dsp:cNvPr id="0" name=""/>
        <dsp:cNvSpPr/>
      </dsp:nvSpPr>
      <dsp:spPr>
        <a:xfrm>
          <a:off x="1080135" y="1954529"/>
          <a:ext cx="1954530" cy="19545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BB485-B247-498B-BEAA-C72A40EF5992}">
      <dsp:nvSpPr>
        <dsp:cNvPr id="0" name=""/>
        <dsp:cNvSpPr/>
      </dsp:nvSpPr>
      <dsp:spPr>
        <a:xfrm>
          <a:off x="2057400" y="1954529"/>
          <a:ext cx="6172199" cy="19545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Renewal Data &amp; Health Plans</a:t>
          </a:r>
          <a:endParaRPr lang="en-US" sz="3800" kern="1200" dirty="0"/>
        </a:p>
      </dsp:txBody>
      <dsp:txXfrm>
        <a:off x="2057400" y="1954529"/>
        <a:ext cx="3086099" cy="1954530"/>
      </dsp:txXfrm>
    </dsp:sp>
    <dsp:sp modelId="{073A34AA-7160-4606-94DF-61831834520B}">
      <dsp:nvSpPr>
        <dsp:cNvPr id="0" name=""/>
        <dsp:cNvSpPr/>
      </dsp:nvSpPr>
      <dsp:spPr>
        <a:xfrm>
          <a:off x="5143500" y="0"/>
          <a:ext cx="3086099" cy="19545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74% of renewals for parents and children successfully complete the renewal process automatically</a:t>
          </a:r>
          <a:endParaRPr lang="en-US" sz="1800" kern="1200" dirty="0"/>
        </a:p>
      </dsp:txBody>
      <dsp:txXfrm>
        <a:off x="5143500" y="0"/>
        <a:ext cx="3086099" cy="1954530"/>
      </dsp:txXfrm>
    </dsp:sp>
    <dsp:sp modelId="{5AA8C612-2E1B-4943-BDBE-F7C335C58F51}">
      <dsp:nvSpPr>
        <dsp:cNvPr id="0" name=""/>
        <dsp:cNvSpPr/>
      </dsp:nvSpPr>
      <dsp:spPr>
        <a:xfrm>
          <a:off x="5143500" y="1954529"/>
          <a:ext cx="3086099" cy="19545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Health plans are provided with listing of renewals that do not complete the ex parte process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Telephonic, text, and mail outreach sent members</a:t>
          </a:r>
          <a:endParaRPr lang="en-US" sz="18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5143500" y="1954529"/>
        <a:ext cx="3086099" cy="1954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01E24-8F55-4FA2-BAC7-A246226D4ED9}">
      <dsp:nvSpPr>
        <dsp:cNvPr id="0" name=""/>
        <dsp:cNvSpPr/>
      </dsp:nvSpPr>
      <dsp:spPr>
        <a:xfrm>
          <a:off x="0" y="675084"/>
          <a:ext cx="2595562" cy="15573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Radio Advertisement</a:t>
          </a:r>
          <a:endParaRPr lang="en-US" sz="2900" kern="1200" dirty="0"/>
        </a:p>
      </dsp:txBody>
      <dsp:txXfrm>
        <a:off x="0" y="675084"/>
        <a:ext cx="2595562" cy="1557337"/>
      </dsp:txXfrm>
    </dsp:sp>
    <dsp:sp modelId="{CAA70632-9A2B-4223-9AFF-33B09964F3C1}">
      <dsp:nvSpPr>
        <dsp:cNvPr id="0" name=""/>
        <dsp:cNvSpPr/>
      </dsp:nvSpPr>
      <dsp:spPr>
        <a:xfrm>
          <a:off x="2855118" y="675084"/>
          <a:ext cx="2595562" cy="15573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Online Advertisement</a:t>
          </a:r>
          <a:endParaRPr lang="en-US" sz="2900" kern="1200" dirty="0"/>
        </a:p>
      </dsp:txBody>
      <dsp:txXfrm>
        <a:off x="2855118" y="675084"/>
        <a:ext cx="2595562" cy="1557337"/>
      </dsp:txXfrm>
    </dsp:sp>
    <dsp:sp modelId="{EF4FC731-7A63-427A-8CF9-EA32F6B3CE49}">
      <dsp:nvSpPr>
        <dsp:cNvPr id="0" name=""/>
        <dsp:cNvSpPr/>
      </dsp:nvSpPr>
      <dsp:spPr>
        <a:xfrm>
          <a:off x="5710237" y="675084"/>
          <a:ext cx="2595562" cy="15573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Community Outreach Coordinators</a:t>
          </a:r>
          <a:endParaRPr lang="en-US" sz="2900" kern="1200" dirty="0"/>
        </a:p>
      </dsp:txBody>
      <dsp:txXfrm>
        <a:off x="5710237" y="675084"/>
        <a:ext cx="2595562" cy="1557337"/>
      </dsp:txXfrm>
    </dsp:sp>
    <dsp:sp modelId="{96B20ABE-7494-4E0F-BA6F-621EB49A0061}">
      <dsp:nvSpPr>
        <dsp:cNvPr id="0" name=""/>
        <dsp:cNvSpPr/>
      </dsp:nvSpPr>
      <dsp:spPr>
        <a:xfrm>
          <a:off x="1427559" y="2491978"/>
          <a:ext cx="2595562" cy="15573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Partnership with WIC Offices</a:t>
          </a:r>
          <a:endParaRPr lang="en-US" sz="2900" kern="1200" dirty="0"/>
        </a:p>
      </dsp:txBody>
      <dsp:txXfrm>
        <a:off x="1427559" y="2491978"/>
        <a:ext cx="2595562" cy="1557337"/>
      </dsp:txXfrm>
    </dsp:sp>
    <dsp:sp modelId="{834F2C28-1290-470A-B485-38703FAFD48D}">
      <dsp:nvSpPr>
        <dsp:cNvPr id="0" name=""/>
        <dsp:cNvSpPr/>
      </dsp:nvSpPr>
      <dsp:spPr>
        <a:xfrm>
          <a:off x="4282678" y="2491978"/>
          <a:ext cx="2595562" cy="15573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Community Partners</a:t>
          </a:r>
          <a:endParaRPr lang="en-US" sz="2900" kern="1200" dirty="0"/>
        </a:p>
      </dsp:txBody>
      <dsp:txXfrm>
        <a:off x="4282678" y="2491978"/>
        <a:ext cx="2595562" cy="1557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1F854A0-7FD3-41EA-814C-E3FD68849DE7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75A2C44-B00D-43F3-9D61-52CD2FC81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65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70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25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73AE5C-B9C3-4127-B1A7-B44CC5E23D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9797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30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68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52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700088"/>
            <a:ext cx="4654550" cy="34909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61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A2C44-B00D-43F3-9D61-52CD2FC81E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cap="all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presenter information</a:t>
            </a:r>
            <a:endParaRPr lang="en-US" dirty="0"/>
          </a:p>
        </p:txBody>
      </p:sp>
      <p:pic>
        <p:nvPicPr>
          <p:cNvPr id="13" name="Picture 25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7CE"/>
              </a:clrFrom>
              <a:clrTo>
                <a:srgbClr val="FFF7CE">
                  <a:alpha val="0"/>
                </a:srgbClr>
              </a:clrTo>
            </a:clrChange>
            <a:lum contrast="6000"/>
          </a:blip>
          <a:srcRect/>
          <a:stretch>
            <a:fillRect/>
          </a:stretch>
        </p:blipFill>
        <p:spPr bwMode="auto">
          <a:xfrm>
            <a:off x="7620000" y="451275"/>
            <a:ext cx="839099" cy="84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33400"/>
            <a:ext cx="1322618" cy="71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43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on icon to add picture. Click text box to add white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29000" y="3553639"/>
            <a:ext cx="5562600" cy="3151961"/>
          </a:xfrm>
        </p:spPr>
        <p:txBody>
          <a:bodyPr anchor="b">
            <a:normAutofit/>
          </a:bodyPr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US" sz="4000" b="1" kern="1200" cap="all" baseline="0" dirty="0" smtClean="0">
                <a:solidFill>
                  <a:schemeClr val="bg1"/>
                </a:solidFill>
                <a:latin typeface="Corbel" panose="020B0503020204020204" pitchFamily="34" charset="0"/>
                <a:ea typeface="Dotum" panose="020B0600000101010101" pitchFamily="34" charset="-127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white text</a:t>
            </a:r>
          </a:p>
        </p:txBody>
      </p:sp>
    </p:spTree>
    <p:extLst>
      <p:ext uri="{BB962C8B-B14F-4D97-AF65-F5344CB8AC3E}">
        <p14:creationId xmlns:p14="http://schemas.microsoft.com/office/powerpoint/2010/main" val="4091446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3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20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7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7687"/>
            <a:ext cx="5111750" cy="585311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097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7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l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492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0" y="2130425"/>
            <a:ext cx="5029200" cy="1470025"/>
          </a:xfrm>
        </p:spPr>
        <p:txBody>
          <a:bodyPr/>
          <a:lstStyle>
            <a:lvl1pPr algn="r">
              <a:defRPr cap="all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97018" y="3886200"/>
            <a:ext cx="5042182" cy="1752600"/>
          </a:xfrm>
        </p:spPr>
        <p:txBody>
          <a:bodyPr/>
          <a:lstStyle>
            <a:lvl1pPr marL="0" indent="0" algn="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presenter information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228600" y="2133600"/>
            <a:ext cx="3429000" cy="3505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8" name="Picture 25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7CE"/>
              </a:clrFrom>
              <a:clrTo>
                <a:srgbClr val="FFF7CE">
                  <a:alpha val="0"/>
                </a:srgbClr>
              </a:clrTo>
            </a:clrChange>
            <a:lum contrast="6000"/>
          </a:blip>
          <a:srcRect/>
          <a:stretch>
            <a:fillRect/>
          </a:stretch>
        </p:blipFill>
        <p:spPr bwMode="auto">
          <a:xfrm>
            <a:off x="7620000" y="451275"/>
            <a:ext cx="839099" cy="84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33400"/>
            <a:ext cx="1322618" cy="71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51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11982" y="2362200"/>
            <a:ext cx="6400800" cy="1470025"/>
          </a:xfrm>
        </p:spPr>
        <p:txBody>
          <a:bodyPr>
            <a:normAutofit/>
          </a:bodyPr>
          <a:lstStyle>
            <a:lvl1pPr algn="r">
              <a:defRPr sz="3800" cap="all" baseline="0"/>
            </a:lvl1pPr>
          </a:lstStyle>
          <a:p>
            <a:r>
              <a:rPr lang="en-US" dirty="0" smtClean="0"/>
              <a:t>	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886200"/>
            <a:ext cx="6400800" cy="1752600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algn="r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80854"/>
            <a:ext cx="9143999" cy="4771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4666" y="0"/>
            <a:ext cx="9148665" cy="76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5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7CE"/>
              </a:clrFrom>
              <a:clrTo>
                <a:srgbClr val="FFF7CE">
                  <a:alpha val="0"/>
                </a:srgbClr>
              </a:clrTo>
            </a:clrChange>
            <a:lum contrast="6000"/>
          </a:blip>
          <a:srcRect/>
          <a:stretch>
            <a:fillRect/>
          </a:stretch>
        </p:blipFill>
        <p:spPr bwMode="auto">
          <a:xfrm>
            <a:off x="8077200" y="5334000"/>
            <a:ext cx="920734" cy="92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357" y="5454208"/>
            <a:ext cx="1322618" cy="71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82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Agenda Slide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q"/>
              <a:defRPr>
                <a:latin typeface="Corbel" panose="020B0503020204020204" pitchFamily="34" charset="0"/>
              </a:defRPr>
            </a:lvl1pPr>
            <a:lvl2pPr>
              <a:defRPr>
                <a:latin typeface="Corbel" panose="020B0503020204020204" pitchFamily="34" charset="0"/>
              </a:defRPr>
            </a:lvl2pPr>
            <a:lvl3pPr>
              <a:defRPr>
                <a:latin typeface="Corbel" panose="020B0503020204020204" pitchFamily="34" charset="0"/>
              </a:defRPr>
            </a:lvl3pPr>
            <a:lvl4pPr>
              <a:defRPr>
                <a:latin typeface="Corbel" panose="020B0503020204020204" pitchFamily="34" charset="0"/>
              </a:defRPr>
            </a:lvl4pPr>
            <a:lvl5pPr>
              <a:defRPr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 smtClean="0"/>
              <a:t>Click to add agenda item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97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Corbel" panose="020B0503020204020204" pitchFamily="34" charset="0"/>
              </a:defRPr>
            </a:lvl1pPr>
            <a:lvl2pPr marL="7429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 sz="2600">
                <a:latin typeface="Corbel" panose="020B0503020204020204" pitchFamily="34" charset="0"/>
              </a:defRPr>
            </a:lvl2pPr>
            <a:lvl3pPr marL="1143000" indent="-2286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latin typeface="Corbel" panose="020B0503020204020204" pitchFamily="34" charset="0"/>
              </a:defRPr>
            </a:lvl3pPr>
            <a:lvl4pPr>
              <a:buClr>
                <a:schemeClr val="accent1"/>
              </a:buClr>
              <a:defRPr sz="2200">
                <a:latin typeface="Corbel" panose="020B0503020204020204" pitchFamily="34" charset="0"/>
              </a:defRPr>
            </a:lvl4pPr>
            <a:lvl5pPr>
              <a:buClr>
                <a:schemeClr val="accent5"/>
              </a:buClr>
              <a:defRPr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66800"/>
            <a:ext cx="8229600" cy="609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add tagline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41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Corbel" panose="020B0503020204020204" pitchFamily="34" charset="0"/>
              </a:defRPr>
            </a:lvl1pPr>
            <a:lvl2pPr>
              <a:defRPr>
                <a:latin typeface="Corbel" panose="020B0503020204020204" pitchFamily="34" charset="0"/>
              </a:defRPr>
            </a:lvl2pPr>
            <a:lvl3pPr>
              <a:defRPr>
                <a:latin typeface="Corbel" panose="020B0503020204020204" pitchFamily="34" charset="0"/>
              </a:defRPr>
            </a:lvl3pPr>
            <a:lvl4pPr>
              <a:defRPr>
                <a:latin typeface="Corbel" panose="020B0503020204020204" pitchFamily="34" charset="0"/>
              </a:defRPr>
            </a:lvl4pPr>
            <a:lvl5pPr>
              <a:defRPr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2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69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66800"/>
            <a:ext cx="8229600" cy="609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add tagline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92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780" y="6217919"/>
            <a:ext cx="533399" cy="2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6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18695A3-612B-4B2B-B01B-9890B4364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5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2" r:id="rId4"/>
    <p:sldLayoutId id="2147483660" r:id="rId5"/>
    <p:sldLayoutId id="2147483650" r:id="rId6"/>
    <p:sldLayoutId id="2147483667" r:id="rId7"/>
    <p:sldLayoutId id="2147483652" r:id="rId8"/>
    <p:sldLayoutId id="2147483653" r:id="rId9"/>
    <p:sldLayoutId id="2147483663" r:id="rId10"/>
    <p:sldLayoutId id="2147483654" r:id="rId11"/>
    <p:sldLayoutId id="2147483655" r:id="rId12"/>
    <p:sldLayoutId id="2147483656" r:id="rId13"/>
    <p:sldLayoutId id="214748366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800" b="1" kern="1200" cap="none" baseline="0">
          <a:solidFill>
            <a:schemeClr val="tx2"/>
          </a:solidFill>
          <a:latin typeface="Corbel" panose="020B0503020204020204" pitchFamily="34" charset="0"/>
          <a:ea typeface="Dotum" panose="020B0600000101010101" pitchFamily="34" charset="-127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accent1"/>
        </a:buClr>
        <a:buSzPct val="90000"/>
        <a:buFont typeface="Wingdings" panose="05000000000000000000" pitchFamily="2" charset="2"/>
        <a:buChar char="ü"/>
        <a:tabLst/>
        <a:defRPr sz="32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accent2"/>
        </a:buClr>
        <a:buSzPct val="85000"/>
        <a:buFont typeface="Wingdings" panose="05000000000000000000" pitchFamily="2" charset="2"/>
        <a:buChar char="§"/>
        <a:tabLst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accent1"/>
        </a:buClr>
        <a:buSzTx/>
        <a:buFont typeface="Arial" panose="020B0604020202020204" pitchFamily="34" charset="0"/>
        <a:buChar char="–"/>
        <a:tabLst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accent2"/>
        </a:buClr>
        <a:buSzTx/>
        <a:buFont typeface="Arial" panose="020B0604020202020204" pitchFamily="34" charset="0"/>
        <a:buChar char="»"/>
        <a:tabLst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667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Virginia department of medical assistance services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23622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algn="r"/>
            <a:endParaRPr lang="en-US" sz="2000" dirty="0" smtClean="0"/>
          </a:p>
          <a:p>
            <a:pPr algn="r">
              <a:spcBef>
                <a:spcPts val="0"/>
              </a:spcBef>
            </a:pPr>
            <a:endParaRPr lang="en-US" sz="2000" dirty="0" smtClean="0"/>
          </a:p>
          <a:p>
            <a:pPr algn="r">
              <a:spcBef>
                <a:spcPts val="0"/>
              </a:spcBef>
            </a:pPr>
            <a:endParaRPr lang="en-US" sz="2000" dirty="0"/>
          </a:p>
          <a:p>
            <a:pPr algn="r">
              <a:spcBef>
                <a:spcPts val="0"/>
              </a:spcBef>
            </a:pPr>
            <a:r>
              <a:rPr lang="en-US" sz="2000" b="1" dirty="0" smtClean="0"/>
              <a:t>Rachel </a:t>
            </a:r>
            <a:r>
              <a:rPr lang="en-US" sz="2000" b="1" dirty="0" smtClean="0"/>
              <a:t>Pryor, JD, MSW</a:t>
            </a:r>
          </a:p>
          <a:p>
            <a:pPr algn="r">
              <a:spcBef>
                <a:spcPts val="0"/>
              </a:spcBef>
            </a:pPr>
            <a:r>
              <a:rPr lang="en-US" sz="2000" b="1" dirty="0" smtClean="0"/>
              <a:t>Deputy Director, Administration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457200"/>
            <a:ext cx="8135203" cy="868362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/>
              <a:t>Member Communications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10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400" y="1058861"/>
            <a:ext cx="8135203" cy="838199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In 2019, Virginia focused on improvements to member communication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927223"/>
            <a:ext cx="8135203" cy="431323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Improvements </a:t>
            </a:r>
            <a:r>
              <a:rPr lang="en-US" sz="2200" dirty="0"/>
              <a:t>to all member eligibility notices and letters to improve member </a:t>
            </a:r>
            <a:r>
              <a:rPr lang="en-US" sz="2200" dirty="0" smtClean="0"/>
              <a:t> </a:t>
            </a:r>
            <a:r>
              <a:rPr lang="en-US" sz="2200" dirty="0"/>
              <a:t>readability providing clearer information regarding eligibility and covered services to consumers, facilitating timely access to needed </a:t>
            </a:r>
            <a:r>
              <a:rPr lang="en-US" sz="2200" dirty="0" smtClean="0"/>
              <a:t>care</a:t>
            </a:r>
          </a:p>
          <a:p>
            <a:endParaRPr lang="en-US" sz="1800" dirty="0" smtClean="0"/>
          </a:p>
          <a:p>
            <a:r>
              <a:rPr lang="en-US" sz="2200" dirty="0" smtClean="0"/>
              <a:t>Improved translation services; to include top 17 languages in Virginia implemented in systems that generate member communications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728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Medicaid Member Advisory Committee (MAC)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867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3290316" y="1751406"/>
            <a:ext cx="2563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 obtain the insight &amp; recommendations of enrollees to help improve enrollment &amp; health care delivery.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598456"/>
            <a:ext cx="256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First Quarterly meeting held April 1,</a:t>
            </a:r>
            <a:r>
              <a:rPr lang="en-US" baseline="30000" dirty="0" smtClean="0"/>
              <a:t>,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1477962"/>
            <a:ext cx="175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Integral </a:t>
            </a:r>
            <a:r>
              <a:rPr lang="en-US" dirty="0"/>
              <a:t>piece in providing feedback to proposed changes </a:t>
            </a:r>
            <a:r>
              <a:rPr lang="en-US" dirty="0" smtClean="0"/>
              <a:t>&amp; </a:t>
            </a:r>
            <a:r>
              <a:rPr lang="en-US" dirty="0"/>
              <a:t>input from personal experience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2426" y="1853259"/>
            <a:ext cx="1537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New Advisory Committee to the Director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81400" y="3886200"/>
            <a:ext cx="198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/>
              <a:t>Members targeted outreach &amp; enrollment difficulties &amp; standardization across health plans </a:t>
            </a:r>
          </a:p>
          <a:p>
            <a:r>
              <a:rPr lang="en-US" b="1" dirty="0"/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343400"/>
            <a:ext cx="1242337" cy="12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1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Medicaid Member Advisory Committee (MAC)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00600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2880" anchor="t">
            <a:noAutofit/>
          </a:bodyPr>
          <a:lstStyle/>
          <a:p>
            <a:pPr marL="0" indent="0" algn="ctr">
              <a:buNone/>
            </a:pPr>
            <a:r>
              <a:rPr lang="en-US" sz="2300" b="1" i="1" dirty="0" smtClean="0">
                <a:solidFill>
                  <a:schemeClr val="accent6"/>
                </a:solidFill>
              </a:rPr>
              <a:t>Examples of member-selected themes in 2019:</a:t>
            </a:r>
            <a:endParaRPr lang="en-US" sz="2300" b="1" i="1" dirty="0">
              <a:solidFill>
                <a:schemeClr val="accent6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4085" y="1981200"/>
            <a:ext cx="7935829" cy="3935068"/>
            <a:chOff x="446171" y="2308852"/>
            <a:chExt cx="7935829" cy="3935068"/>
          </a:xfrm>
        </p:grpSpPr>
        <p:sp>
          <p:nvSpPr>
            <p:cNvPr id="5" name="Rounded Rectangle 4"/>
            <p:cNvSpPr/>
            <p:nvPr/>
          </p:nvSpPr>
          <p:spPr>
            <a:xfrm>
              <a:off x="449179" y="2308852"/>
              <a:ext cx="7932821" cy="9144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DMAS 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outreach and enrollment strategies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46171" y="3311089"/>
              <a:ext cx="7935707" cy="9144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Feedback 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from the MAC on 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new changes to consumer 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edicaid correspondence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49179" y="4315081"/>
              <a:ext cx="7932821" cy="9144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Member discussion on member services and consumer accessibility in Medallion 4.0 and CCC Plus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46171" y="5329520"/>
              <a:ext cx="7935707" cy="9144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Opportunity for free discussion on other topics desired by members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570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92875"/>
            <a:ext cx="381000" cy="365125"/>
          </a:xfrm>
        </p:spPr>
        <p:txBody>
          <a:bodyPr/>
          <a:lstStyle/>
          <a:p>
            <a:fld id="{E18695A3-612B-4B2B-B01B-9890B4364E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2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619"/>
            <a:ext cx="8229600" cy="715962"/>
          </a:xfrm>
        </p:spPr>
        <p:txBody>
          <a:bodyPr/>
          <a:lstStyle/>
          <a:p>
            <a:r>
              <a:rPr lang="en-US" dirty="0" smtClean="0"/>
              <a:t>Member Engagement Initiatives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788761"/>
            <a:ext cx="8229600" cy="1219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525912170"/>
              </p:ext>
            </p:extLst>
          </p:nvPr>
        </p:nvGraphicFramePr>
        <p:xfrm>
          <a:off x="457200" y="1398361"/>
          <a:ext cx="8229600" cy="4827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351071"/>
            <a:ext cx="1524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657600" y="316640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Target Mapping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306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 and Caretaker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287846"/>
            <a:ext cx="2362200" cy="1657350"/>
          </a:xfrm>
        </p:spPr>
        <p:txBody>
          <a:bodyPr>
            <a:noAutofit/>
          </a:bodyPr>
          <a:lstStyle/>
          <a:p>
            <a:pPr marL="132160" indent="-122635"/>
            <a:r>
              <a:rPr lang="en-US" sz="1800" dirty="0" smtClean="0"/>
              <a:t>Medicaid Expansion: as of January 16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more than 372,000 newly eligible adults are enrolled</a:t>
            </a:r>
            <a:endParaRPr lang="en-US" sz="1800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43000" y="5726907"/>
            <a:ext cx="971550" cy="273844"/>
          </a:xfrm>
        </p:spPr>
        <p:txBody>
          <a:bodyPr/>
          <a:lstStyle/>
          <a:p>
            <a:pPr>
              <a:defRPr/>
            </a:pPr>
            <a:fld id="{E18695A3-612B-4B2B-B01B-9890B4364E2E}" type="slidenum">
              <a:rPr lang="en-US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22237" y="4358484"/>
            <a:ext cx="2425714" cy="1200151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§"/>
              <a:tabLst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–"/>
              <a:tabLst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/>
              </a:buClr>
              <a:buSzTx/>
              <a:buFont typeface="Arial" panose="020B0604020202020204" pitchFamily="34" charset="0"/>
              <a:buChar char="»"/>
              <a:tabLst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2160" indent="-132160" defTabSz="896541">
              <a:buClr>
                <a:srgbClr val="00B0F0"/>
              </a:buClr>
              <a:defRPr/>
            </a:pPr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Over 115,000 newly enrolled adults are parents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marL="132160" indent="-132160" defTabSz="896541">
              <a:buClr>
                <a:srgbClr val="00B0F0"/>
              </a:buClr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marL="132160" indent="-132160" defTabSz="896541">
              <a:buClr>
                <a:srgbClr val="00B0F0"/>
              </a:buClr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marL="132160" indent="-132160">
              <a:buClr>
                <a:srgbClr val="00B0F0"/>
              </a:buClr>
              <a:defRPr/>
            </a:pPr>
            <a:endParaRPr lang="en-US" sz="1163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B0F0"/>
              </a:buClr>
              <a:buNone/>
              <a:defRPr/>
            </a:pPr>
            <a:endParaRPr lang="en-US" sz="1500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B0F0"/>
              </a:buClr>
              <a:buNone/>
              <a:defRPr/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96052" y="4358484"/>
            <a:ext cx="2419348" cy="1269206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§"/>
              <a:tabLst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–"/>
              <a:tabLst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/>
              </a:buClr>
              <a:buSzTx/>
              <a:buFont typeface="Arial" panose="020B0604020202020204" pitchFamily="34" charset="0"/>
              <a:buChar char="»"/>
              <a:tabLst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8847" indent="-163116">
              <a:buClr>
                <a:srgbClr val="00B0F0"/>
              </a:buClr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Coverage for parents results in increased enrollment for children 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875316"/>
            <a:ext cx="8229600" cy="1074870"/>
          </a:xfrm>
        </p:spPr>
        <p:txBody>
          <a:bodyPr>
            <a:noAutofit/>
          </a:bodyPr>
          <a:lstStyle/>
          <a:p>
            <a:r>
              <a:rPr lang="en-US" sz="1900" dirty="0" smtClean="0">
                <a:solidFill>
                  <a:schemeClr val="tx1"/>
                </a:solidFill>
              </a:rPr>
              <a:t>Children with uninsured parents have a greater chance of being uninsured; expansion in Virginia  has resulted in more eligible  parents and caretakers; increasing enrollment of covered children.</a:t>
            </a: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22236" y="1984461"/>
            <a:ext cx="24257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F0"/>
              </a:buClr>
              <a:defRPr/>
            </a:pPr>
            <a:r>
              <a:rPr lang="en-US" b="1" dirty="0" smtClean="0">
                <a:solidFill>
                  <a:srgbClr val="811B53"/>
                </a:solidFill>
                <a:latin typeface="Calibri" panose="020F0502020204030204"/>
              </a:rPr>
              <a:t>Newly Enrolled Parents</a:t>
            </a:r>
            <a:endParaRPr lang="en-US" b="1" dirty="0">
              <a:solidFill>
                <a:srgbClr val="811B53"/>
              </a:solidFill>
              <a:latin typeface="Calibri" panose="020F050202020403020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96052" y="1983011"/>
            <a:ext cx="2419348" cy="370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F0"/>
              </a:buClr>
              <a:defRPr/>
            </a:pPr>
            <a:r>
              <a:rPr lang="en-US" b="1" dirty="0" smtClean="0">
                <a:solidFill>
                  <a:srgbClr val="811B53"/>
                </a:solidFill>
                <a:latin typeface="Calibri" panose="020F0502020204030204"/>
              </a:rPr>
              <a:t>Enrolling Children</a:t>
            </a:r>
            <a:endParaRPr lang="en-US" b="1" dirty="0">
              <a:solidFill>
                <a:srgbClr val="811B53"/>
              </a:solidFill>
              <a:latin typeface="Calibri" panose="020F0502020204030204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600" y="2013377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811B53"/>
                </a:solidFill>
                <a:latin typeface="Calibri" panose="020F0502020204030204"/>
              </a:rPr>
              <a:t>Parent and Caretaker Participation</a:t>
            </a:r>
            <a:endParaRPr lang="en-US" b="1" dirty="0">
              <a:solidFill>
                <a:srgbClr val="811B53"/>
              </a:solidFill>
              <a:latin typeface="Calibri" panose="020F0502020204030204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53" y="2844857"/>
            <a:ext cx="1123034" cy="126341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2764463"/>
            <a:ext cx="1353081" cy="151362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256" y="2764463"/>
            <a:ext cx="888617" cy="1380288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81728" y="1950186"/>
            <a:ext cx="2661472" cy="4180159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181882" y="1950185"/>
            <a:ext cx="2835323" cy="4180159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372814" y="1950185"/>
            <a:ext cx="2666999" cy="420808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88"/>
            <a:ext cx="9144000" cy="715962"/>
          </a:xfrm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Alignment of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257800"/>
          </a:xfrm>
        </p:spPr>
        <p:txBody>
          <a:bodyPr>
            <a:normAutofit lnSpcReduction="10000"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Policy </a:t>
            </a:r>
            <a:r>
              <a:rPr lang="en-US" dirty="0"/>
              <a:t>and system changes to streamline eligibility processes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Benefit </a:t>
            </a:r>
            <a:r>
              <a:rPr lang="en-US" dirty="0"/>
              <a:t>enrollment alignment policy </a:t>
            </a:r>
            <a:r>
              <a:rPr lang="en-US" dirty="0" smtClean="0"/>
              <a:t>options</a:t>
            </a:r>
          </a:p>
          <a:p>
            <a:r>
              <a:rPr lang="en-US" dirty="0" smtClean="0"/>
              <a:t>Evaluating </a:t>
            </a:r>
            <a:r>
              <a:rPr lang="en-US" dirty="0"/>
              <a:t>systems and procedures to streamline enrollment into Managed Care Organizations</a:t>
            </a:r>
            <a:r>
              <a:rPr lang="en-US" b="1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02325840"/>
              </p:ext>
            </p:extLst>
          </p:nvPr>
        </p:nvGraphicFramePr>
        <p:xfrm>
          <a:off x="2133600" y="990600"/>
          <a:ext cx="48006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16764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Streamlining Eligibility &amp; Enrollment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9812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Exploring Medicaid &amp; SNAP Policy Options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4116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15962"/>
          </a:xfrm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Application Processing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05401"/>
          </a:xfrm>
        </p:spPr>
        <p:txBody>
          <a:bodyPr>
            <a:normAutofit/>
          </a:bodyPr>
          <a:lstStyle/>
          <a:p>
            <a:r>
              <a:rPr lang="en-US" b="1" dirty="0" smtClean="0"/>
              <a:t>Specialized Unit for Pregnant Women</a:t>
            </a:r>
            <a:r>
              <a:rPr lang="en-US" dirty="0" smtClean="0"/>
              <a:t>: </a:t>
            </a:r>
            <a:r>
              <a:rPr lang="en-US" sz="2400" dirty="0" smtClean="0"/>
              <a:t>In the summer of 2020, a new specialized unit for processing pregnant woman applications is planned at the Cover Virginia Call Center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b="1" dirty="0" smtClean="0"/>
              <a:t>Shorter Application Processing Time Frame</a:t>
            </a:r>
            <a:r>
              <a:rPr lang="en-US" dirty="0" smtClean="0"/>
              <a:t>: </a:t>
            </a:r>
            <a:r>
              <a:rPr lang="en-US" sz="2400" dirty="0" smtClean="0"/>
              <a:t>Previously, applications for pregnant women were processed in ten days. Virginia has a new performance goal to be implemented in 2020 to process pregnant </a:t>
            </a:r>
            <a:r>
              <a:rPr lang="en-US" sz="2400" dirty="0"/>
              <a:t>women </a:t>
            </a:r>
            <a:r>
              <a:rPr lang="en-US" sz="2400" dirty="0" smtClean="0"/>
              <a:t>applications </a:t>
            </a:r>
            <a:r>
              <a:rPr lang="en-US" sz="2400" dirty="0"/>
              <a:t>within </a:t>
            </a:r>
            <a:r>
              <a:rPr lang="en-US" sz="2400" dirty="0" smtClean="0"/>
              <a:t>seven days</a:t>
            </a:r>
            <a:r>
              <a:rPr lang="en-US" sz="2400" dirty="0"/>
              <a:t>.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0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at Renewal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248616"/>
              </p:ext>
            </p:extLst>
          </p:nvPr>
        </p:nvGraphicFramePr>
        <p:xfrm>
          <a:off x="381000" y="20574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 Placeholder 4"/>
          <p:cNvSpPr txBox="1">
            <a:spLocks/>
          </p:cNvSpPr>
          <p:nvPr/>
        </p:nvSpPr>
        <p:spPr>
          <a:xfrm>
            <a:off x="457200" y="834165"/>
            <a:ext cx="8229600" cy="34925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ü"/>
              <a:tabLst/>
              <a:defRPr sz="32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»"/>
              <a:tabLst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457200" y="910250"/>
            <a:ext cx="8229600" cy="107487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ü"/>
              <a:tabLst/>
              <a:defRPr sz="32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»"/>
              <a:tabLst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Through system improvements and collaborations with health plans, Virginia has worked to increase the success rates of automated renewals and increase member retention at renewal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67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Coverage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1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Extension of postpartum coverage for FAMIS MOMs from 60 days to 12 months</a:t>
            </a:r>
            <a:r>
              <a:rPr lang="en-US" sz="3200" dirty="0"/>
              <a:t> – to provide continuous care for mothers to promote health and well-being of moms and babies.</a:t>
            </a:r>
          </a:p>
          <a:p>
            <a:pPr marL="0" indent="0">
              <a:buNone/>
            </a:pPr>
            <a:endParaRPr lang="en-US" sz="1700" b="1" dirty="0" smtClean="0"/>
          </a:p>
          <a:p>
            <a:r>
              <a:rPr lang="en-US" sz="3100" b="1" dirty="0"/>
              <a:t>MCO Contract Changes </a:t>
            </a:r>
            <a:r>
              <a:rPr lang="en-US" sz="3100" dirty="0"/>
              <a:t>- </a:t>
            </a:r>
            <a:r>
              <a:rPr lang="en-US" sz="3100" dirty="0" smtClean="0"/>
              <a:t>updates to the MCO contracts </a:t>
            </a:r>
            <a:r>
              <a:rPr lang="en-US" sz="3100" dirty="0"/>
              <a:t>to further support maternal and child health and wellness </a:t>
            </a:r>
            <a:r>
              <a:rPr lang="en-US" sz="3100" dirty="0" smtClean="0"/>
              <a:t>initiatives to include:</a:t>
            </a:r>
          </a:p>
          <a:p>
            <a:pPr lvl="1"/>
            <a:r>
              <a:rPr lang="en-US" dirty="0" smtClean="0"/>
              <a:t>Care </a:t>
            </a:r>
            <a:r>
              <a:rPr lang="en-US" dirty="0"/>
              <a:t>coordination for the high-risk maternity program in order to ensure continuity of care across </a:t>
            </a:r>
            <a:r>
              <a:rPr lang="en-US" dirty="0" smtClean="0"/>
              <a:t>MCOs</a:t>
            </a:r>
          </a:p>
          <a:p>
            <a:pPr lvl="1"/>
            <a:r>
              <a:rPr lang="en-US" dirty="0" smtClean="0"/>
              <a:t>Maternal </a:t>
            </a:r>
            <a:r>
              <a:rPr lang="en-US" dirty="0"/>
              <a:t>mental health </a:t>
            </a:r>
            <a:r>
              <a:rPr lang="en-US" dirty="0" smtClean="0"/>
              <a:t>screening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mplementation </a:t>
            </a:r>
            <a:r>
              <a:rPr lang="en-US" dirty="0"/>
              <a:t>of the evidence-based practice of Screening, Brief Intervention, and Referral to Treatment (SBIRT) to identify, reduce and prevent problematic use, abuse, and dependence on alcohol and illicit </a:t>
            </a:r>
            <a:r>
              <a:rPr lang="en-US" dirty="0" smtClean="0"/>
              <a:t>drugs</a:t>
            </a:r>
          </a:p>
          <a:p>
            <a:pPr lvl="1"/>
            <a:endParaRPr lang="en-US" dirty="0"/>
          </a:p>
          <a:p>
            <a:r>
              <a:rPr lang="en-US" sz="3100" b="1" dirty="0"/>
              <a:t>Behavioral Health Redesign</a:t>
            </a:r>
            <a:r>
              <a:rPr lang="en-US" sz="3100" dirty="0"/>
              <a:t> – Proposed plan will implement six critical services that target perinatal populations. In addition, the services will focus on early childhood interventions to prevent child welfare involvements.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2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/>
              <a:t>Home Visit Services</a:t>
            </a:r>
            <a:r>
              <a:rPr lang="en-US" sz="2200" dirty="0"/>
              <a:t> – to promote health and well-being of women, children and their families. Home visiting provides social, health and/or educational services to parents and young children that can help support healthy child development prevent health and social problems such as child abuse and neglect</a:t>
            </a:r>
            <a:r>
              <a:rPr lang="en-US" sz="2200" dirty="0" smtClean="0"/>
              <a:t>.</a:t>
            </a:r>
          </a:p>
          <a:p>
            <a:endParaRPr lang="en-US" sz="1300" dirty="0" smtClean="0"/>
          </a:p>
          <a:p>
            <a:r>
              <a:rPr lang="en-US" sz="2200" b="1" dirty="0" smtClean="0"/>
              <a:t>ARTS/SUD </a:t>
            </a:r>
            <a:r>
              <a:rPr lang="en-US" sz="2200" b="1" dirty="0"/>
              <a:t>IMD as a Covered Benefit for FAMIS MOMS - </a:t>
            </a:r>
            <a:r>
              <a:rPr lang="en-US" sz="2200" dirty="0"/>
              <a:t> To allow FAMIS MOMS (pregnant, non-Medicaid-eligible women below 205 percent FPL covered through CHIP) to access medically necessary treatment for a substance use disorder in an Institution for Mental Diseases (IMD) under the Addiction and Recovery Treatment Services (ARTS) waiver. </a:t>
            </a:r>
            <a:endParaRPr lang="en-US" sz="2200" dirty="0" smtClean="0"/>
          </a:p>
          <a:p>
            <a:endParaRPr lang="en-US" sz="1400" dirty="0"/>
          </a:p>
          <a:p>
            <a:r>
              <a:rPr lang="en-US" sz="2200" b="1" dirty="0"/>
              <a:t>Doula Services</a:t>
            </a:r>
            <a:r>
              <a:rPr lang="en-US" sz="2200" dirty="0"/>
              <a:t> – to provide individualized care for women, coordinating both healthcare and non-healthcare-related services that women need during pregnancy. Doula services have been demonstrated to decrease delivery times, increase birth weights, decrease pre-term birth, and increase rates of breastfeeding among pregnant women.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5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and Outreach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97420"/>
              </p:ext>
            </p:extLst>
          </p:nvPr>
        </p:nvGraphicFramePr>
        <p:xfrm>
          <a:off x="381000" y="1219200"/>
          <a:ext cx="8305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95A3-612B-4B2B-B01B-9890B4364E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341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 Powerpoint Template">
  <a:themeElements>
    <a:clrScheme name="dsrip FINAL">
      <a:dk1>
        <a:srgbClr val="000000"/>
      </a:dk1>
      <a:lt1>
        <a:srgbClr val="FFFFFF"/>
      </a:lt1>
      <a:dk2>
        <a:srgbClr val="811B53"/>
      </a:dk2>
      <a:lt2>
        <a:srgbClr val="ACB6C6"/>
      </a:lt2>
      <a:accent1>
        <a:srgbClr val="00B0F0"/>
      </a:accent1>
      <a:accent2>
        <a:srgbClr val="81C341"/>
      </a:accent2>
      <a:accent3>
        <a:srgbClr val="F99F1B"/>
      </a:accent3>
      <a:accent4>
        <a:srgbClr val="811B53"/>
      </a:accent4>
      <a:accent5>
        <a:srgbClr val="FFCD33"/>
      </a:accent5>
      <a:accent6>
        <a:srgbClr val="152E54"/>
      </a:accent6>
      <a:hlink>
        <a:srgbClr val="996633"/>
      </a:hlink>
      <a:folHlink>
        <a:srgbClr val="993300"/>
      </a:folHlink>
    </a:clrScheme>
    <a:fontScheme name="Firelight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53F4E93397D47B7EF39CDC570B7D6" ma:contentTypeVersion="0" ma:contentTypeDescription="Create a new document." ma:contentTypeScope="" ma:versionID="6e5f69d71f9f8048ebf2e0360d682c72">
  <xsd:schema xmlns:xsd="http://www.w3.org/2001/XMLSchema" xmlns:xs="http://www.w3.org/2001/XMLSchema" xmlns:p="http://schemas.microsoft.com/office/2006/metadata/properties" xmlns:ns2="4c8e1cf4-1037-4d68-bc64-3c794937b775" targetNamespace="http://schemas.microsoft.com/office/2006/metadata/properties" ma:root="true" ma:fieldsID="4a8e3662b2dc9265d40c21d0feff4c40" ns2:_="">
    <xsd:import namespace="4c8e1cf4-1037-4d68-bc64-3c794937b7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e1cf4-1037-4d68-bc64-3c794937b7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6632CD-0837-4AC5-9BDA-CF40A959B4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C6750-FB89-457E-9ABC-8D1F31D9FFB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C235A89-0F0A-4B08-BFCE-E4678FE8F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8e1cf4-1037-4d68-bc64-3c794937b7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BBE7823-AC4D-4793-A17A-7310BF81106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c8e1cf4-1037-4d68-bc64-3c794937b775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Powerpoint Template</Template>
  <TotalTime>12083</TotalTime>
  <Words>716</Words>
  <Application>Microsoft Office PowerPoint</Application>
  <PresentationFormat>On-screen Show (4:3)</PresentationFormat>
  <Paragraphs>112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Corbel</vt:lpstr>
      <vt:lpstr>Dotum</vt:lpstr>
      <vt:lpstr>Wingdings</vt:lpstr>
      <vt:lpstr>Final Powerpoint Template</vt:lpstr>
      <vt:lpstr>Virginia department of medical assistance services </vt:lpstr>
      <vt:lpstr>Member Engagement Initiatives</vt:lpstr>
      <vt:lpstr>Parent and Caretaker Enrollment</vt:lpstr>
      <vt:lpstr>Alignment of Policy</vt:lpstr>
      <vt:lpstr>Application Processing Improvements</vt:lpstr>
      <vt:lpstr>Retention at Renewal</vt:lpstr>
      <vt:lpstr>Planned Coverage Improvements</vt:lpstr>
      <vt:lpstr>Future Initiatives</vt:lpstr>
      <vt:lpstr>Marketing and Outreach</vt:lpstr>
      <vt:lpstr>Member Communications</vt:lpstr>
      <vt:lpstr>Medicaid Member Advisory Committee (MAC)</vt:lpstr>
      <vt:lpstr>Medicaid Member Advisory Committee (MAC)</vt:lpstr>
      <vt:lpstr> Thank you</vt:lpstr>
    </vt:vector>
  </TitlesOfParts>
  <Company>Virginia IT Infrastructure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Rockwell, Seon (DMAS)</dc:creator>
  <cp:lastModifiedBy>Samick, Sarah (DMAS)</cp:lastModifiedBy>
  <cp:revision>225</cp:revision>
  <cp:lastPrinted>2019-12-18T17:50:22Z</cp:lastPrinted>
  <dcterms:created xsi:type="dcterms:W3CDTF">2016-07-08T16:02:03Z</dcterms:created>
  <dcterms:modified xsi:type="dcterms:W3CDTF">2020-01-20T03:39:19Z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0x01010042553F4E93397D47B7EF39CDC570B7D6</vt:lpwstr>
  </property>
</Properties>
</file>