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98" r:id="rId3"/>
    <p:sldId id="299" r:id="rId4"/>
    <p:sldId id="304" r:id="rId5"/>
    <p:sldId id="308" r:id="rId6"/>
    <p:sldId id="309" r:id="rId7"/>
    <p:sldId id="301" r:id="rId8"/>
    <p:sldId id="300" r:id="rId9"/>
    <p:sldId id="310" r:id="rId10"/>
    <p:sldId id="311" r:id="rId11"/>
    <p:sldId id="307" r:id="rId12"/>
    <p:sldId id="269" r:id="rId13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 autoAdjust="0"/>
    <p:restoredTop sz="76864" autoAdjust="0"/>
  </p:normalViewPr>
  <p:slideViewPr>
    <p:cSldViewPr snapToGrid="0">
      <p:cViewPr varScale="1">
        <p:scale>
          <a:sx n="70" d="100"/>
          <a:sy n="70" d="100"/>
        </p:scale>
        <p:origin x="11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25E76-4A67-4919-81B0-7AB4F72E72B3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366A5-491B-4605-8D10-5092998F3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63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5900D-0385-4FC2-B29F-56A7603D0A35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6794B-EFA1-4171-8DC3-CE61F3F69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33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6794B-EFA1-4171-8DC3-CE61F3F69E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2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6794B-EFA1-4171-8DC3-CE61F3F69E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7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6794B-EFA1-4171-8DC3-CE61F3F69E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99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6794B-EFA1-4171-8DC3-CE61F3F69E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85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en-US" sz="1200" dirty="0"/>
              <a:t>Expansion of income threshold</a:t>
            </a:r>
          </a:p>
          <a:p>
            <a:pPr marL="0" lvl="0" indent="0">
              <a:buFontTx/>
              <a:buNone/>
            </a:pPr>
            <a:r>
              <a:rPr lang="en-US" sz="1200" dirty="0"/>
              <a:t>138% FPL for adults under 65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213% for pregnant women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266% for children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/>
              <a:t>PRUCOL = Asylum seekers, DACA, U/T visa applicants &amp; holders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Doesn’t include non-immigrant visa holders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6794B-EFA1-4171-8DC3-CE61F3F69E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42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6794B-EFA1-4171-8DC3-CE61F3F69E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25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6794B-EFA1-4171-8DC3-CE61F3F69E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13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6794B-EFA1-4171-8DC3-CE61F3F69E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2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/>
              <a:t>Up to age 26: on par with ACA provision allowing children to remain on parents’ plan as well as Medicaid eligibility at children’s income threshold for foster youth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/>
              <a:t>Also prevents 19-year-olds from aging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6794B-EFA1-4171-8DC3-CE61F3F69E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20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6794B-EFA1-4171-8DC3-CE61F3F69E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10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6794B-EFA1-4171-8DC3-CE61F3F69E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0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laborcenter.berkeley.edu/pdf/2019/Towards-Universal-Health-Coverage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immigrant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mailto:sdar@caimmigrant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Health4ALl:</a:t>
            </a:r>
            <a:br>
              <a:rPr lang="en-US" dirty="0"/>
            </a:br>
            <a:r>
              <a:rPr lang="en-US" dirty="0"/>
              <a:t>a brief Campaign History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684" y="764249"/>
            <a:ext cx="3414056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30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Health4All in California: How we </a:t>
            </a:r>
            <a:r>
              <a:rPr lang="en-US" dirty="0" err="1"/>
              <a:t>gOt</a:t>
            </a:r>
            <a:r>
              <a:rPr lang="en-US" dirty="0"/>
              <a:t>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715957"/>
            <a:ext cx="11029614" cy="4166599"/>
          </a:xfrm>
        </p:spPr>
        <p:txBody>
          <a:bodyPr>
            <a:normAutofit/>
          </a:bodyPr>
          <a:lstStyle/>
          <a:p>
            <a:r>
              <a:rPr lang="en-US" sz="2800" dirty="0"/>
              <a:t>Co-chairs: immigrant rights and health advocates</a:t>
            </a:r>
          </a:p>
          <a:p>
            <a:r>
              <a:rPr lang="en-US" sz="2800" dirty="0"/>
              <a:t>Large, diverse coalition prepared to mobilize</a:t>
            </a:r>
          </a:p>
          <a:p>
            <a:r>
              <a:rPr lang="en-US" sz="2800" dirty="0"/>
              <a:t>Empowerment of directly impacted individuals</a:t>
            </a:r>
          </a:p>
          <a:p>
            <a:r>
              <a:rPr lang="en-US" sz="2800" dirty="0"/>
              <a:t>Effective legislative champion(s)</a:t>
            </a:r>
          </a:p>
          <a:p>
            <a:r>
              <a:rPr lang="en-US" sz="2800" dirty="0"/>
              <a:t>Data from researchers (e.g. </a:t>
            </a:r>
            <a:r>
              <a:rPr lang="en-US" sz="2800" dirty="0">
                <a:hlinkClick r:id="rId3"/>
              </a:rPr>
              <a:t>Towards Universal Health Coverage</a:t>
            </a:r>
            <a:r>
              <a:rPr lang="en-US" sz="2800" dirty="0"/>
              <a:t> by Laurel Lucia, UC Berkeley)</a:t>
            </a:r>
          </a:p>
          <a:p>
            <a:r>
              <a:rPr lang="en-US" sz="2800" dirty="0"/>
              <a:t>Communications strategy to shape public narrative</a:t>
            </a:r>
          </a:p>
        </p:txBody>
      </p:sp>
      <p:pic>
        <p:nvPicPr>
          <p:cNvPr id="4" name="Google Shape;133;p24">
            <a:extLst>
              <a:ext uri="{FF2B5EF4-FFF2-40B4-BE49-F238E27FC236}">
                <a16:creationId xmlns:a16="http://schemas.microsoft.com/office/drawing/2014/main" id="{26CDB32C-2710-4E6B-9D07-671313F0FBB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9828" y="5882556"/>
            <a:ext cx="3167263" cy="79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2;p24">
            <a:extLst>
              <a:ext uri="{FF2B5EF4-FFF2-40B4-BE49-F238E27FC236}">
                <a16:creationId xmlns:a16="http://schemas.microsoft.com/office/drawing/2014/main" id="{743E0266-635B-4DBE-AE29-D220A9E6E7D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6422" y="5949669"/>
            <a:ext cx="3805750" cy="665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389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"/>
            <a:ext cx="2476207" cy="330160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923003" y="293296"/>
            <a:ext cx="1738312" cy="1598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208" y="1"/>
            <a:ext cx="2769151" cy="2076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599" y="-56737"/>
            <a:ext cx="2536404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5112" y="4221164"/>
            <a:ext cx="3515783" cy="2636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3179" y="1891908"/>
            <a:ext cx="2552700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0206" y="4399758"/>
            <a:ext cx="3251200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8983" y="3301608"/>
            <a:ext cx="2446239" cy="3556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5222" y="1891908"/>
            <a:ext cx="4142973" cy="285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42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1" y="2413035"/>
            <a:ext cx="11029615" cy="442461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/>
            </a:r>
            <a:br>
              <a:rPr lang="en-US" sz="3200" dirty="0"/>
            </a:br>
            <a:r>
              <a:rPr lang="en-US" sz="3200" b="1" dirty="0">
                <a:hlinkClick r:id="rId3"/>
              </a:rPr>
              <a:t>CAimmigrant.org</a:t>
            </a:r>
            <a:endParaRPr lang="en-US" sz="3200" b="1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b="1" dirty="0"/>
              <a:t>Sarah Dar, MPH</a:t>
            </a:r>
            <a:br>
              <a:rPr lang="en-US" sz="3200" b="1" dirty="0"/>
            </a:br>
            <a:r>
              <a:rPr lang="en-US" sz="2800" dirty="0"/>
              <a:t>Senior Policy Manager, Health &amp; Public Benefits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b="1" dirty="0">
                <a:hlinkClick r:id="rId4"/>
              </a:rPr>
              <a:t>sdar@caimmigrant.org</a:t>
            </a:r>
            <a:endParaRPr lang="en-US" sz="3200" b="1" dirty="0"/>
          </a:p>
          <a:p>
            <a:pPr marL="0" indent="0" algn="ctr">
              <a:buNone/>
            </a:pPr>
            <a:r>
              <a:rPr lang="en-US" sz="3200" dirty="0"/>
              <a:t>(213) 250–0880 ext. 106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556" y="2085977"/>
            <a:ext cx="4600884" cy="122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22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who is a Californian?</a:t>
            </a:r>
            <a:br>
              <a:rPr lang="en-US" i="1" dirty="0"/>
            </a:br>
            <a:r>
              <a:rPr lang="en-US" dirty="0"/>
              <a:t>Inclusion OF Our state’s Undocumented residents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05287"/>
            <a:ext cx="6538065" cy="4806076"/>
          </a:xfrm>
        </p:spPr>
        <p:txBody>
          <a:bodyPr>
            <a:normAutofit/>
          </a:bodyPr>
          <a:lstStyle/>
          <a:p>
            <a:r>
              <a:rPr lang="en-US" sz="2800" dirty="0"/>
              <a:t>2.9 million Californians</a:t>
            </a:r>
          </a:p>
          <a:p>
            <a:r>
              <a:rPr lang="en-US" sz="2800" dirty="0"/>
              <a:t>Parents of more than </a:t>
            </a:r>
            <a:r>
              <a:rPr lang="en-US" sz="2800" dirty="0">
                <a:cs typeface="Arial" panose="020B0604020202020204" pitchFamily="34" charset="0"/>
              </a:rPr>
              <a:t>1</a:t>
            </a:r>
            <a:r>
              <a:rPr lang="en-US" sz="2800" dirty="0"/>
              <a:t> in 6 kids</a:t>
            </a:r>
          </a:p>
          <a:p>
            <a:r>
              <a:rPr lang="en-US" sz="2800" dirty="0">
                <a:cs typeface="Arial" panose="020B0604020202020204" pitchFamily="34" charset="0"/>
              </a:rPr>
              <a:t>1</a:t>
            </a:r>
            <a:r>
              <a:rPr lang="en-US" sz="2800" dirty="0"/>
              <a:t> in </a:t>
            </a:r>
            <a:r>
              <a:rPr lang="en-US" sz="2800" dirty="0">
                <a:cs typeface="Arial" panose="020B0604020202020204" pitchFamily="34" charset="0"/>
              </a:rPr>
              <a:t>11</a:t>
            </a:r>
            <a:r>
              <a:rPr lang="en-US" sz="2800" dirty="0"/>
              <a:t> workers</a:t>
            </a:r>
          </a:p>
          <a:p>
            <a:r>
              <a:rPr lang="en-US" sz="2800" dirty="0"/>
              <a:t>Pay $</a:t>
            </a:r>
            <a:r>
              <a:rPr lang="en-US" sz="2800" dirty="0">
                <a:cs typeface="Arial" panose="020B0604020202020204" pitchFamily="34" charset="0"/>
              </a:rPr>
              <a:t>3.2 billion/year in state &amp; local taxes</a:t>
            </a:r>
            <a:endParaRPr lang="en-US" sz="2800" dirty="0"/>
          </a:p>
          <a:p>
            <a:r>
              <a:rPr lang="en-US" sz="2800" dirty="0"/>
              <a:t>A critical part of our economy and social fabric, yet locked out of the safety net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6463D2-0BF3-4288-9580-71194198F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16" t="6597" r="14071" b="11154"/>
          <a:stretch/>
        </p:blipFill>
        <p:spPr>
          <a:xfrm>
            <a:off x="7272337" y="1923556"/>
            <a:ext cx="4471989" cy="47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3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4B0999-8F78-B04C-A397-841BD70D74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609"/>
          <a:stretch/>
        </p:blipFill>
        <p:spPr>
          <a:xfrm>
            <a:off x="6571346" y="4780190"/>
            <a:ext cx="5492066" cy="1861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Injustice in the Safety 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871" y="1845128"/>
            <a:ext cx="10744200" cy="3598410"/>
          </a:xfrm>
        </p:spPr>
        <p:txBody>
          <a:bodyPr>
            <a:normAutofit/>
          </a:bodyPr>
          <a:lstStyle/>
          <a:p>
            <a:r>
              <a:rPr lang="en-US" sz="2800" dirty="0" err="1"/>
              <a:t>Medi</a:t>
            </a:r>
            <a:r>
              <a:rPr lang="en-US" sz="2800" dirty="0"/>
              <a:t>-Cal: CA’s Medicaid program since 1966</a:t>
            </a:r>
          </a:p>
          <a:p>
            <a:r>
              <a:rPr lang="en-US" sz="2800" dirty="0"/>
              <a:t>State-funded coverage for some immigrant populations who are not covered through federal Medicaid dollars</a:t>
            </a:r>
          </a:p>
          <a:p>
            <a:r>
              <a:rPr lang="en-US" sz="2800" b="1" u="sng" dirty="0"/>
              <a:t>Many low-income immigrants are excluded</a:t>
            </a:r>
            <a:r>
              <a:rPr lang="en-US" sz="2800" dirty="0"/>
              <a:t> except emergencies &amp; pregnancies</a:t>
            </a:r>
          </a:p>
        </p:txBody>
      </p:sp>
    </p:spTree>
    <p:extLst>
      <p:ext uri="{BB962C8B-B14F-4D97-AF65-F5344CB8AC3E}">
        <p14:creationId xmlns:p14="http://schemas.microsoft.com/office/powerpoint/2010/main" val="2655917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Health4AlL: Beginnings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715956"/>
            <a:ext cx="11029616" cy="5142044"/>
          </a:xfrm>
        </p:spPr>
        <p:txBody>
          <a:bodyPr>
            <a:normAutofit/>
          </a:bodyPr>
          <a:lstStyle/>
          <a:p>
            <a:r>
              <a:rPr lang="en-US" sz="2800" dirty="0"/>
              <a:t>Coalition created in 2014; co-chaired by CIPC and Health Access CA</a:t>
            </a:r>
          </a:p>
          <a:p>
            <a:r>
              <a:rPr lang="en-US" sz="2800" dirty="0"/>
              <a:t>Legislation first introduced by Sen. Ricardo Lara in 2014</a:t>
            </a:r>
            <a:endParaRPr lang="en-US" sz="2800" i="1" dirty="0"/>
          </a:p>
          <a:p>
            <a:pPr lvl="1"/>
            <a:r>
              <a:rPr lang="en-US" sz="2600" dirty="0"/>
              <a:t>Proposal included </a:t>
            </a:r>
            <a:r>
              <a:rPr lang="en-US" sz="2600" dirty="0" err="1"/>
              <a:t>Medi</a:t>
            </a:r>
            <a:r>
              <a:rPr lang="en-US" sz="2600" dirty="0"/>
              <a:t>-Cal expansion to all, regardless of status</a:t>
            </a:r>
          </a:p>
          <a:p>
            <a:pPr lvl="1"/>
            <a:r>
              <a:rPr lang="en-US" sz="2600" dirty="0"/>
              <a:t>Ultimately died in committee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51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Health4AlL KIDS 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715956"/>
            <a:ext cx="11029616" cy="5142044"/>
          </a:xfrm>
        </p:spPr>
        <p:txBody>
          <a:bodyPr>
            <a:normAutofit/>
          </a:bodyPr>
          <a:lstStyle/>
          <a:p>
            <a:r>
              <a:rPr lang="en-US" sz="2800" dirty="0"/>
              <a:t>2015: Sen. Lara re-introduces the same proposal, which gets amended and passed:</a:t>
            </a:r>
          </a:p>
          <a:p>
            <a:pPr lvl="1"/>
            <a:r>
              <a:rPr lang="en-US" sz="2600" dirty="0"/>
              <a:t>Medi-Cal expansion only</a:t>
            </a:r>
            <a:r>
              <a:rPr lang="en-US" sz="2600" i="1" dirty="0"/>
              <a:t> </a:t>
            </a:r>
            <a:r>
              <a:rPr lang="en-US" sz="2600" dirty="0"/>
              <a:t>for</a:t>
            </a:r>
            <a:r>
              <a:rPr lang="en-US" sz="2600" i="1" dirty="0"/>
              <a:t> </a:t>
            </a:r>
            <a:r>
              <a:rPr lang="en-US" sz="2600" i="1" u="sng" dirty="0"/>
              <a:t>children</a:t>
            </a:r>
            <a:r>
              <a:rPr lang="en-US" sz="2600" u="sng" dirty="0"/>
              <a:t> </a:t>
            </a:r>
            <a:r>
              <a:rPr lang="en-US" sz="2600" i="1" u="sng" dirty="0"/>
              <a:t>through age 18</a:t>
            </a:r>
          </a:p>
          <a:p>
            <a:r>
              <a:rPr lang="en-US" sz="2800" dirty="0"/>
              <a:t>“Health4All Kids” goes into effect May 2016</a:t>
            </a:r>
          </a:p>
        </p:txBody>
      </p:sp>
    </p:spTree>
    <p:extLst>
      <p:ext uri="{BB962C8B-B14F-4D97-AF65-F5344CB8AC3E}">
        <p14:creationId xmlns:p14="http://schemas.microsoft.com/office/powerpoint/2010/main" val="3906091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Health4All in the individual marketplace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88958"/>
            <a:ext cx="11029616" cy="4969042"/>
          </a:xfrm>
        </p:spPr>
        <p:txBody>
          <a:bodyPr>
            <a:noAutofit/>
          </a:bodyPr>
          <a:lstStyle/>
          <a:p>
            <a:r>
              <a:rPr lang="en-US" sz="2600" dirty="0"/>
              <a:t>2015: Sen. Lara also introduces proposal directing the state to apply for a federal 1332 ACA State Innovation waiver allowing undocumented Californians and DACA recipients to purchase </a:t>
            </a:r>
            <a:r>
              <a:rPr lang="en-US" sz="2600" b="1" dirty="0"/>
              <a:t>unsubsidized</a:t>
            </a:r>
            <a:r>
              <a:rPr lang="en-US" sz="2600" dirty="0"/>
              <a:t> coverage through Covered California</a:t>
            </a:r>
          </a:p>
          <a:p>
            <a:r>
              <a:rPr lang="en-US" sz="2600" dirty="0"/>
              <a:t>Sept. 2016: application submitted by Covered California</a:t>
            </a:r>
          </a:p>
          <a:p>
            <a:r>
              <a:rPr lang="en-US" sz="2600" dirty="0"/>
              <a:t>Nov. 2016: Presidential election occurs</a:t>
            </a:r>
          </a:p>
          <a:p>
            <a:r>
              <a:rPr lang="en-US" sz="2600" dirty="0"/>
              <a:t>Jan. 2017: state rescinds 1332 waiver due to unlikelihood of approval by Trump administration and concerns over undocumented consumer privacy protection</a:t>
            </a:r>
          </a:p>
        </p:txBody>
      </p:sp>
    </p:spTree>
    <p:extLst>
      <p:ext uri="{BB962C8B-B14F-4D97-AF65-F5344CB8AC3E}">
        <p14:creationId xmlns:p14="http://schemas.microsoft.com/office/powerpoint/2010/main" val="943816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2017-2018: The Push for Health4All Young Adults &amp; Seniors begins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88958"/>
            <a:ext cx="11029615" cy="4554705"/>
          </a:xfrm>
        </p:spPr>
        <p:txBody>
          <a:bodyPr>
            <a:normAutofit/>
          </a:bodyPr>
          <a:lstStyle/>
          <a:p>
            <a:r>
              <a:rPr lang="en-US" sz="2800" dirty="0"/>
              <a:t>Senate and Assembly bills began as identical bills proposing expansion to all adults</a:t>
            </a:r>
          </a:p>
          <a:p>
            <a:r>
              <a:rPr lang="en-US" sz="2800" dirty="0"/>
              <a:t>Eventually amended to elders ages 65+ &amp; young adults ages19-25, driven by directly impacted community members saying “our elders first”</a:t>
            </a:r>
          </a:p>
          <a:p>
            <a:r>
              <a:rPr lang="en-US" sz="2800" dirty="0"/>
              <a:t>Senate &amp; Assembly supported the investments but ultimately unsuccessful in final budget negotiations with Gov. Brown</a:t>
            </a:r>
          </a:p>
        </p:txBody>
      </p:sp>
    </p:spTree>
    <p:extLst>
      <p:ext uri="{BB962C8B-B14F-4D97-AF65-F5344CB8AC3E}">
        <p14:creationId xmlns:p14="http://schemas.microsoft.com/office/powerpoint/2010/main" val="500843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2019: Health4All Young Adults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715956"/>
            <a:ext cx="11029615" cy="5142043"/>
          </a:xfrm>
        </p:spPr>
        <p:txBody>
          <a:bodyPr>
            <a:normAutofit/>
          </a:bodyPr>
          <a:lstStyle/>
          <a:p>
            <a:r>
              <a:rPr lang="en-US" sz="2800" dirty="0"/>
              <a:t>Governor Gavin Newsom, who campaigned on single-payer, includes a proposed Medi-Cal expansion for young adults (19-25) regardless of status in his preliminary budget</a:t>
            </a:r>
          </a:p>
          <a:p>
            <a:r>
              <a:rPr lang="en-US" sz="2800" dirty="0"/>
              <a:t>Legislature supports; it passes</a:t>
            </a:r>
          </a:p>
          <a:p>
            <a:r>
              <a:rPr lang="en-US" sz="2800" dirty="0"/>
              <a:t>Advocates also advance proposal for both young adults &amp; seniors (65+) but does not pass</a:t>
            </a:r>
          </a:p>
        </p:txBody>
      </p:sp>
    </p:spTree>
    <p:extLst>
      <p:ext uri="{BB962C8B-B14F-4D97-AF65-F5344CB8AC3E}">
        <p14:creationId xmlns:p14="http://schemas.microsoft.com/office/powerpoint/2010/main" val="1252384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2020: Health4All Elders… hopefully!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715957"/>
            <a:ext cx="11029615" cy="4978758"/>
          </a:xfrm>
        </p:spPr>
        <p:txBody>
          <a:bodyPr>
            <a:normAutofit/>
          </a:bodyPr>
          <a:lstStyle/>
          <a:p>
            <a:r>
              <a:rPr lang="en-US" sz="2800" dirty="0"/>
              <a:t>Jan. 10</a:t>
            </a:r>
            <a:r>
              <a:rPr lang="en-US" sz="2800" baseline="30000" dirty="0"/>
              <a:t>th</a:t>
            </a:r>
            <a:r>
              <a:rPr lang="en-US" sz="2800" dirty="0"/>
              <a:t>, 2020: Governor Newsom includes a proposed Medi-Cal expansion for seniors, regardless of status, in his preliminary budget</a:t>
            </a:r>
          </a:p>
        </p:txBody>
      </p:sp>
    </p:spTree>
    <p:extLst>
      <p:ext uri="{BB962C8B-B14F-4D97-AF65-F5344CB8AC3E}">
        <p14:creationId xmlns:p14="http://schemas.microsoft.com/office/powerpoint/2010/main" val="315829138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14595</TotalTime>
  <Words>562</Words>
  <Application>Microsoft Office PowerPoint</Application>
  <PresentationFormat>Widescreen</PresentationFormat>
  <Paragraphs>67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Gill Sans MT</vt:lpstr>
      <vt:lpstr>Wingdings 2</vt:lpstr>
      <vt:lpstr>Dividend</vt:lpstr>
      <vt:lpstr>Health4ALl: a brief Campaign History</vt:lpstr>
      <vt:lpstr>who is a Californian? Inclusion OF Our state’s Undocumented residents</vt:lpstr>
      <vt:lpstr>Injustice in the Safety Net</vt:lpstr>
      <vt:lpstr>Health4AlL: Beginnings</vt:lpstr>
      <vt:lpstr>Health4AlL KIDS WIN</vt:lpstr>
      <vt:lpstr>Health4All in the individual marketplace</vt:lpstr>
      <vt:lpstr>2017-2018: The Push for Health4All Young Adults &amp; Seniors begins</vt:lpstr>
      <vt:lpstr>2019: Health4All Young Adults</vt:lpstr>
      <vt:lpstr>2020: Health4All Elders… hopefully!</vt:lpstr>
      <vt:lpstr>Health4All in California: How we gOt here</vt:lpstr>
      <vt:lpstr>PowerPoint Presentation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Immigrant Health Update</dc:title>
  <dc:creator>CIPC-HealthPolicy</dc:creator>
  <cp:lastModifiedBy>Raven Gomez</cp:lastModifiedBy>
  <cp:revision>307</cp:revision>
  <cp:lastPrinted>2018-03-23T00:27:08Z</cp:lastPrinted>
  <dcterms:created xsi:type="dcterms:W3CDTF">2017-04-14T21:56:52Z</dcterms:created>
  <dcterms:modified xsi:type="dcterms:W3CDTF">2020-01-17T15:47:33Z</dcterms:modified>
</cp:coreProperties>
</file>