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4" r:id="rId2"/>
  </p:sldMasterIdLst>
  <p:notesMasterIdLst>
    <p:notesMasterId r:id="rId17"/>
  </p:notesMasterIdLst>
  <p:handoutMasterIdLst>
    <p:handoutMasterId r:id="rId18"/>
  </p:handoutMasterIdLst>
  <p:sldIdLst>
    <p:sldId id="256" r:id="rId3"/>
    <p:sldId id="267" r:id="rId4"/>
    <p:sldId id="290" r:id="rId5"/>
    <p:sldId id="269" r:id="rId6"/>
    <p:sldId id="291" r:id="rId7"/>
    <p:sldId id="270" r:id="rId8"/>
    <p:sldId id="271" r:id="rId9"/>
    <p:sldId id="272" r:id="rId10"/>
    <p:sldId id="286" r:id="rId11"/>
    <p:sldId id="274" r:id="rId12"/>
    <p:sldId id="275" r:id="rId13"/>
    <p:sldId id="276" r:id="rId14"/>
    <p:sldId id="295"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4"/>
    <a:srgbClr val="83756C"/>
    <a:srgbClr val="1DA1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3666" autoAdjust="0"/>
  </p:normalViewPr>
  <p:slideViewPr>
    <p:cSldViewPr snapToGrid="0" snapToObjects="1">
      <p:cViewPr varScale="1">
        <p:scale>
          <a:sx n="95" d="100"/>
          <a:sy n="95" d="100"/>
        </p:scale>
        <p:origin x="612" y="9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F15534-B786-4FE5-AA5F-11A2CBAE15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2FD0EFF3-2BC5-43C3-8AC4-03B082798E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0200FB-9C8B-4A57-9EC1-DA93614E5A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4E90F8-AB2E-4865-BE4C-8EF031A104DC}" type="slidenum">
              <a:rPr lang="en-US" smtClean="0"/>
              <a:t>‹#›</a:t>
            </a:fld>
            <a:endParaRPr lang="en-US"/>
          </a:p>
        </p:txBody>
      </p:sp>
      <p:sp>
        <p:nvSpPr>
          <p:cNvPr id="6" name="Date Placeholder 5">
            <a:extLst>
              <a:ext uri="{FF2B5EF4-FFF2-40B4-BE49-F238E27FC236}">
                <a16:creationId xmlns:a16="http://schemas.microsoft.com/office/drawing/2014/main" id="{DC606519-42CA-4C5B-9A67-77BDBEE900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F58B3C-0159-4671-8BD6-20B53F984AA7}" type="datetimeFigureOut">
              <a:rPr lang="en-US" smtClean="0"/>
              <a:t>1/15/2020</a:t>
            </a:fld>
            <a:endParaRPr lang="en-US"/>
          </a:p>
        </p:txBody>
      </p:sp>
    </p:spTree>
    <p:extLst>
      <p:ext uri="{BB962C8B-B14F-4D97-AF65-F5344CB8AC3E}">
        <p14:creationId xmlns:p14="http://schemas.microsoft.com/office/powerpoint/2010/main" val="2002971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A91146-273B-0C48-97C5-CB9167C5EAEE}"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02E5B-45C5-414F-8F7C-63F8A8D93A04}" type="slidenum">
              <a:rPr lang="en-US" smtClean="0"/>
              <a:t>‹#›</a:t>
            </a:fld>
            <a:endParaRPr lang="en-US"/>
          </a:p>
        </p:txBody>
      </p:sp>
    </p:spTree>
    <p:extLst>
      <p:ext uri="{BB962C8B-B14F-4D97-AF65-F5344CB8AC3E}">
        <p14:creationId xmlns:p14="http://schemas.microsoft.com/office/powerpoint/2010/main" val="2085001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Hi everyone, my name is Shadi Houshyar and I’m a Senior Associate at the Center for the Study of Social Policy in Washington DC. Thanks for including me in today’s discussion. I’m looking forward to the conversation and to talking with you about opportunities to leverage the health care system to prevent and mitigate Adverse Childhood Experiences or ACEs in children.</a:t>
            </a:r>
          </a:p>
          <a:p>
            <a:endParaRPr lang="en-US" dirty="0">
              <a:latin typeface="Abadi Extra Light" panose="020B0204020104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F3D934-B278-4D29-B0DC-917FF85DC1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02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sz="1100" b="0" dirty="0">
                <a:latin typeface="+mj-lt"/>
                <a:ea typeface="MS PMincho" panose="02020600040205080304" pitchFamily="18" charset="-128"/>
              </a:rPr>
              <a:t>Another recommendation for health systems is to use Institutional Analysis to identify and mitigate the health harms of institutional racism</a:t>
            </a:r>
          </a:p>
          <a:p>
            <a:pPr marL="171450" indent="-171450" defTabSz="931774">
              <a:buFont typeface="Arial" panose="020B0604020202020204" pitchFamily="34" charset="0"/>
              <a:buChar char="•"/>
              <a:defRPr/>
            </a:pPr>
            <a:r>
              <a:rPr lang="en-US" sz="1100" dirty="0">
                <a:solidFill>
                  <a:schemeClr val="tx1">
                    <a:lumMod val="65000"/>
                    <a:lumOff val="35000"/>
                  </a:schemeClr>
                </a:solidFill>
                <a:latin typeface="+mj-lt"/>
                <a:ea typeface="MS PMincho" panose="02020600040205080304" pitchFamily="18" charset="-128"/>
              </a:rPr>
              <a:t>In health care, institutional racism affects coverage, access, care delivery, and other dimensions of care resulting in higher disease rates and worse outcomes for minority populations. </a:t>
            </a:r>
          </a:p>
          <a:p>
            <a:pPr marL="171450" indent="-171450" defTabSz="931774">
              <a:buFont typeface="Arial" panose="020B0604020202020204" pitchFamily="34" charset="0"/>
              <a:buChar char="•"/>
              <a:defRPr/>
            </a:pPr>
            <a:r>
              <a:rPr lang="en-US" sz="1100" baseline="0" dirty="0">
                <a:solidFill>
                  <a:schemeClr val="tx1">
                    <a:lumMod val="65000"/>
                    <a:lumOff val="35000"/>
                  </a:schemeClr>
                </a:solidFill>
                <a:latin typeface="+mj-lt"/>
                <a:ea typeface="MS PMincho" panose="02020600040205080304" pitchFamily="18" charset="-128"/>
              </a:rPr>
              <a:t>Remediating institutional beliefs and practices is imperative to eliminating health inequities.</a:t>
            </a:r>
          </a:p>
          <a:p>
            <a:pPr marL="171450" indent="-171450" defTabSz="931774">
              <a:buFont typeface="Arial" panose="020B0604020202020204" pitchFamily="34" charset="0"/>
              <a:buChar char="•"/>
              <a:defRPr/>
            </a:pPr>
            <a:r>
              <a:rPr lang="en-US" sz="1100" baseline="0" dirty="0">
                <a:solidFill>
                  <a:schemeClr val="tx1">
                    <a:lumMod val="65000"/>
                    <a:lumOff val="35000"/>
                  </a:schemeClr>
                </a:solidFill>
                <a:latin typeface="+mj-lt"/>
                <a:ea typeface="MS PMincho" panose="02020600040205080304" pitchFamily="18" charset="-128"/>
              </a:rPr>
              <a:t>One potential approach that can surface and mitigate structural barriers in health care is institutional analysis or IA.</a:t>
            </a:r>
          </a:p>
          <a:p>
            <a:pPr marL="171450" indent="-171450" defTabSz="931774">
              <a:buFont typeface="Arial" panose="020B0604020202020204" pitchFamily="34" charset="0"/>
              <a:buChar char="•"/>
              <a:defRPr/>
            </a:pPr>
            <a:r>
              <a:rPr lang="en-US" sz="1100" baseline="0" dirty="0">
                <a:solidFill>
                  <a:schemeClr val="tx1">
                    <a:lumMod val="65000"/>
                    <a:lumOff val="35000"/>
                  </a:schemeClr>
                </a:solidFill>
                <a:latin typeface="+mj-lt"/>
                <a:ea typeface="MS PMincho" panose="02020600040205080304" pitchFamily="18" charset="-128"/>
              </a:rPr>
              <a:t>IA identifies standardized institutional methods like administration requirements, job descriptions and employee training that may compound or produce poor results.</a:t>
            </a:r>
          </a:p>
          <a:p>
            <a:pPr marL="171450" indent="-171450" defTabSz="931774">
              <a:buFont typeface="Arial" panose="020B0604020202020204" pitchFamily="34" charset="0"/>
              <a:buChar char="•"/>
              <a:defRPr/>
            </a:pPr>
            <a:r>
              <a:rPr lang="en-US" sz="1100" baseline="0" dirty="0">
                <a:solidFill>
                  <a:schemeClr val="tx1">
                    <a:lumMod val="65000"/>
                    <a:lumOff val="35000"/>
                  </a:schemeClr>
                </a:solidFill>
                <a:latin typeface="+mj-lt"/>
                <a:ea typeface="MS PMincho" panose="02020600040205080304" pitchFamily="18" charset="-128"/>
              </a:rPr>
              <a:t>It pinpoints inherent organizational policies and practices –the underlying structural barriers that contribute to inequities. </a:t>
            </a:r>
          </a:p>
          <a:p>
            <a:pPr marL="171450" indent="-171450" defTabSz="931774">
              <a:buFont typeface="Arial" panose="020B0604020202020204" pitchFamily="34" charset="0"/>
              <a:buChar char="•"/>
              <a:defRPr/>
            </a:pPr>
            <a:r>
              <a:rPr lang="en-US" sz="1100" baseline="0" dirty="0">
                <a:solidFill>
                  <a:schemeClr val="tx1">
                    <a:lumMod val="65000"/>
                    <a:lumOff val="35000"/>
                  </a:schemeClr>
                </a:solidFill>
                <a:latin typeface="+mj-lt"/>
                <a:ea typeface="MS PMincho" panose="02020600040205080304" pitchFamily="18" charset="-128"/>
              </a:rPr>
              <a:t>One potential opportunity is to use hospital community benefit and community health needs assessments to implement and support IA. </a:t>
            </a:r>
          </a:p>
          <a:p>
            <a:endParaRPr lang="en-US" dirty="0"/>
          </a:p>
        </p:txBody>
      </p:sp>
      <p:sp>
        <p:nvSpPr>
          <p:cNvPr id="4" name="Slide Number Placeholder 3"/>
          <p:cNvSpPr>
            <a:spLocks noGrp="1"/>
          </p:cNvSpPr>
          <p:nvPr>
            <p:ph type="sldNum" sz="quarter" idx="10"/>
          </p:nvPr>
        </p:nvSpPr>
        <p:spPr/>
        <p:txBody>
          <a:bodyPr/>
          <a:lstStyle/>
          <a:p>
            <a:fld id="{D9F3C3E0-F6D6-47BC-BAB1-84979F3959F9}" type="slidenum">
              <a:rPr lang="en-US" smtClean="0"/>
              <a:t>10</a:t>
            </a:fld>
            <a:endParaRPr lang="en-US"/>
          </a:p>
        </p:txBody>
      </p:sp>
    </p:spTree>
    <p:extLst>
      <p:ext uri="{BB962C8B-B14F-4D97-AF65-F5344CB8AC3E}">
        <p14:creationId xmlns:p14="http://schemas.microsoft.com/office/powerpoint/2010/main" val="335914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sz="1100" b="0" dirty="0">
                <a:latin typeface="+mj-lt"/>
                <a:ea typeface="MS PMincho" panose="02020600040205080304" pitchFamily="18" charset="-128"/>
              </a:rPr>
              <a:t>A key recommendation for primary care providers is to promote population health by better connecting and integrating health care and social supports</a:t>
            </a:r>
          </a:p>
          <a:p>
            <a:pPr marL="171450" indent="-171450" defTabSz="931774">
              <a:buFont typeface="Arial" panose="020B0604020202020204" pitchFamily="34" charset="0"/>
              <a:buChar char="•"/>
              <a:defRPr/>
            </a:pPr>
            <a:r>
              <a:rPr lang="en-US" sz="1100" baseline="0" dirty="0">
                <a:solidFill>
                  <a:schemeClr val="tx1">
                    <a:lumMod val="65000"/>
                    <a:lumOff val="35000"/>
                  </a:schemeClr>
                </a:solidFill>
                <a:latin typeface="+mj-lt"/>
                <a:ea typeface="MS PMincho" panose="02020600040205080304" pitchFamily="18" charset="-128"/>
              </a:rPr>
              <a:t>Several models use these strategies in pediatric settings and screen for risk and protective factors, concrete supports, child development and parent functioning, these include: </a:t>
            </a:r>
            <a:r>
              <a:rPr lang="en-US" sz="1100" dirty="0">
                <a:solidFill>
                  <a:srgbClr val="83756C"/>
                </a:solidFill>
                <a:latin typeface="+mj-lt"/>
                <a:ea typeface="MS PMincho" panose="02020600040205080304" pitchFamily="18" charset="-128"/>
                <a:cs typeface="Arial" panose="020B0604020202020204" pitchFamily="34" charset="0"/>
              </a:rPr>
              <a:t> </a:t>
            </a:r>
          </a:p>
          <a:p>
            <a:pPr marL="1257300" lvl="1" indent="-457200">
              <a:lnSpc>
                <a:spcPct val="110000"/>
              </a:lnSpc>
              <a:spcBef>
                <a:spcPts val="0"/>
              </a:spcBef>
              <a:spcAft>
                <a:spcPts val="0"/>
              </a:spcAft>
            </a:pPr>
            <a:r>
              <a:rPr lang="en-US" sz="1100" dirty="0">
                <a:solidFill>
                  <a:srgbClr val="83756C"/>
                </a:solidFill>
                <a:latin typeface="+mj-lt"/>
                <a:ea typeface="MS PMincho" panose="02020600040205080304" pitchFamily="18" charset="-128"/>
                <a:cs typeface="Arial" panose="020B0604020202020204" pitchFamily="34" charset="0"/>
              </a:rPr>
              <a:t>e.g., Safe Environment for Every Kid, Project DULCE, Healthy Steps and Help Me Grow</a:t>
            </a:r>
            <a:endParaRPr lang="en-US" sz="1100" baseline="0" dirty="0">
              <a:solidFill>
                <a:schemeClr val="tx1">
                  <a:lumMod val="65000"/>
                  <a:lumOff val="35000"/>
                </a:schemeClr>
              </a:solidFill>
              <a:latin typeface="+mj-lt"/>
              <a:ea typeface="MS PMincho" panose="02020600040205080304" pitchFamily="18" charset="-128"/>
            </a:endParaRPr>
          </a:p>
          <a:p>
            <a:pPr marL="171450" indent="-171450" defTabSz="931774">
              <a:buFont typeface="Arial" panose="020B0604020202020204" pitchFamily="34" charset="0"/>
              <a:buChar char="•"/>
              <a:defRPr/>
            </a:pPr>
            <a:r>
              <a:rPr lang="en-US" sz="1100" baseline="0" dirty="0">
                <a:solidFill>
                  <a:schemeClr val="tx1">
                    <a:lumMod val="65000"/>
                    <a:lumOff val="35000"/>
                  </a:schemeClr>
                </a:solidFill>
                <a:latin typeface="+mj-lt"/>
                <a:ea typeface="MS PMincho" panose="02020600040205080304" pitchFamily="18" charset="-128"/>
              </a:rPr>
              <a:t>Importantly, these models connect families to services, support and opportunities both within the clinic and the broader community.</a:t>
            </a:r>
            <a:endParaRPr lang="en-US" sz="1100" dirty="0">
              <a:solidFill>
                <a:schemeClr val="tx1">
                  <a:lumMod val="65000"/>
                  <a:lumOff val="35000"/>
                </a:schemeClr>
              </a:solidFill>
              <a:latin typeface="+mj-lt"/>
              <a:ea typeface="MS PMincho" panose="02020600040205080304" pitchFamily="18" charset="-128"/>
            </a:endParaRPr>
          </a:p>
          <a:p>
            <a:pPr marL="171450" indent="-171450" defTabSz="931774">
              <a:buFont typeface="Arial" panose="020B0604020202020204" pitchFamily="34" charset="0"/>
              <a:buChar char="•"/>
              <a:defRPr/>
            </a:pPr>
            <a:r>
              <a:rPr lang="en-US" sz="1100" dirty="0">
                <a:solidFill>
                  <a:schemeClr val="tx1">
                    <a:lumMod val="65000"/>
                    <a:lumOff val="35000"/>
                  </a:schemeClr>
                </a:solidFill>
                <a:latin typeface="+mj-lt"/>
                <a:ea typeface="MS PMincho" panose="02020600040205080304" pitchFamily="18" charset="-128"/>
              </a:rPr>
              <a:t>As an example, an evaluation of </a:t>
            </a:r>
            <a:r>
              <a:rPr lang="en-US" sz="1100" baseline="0" dirty="0">
                <a:solidFill>
                  <a:schemeClr val="tx1">
                    <a:lumMod val="65000"/>
                    <a:lumOff val="35000"/>
                  </a:schemeClr>
                </a:solidFill>
                <a:latin typeface="+mj-lt"/>
                <a:ea typeface="MS PMincho" panose="02020600040205080304" pitchFamily="18" charset="-128"/>
              </a:rPr>
              <a:t>Project </a:t>
            </a:r>
            <a:r>
              <a:rPr lang="en-US" sz="1100" dirty="0">
                <a:solidFill>
                  <a:schemeClr val="tx1">
                    <a:lumMod val="65000"/>
                    <a:lumOff val="35000"/>
                  </a:schemeClr>
                </a:solidFill>
                <a:latin typeface="+mj-lt"/>
                <a:ea typeface="MS PMincho" panose="02020600040205080304" pitchFamily="18" charset="-128"/>
              </a:rPr>
              <a:t>DULCE – a pediatric intervention that embeds a care coordinator plus called a family specialist into the well-child visit for infants 0-6 months, screens for SDOH, maternal depression and IPV, connects families to services, and supports parents knowledge of early development and parenting – an evaluation found that the program accelerated access to concrete supports for families, like SNAP benefits and utility service supports.</a:t>
            </a:r>
          </a:p>
          <a:p>
            <a:pPr marL="171450" indent="-171450" defTabSz="931774">
              <a:buFont typeface="Arial" panose="020B0604020202020204" pitchFamily="34" charset="0"/>
              <a:buChar char="•"/>
              <a:defRPr/>
            </a:pPr>
            <a:r>
              <a:rPr lang="en-US" sz="1100" dirty="0">
                <a:solidFill>
                  <a:schemeClr val="tx1">
                    <a:lumMod val="65000"/>
                    <a:lumOff val="35000"/>
                  </a:schemeClr>
                </a:solidFill>
                <a:latin typeface="+mj-lt"/>
                <a:ea typeface="MS PMincho" panose="02020600040205080304" pitchFamily="18" charset="-128"/>
              </a:rPr>
              <a:t>These models should be scaled</a:t>
            </a:r>
            <a:endParaRPr lang="en-US" dirty="0"/>
          </a:p>
        </p:txBody>
      </p:sp>
      <p:sp>
        <p:nvSpPr>
          <p:cNvPr id="4" name="Slide Number Placeholder 3"/>
          <p:cNvSpPr>
            <a:spLocks noGrp="1"/>
          </p:cNvSpPr>
          <p:nvPr>
            <p:ph type="sldNum" sz="quarter" idx="10"/>
          </p:nvPr>
        </p:nvSpPr>
        <p:spPr/>
        <p:txBody>
          <a:bodyPr/>
          <a:lstStyle/>
          <a:p>
            <a:fld id="{D9F3C3E0-F6D6-47BC-BAB1-84979F3959F9}" type="slidenum">
              <a:rPr lang="en-US" smtClean="0"/>
              <a:t>11</a:t>
            </a:fld>
            <a:endParaRPr lang="en-US"/>
          </a:p>
        </p:txBody>
      </p:sp>
    </p:spTree>
    <p:extLst>
      <p:ext uri="{BB962C8B-B14F-4D97-AF65-F5344CB8AC3E}">
        <p14:creationId xmlns:p14="http://schemas.microsoft.com/office/powerpoint/2010/main" val="3555222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sz="1100" b="0" dirty="0">
                <a:latin typeface="+mj-lt"/>
                <a:ea typeface="MS PMincho" panose="02020600040205080304" pitchFamily="18" charset="-128"/>
              </a:rPr>
              <a:t>Another recommendation for primary care providers is to target interventions to young children ages birth to three and their caregivers.</a:t>
            </a:r>
          </a:p>
          <a:p>
            <a:pPr marL="171450" indent="-171450" defTabSz="931774">
              <a:buFont typeface="Arial" panose="020B0604020202020204" pitchFamily="34" charset="0"/>
              <a:buChar char="•"/>
              <a:defRPr/>
            </a:pPr>
            <a:r>
              <a:rPr lang="en-US" sz="1100" b="0" dirty="0">
                <a:solidFill>
                  <a:schemeClr val="tx1">
                    <a:lumMod val="65000"/>
                    <a:lumOff val="35000"/>
                  </a:schemeClr>
                </a:solidFill>
                <a:latin typeface="+mj-lt"/>
                <a:ea typeface="MS PMincho" panose="02020600040205080304" pitchFamily="18" charset="-128"/>
              </a:rPr>
              <a:t>Early</a:t>
            </a:r>
            <a:r>
              <a:rPr lang="en-US" sz="1100" b="0" baseline="0" dirty="0">
                <a:solidFill>
                  <a:schemeClr val="tx1">
                    <a:lumMod val="65000"/>
                    <a:lumOff val="35000"/>
                  </a:schemeClr>
                </a:solidFill>
                <a:latin typeface="+mj-lt"/>
                <a:ea typeface="MS PMincho" panose="02020600040205080304" pitchFamily="18" charset="-128"/>
              </a:rPr>
              <a:t> childhood is a time of rapid growth and learning, setting the foundation for healthy physical, social-emotional, and behavioral development, and academic success into adulthood.</a:t>
            </a:r>
          </a:p>
          <a:p>
            <a:pPr marL="171450" indent="-171450">
              <a:buFont typeface="Arial" panose="020B0604020202020204" pitchFamily="34" charset="0"/>
              <a:buChar char="•"/>
            </a:pPr>
            <a:r>
              <a:rPr lang="en-US" sz="1100" b="0" baseline="0" dirty="0">
                <a:latin typeface="+mj-lt"/>
              </a:rPr>
              <a:t>We know the value of multigenerational approaches, and data demonstrates that interventions that focus on the parent-child relationship can mitigate 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a:latin typeface="+mj-lt"/>
              </a:rPr>
              <a:t>Recognizing this opportunity, pediatric practices are experimenting with programs that combine caregiver and child health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a:latin typeface="+mj-lt"/>
              </a:rPr>
              <a:t>Examples include </a:t>
            </a:r>
            <a:r>
              <a:rPr lang="en-US" sz="1100" b="0" dirty="0">
                <a:solidFill>
                  <a:srgbClr val="83756C"/>
                </a:solidFill>
                <a:latin typeface="+mj-lt"/>
                <a:ea typeface="MS PMincho" panose="02020600040205080304" pitchFamily="18" charset="-128"/>
                <a:cs typeface="Arial" panose="020B0604020202020204" pitchFamily="34" charset="0"/>
              </a:rPr>
              <a:t>Centering Parenting, Child First, </a:t>
            </a:r>
            <a:r>
              <a:rPr lang="en-US" sz="1100" b="0" dirty="0" err="1">
                <a:solidFill>
                  <a:srgbClr val="83756C"/>
                </a:solidFill>
                <a:latin typeface="+mj-lt"/>
                <a:ea typeface="MS PMincho" panose="02020600040205080304" pitchFamily="18" charset="-128"/>
                <a:cs typeface="Arial" panose="020B0604020202020204" pitchFamily="34" charset="0"/>
              </a:rPr>
              <a:t>HealthySteps</a:t>
            </a:r>
            <a:r>
              <a:rPr lang="en-US" sz="1100" b="0" dirty="0">
                <a:solidFill>
                  <a:srgbClr val="83756C"/>
                </a:solidFill>
                <a:latin typeface="+mj-lt"/>
                <a:ea typeface="MS PMincho" panose="02020600040205080304" pitchFamily="18" charset="-128"/>
                <a:cs typeface="Arial" panose="020B0604020202020204" pitchFamily="34" charset="0"/>
              </a:rPr>
              <a:t>, Project DULCE.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rgbClr val="83756C"/>
                </a:solidFill>
                <a:latin typeface="+mj-lt"/>
                <a:ea typeface="MS PMincho" panose="02020600040205080304" pitchFamily="18" charset="-128"/>
                <a:cs typeface="Arial" panose="020B0604020202020204" pitchFamily="34" charset="0"/>
              </a:rPr>
              <a:t>I’m happy to talk more with anyone interested in these models.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9F3C3E0-F6D6-47BC-BAB1-84979F3959F9}" type="slidenum">
              <a:rPr lang="en-US" smtClean="0"/>
              <a:t>12</a:t>
            </a:fld>
            <a:endParaRPr lang="en-US"/>
          </a:p>
        </p:txBody>
      </p:sp>
    </p:spTree>
    <p:extLst>
      <p:ext uri="{BB962C8B-B14F-4D97-AF65-F5344CB8AC3E}">
        <p14:creationId xmlns:p14="http://schemas.microsoft.com/office/powerpoint/2010/main" val="4233472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b="1" dirty="0">
                <a:latin typeface="Abadi Extra Light" panose="020B0204020104020204" pitchFamily="34" charset="0"/>
                <a:ea typeface="MS PMincho" panose="02020600040205080304" pitchFamily="18" charset="-128"/>
              </a:rPr>
              <a:t>Primary care providers and researchers should expand the definition and screening for ACEs</a:t>
            </a:r>
            <a:endParaRPr lang="en-US" dirty="0">
              <a:solidFill>
                <a:schemeClr val="tx1">
                  <a:lumMod val="65000"/>
                  <a:lumOff val="35000"/>
                </a:schemeClr>
              </a:solidFill>
              <a:latin typeface="MS PMincho" panose="02020600040205080304" pitchFamily="18" charset="-128"/>
              <a:ea typeface="MS PMincho" panose="02020600040205080304" pitchFamily="18" charset="-128"/>
            </a:endParaRPr>
          </a:p>
          <a:p>
            <a:pPr marL="291179" indent="-291179">
              <a:buFont typeface="Arial" panose="020B0604020202020204" pitchFamily="34" charset="0"/>
              <a:buChar char="•"/>
            </a:pPr>
            <a:r>
              <a:rPr lang="en-US" dirty="0">
                <a:solidFill>
                  <a:schemeClr val="tx1">
                    <a:lumMod val="65000"/>
                    <a:lumOff val="35000"/>
                  </a:schemeClr>
                </a:solidFill>
                <a:latin typeface="MS PMincho" panose="02020600040205080304" pitchFamily="18" charset="-128"/>
                <a:ea typeface="MS PMincho" panose="02020600040205080304" pitchFamily="18" charset="-128"/>
              </a:rPr>
              <a:t>ACEs are often defined as exposure to 10 adverse experiences in the family environment</a:t>
            </a:r>
          </a:p>
          <a:p>
            <a:pPr marL="291179" indent="-291179">
              <a:buFont typeface="Arial" panose="020B0604020202020204" pitchFamily="34" charset="0"/>
              <a:buChar char="•"/>
            </a:pPr>
            <a:r>
              <a:rPr lang="en-US" dirty="0">
                <a:solidFill>
                  <a:schemeClr val="tx1">
                    <a:lumMod val="65000"/>
                    <a:lumOff val="35000"/>
                  </a:schemeClr>
                </a:solidFill>
                <a:latin typeface="MS PMincho" panose="02020600040205080304" pitchFamily="18" charset="-128"/>
                <a:ea typeface="MS PMincho" panose="02020600040205080304" pitchFamily="18" charset="-128"/>
              </a:rPr>
              <a:t>This narrow definition disregards</a:t>
            </a:r>
            <a:r>
              <a:rPr lang="en-US" baseline="0" dirty="0">
                <a:solidFill>
                  <a:schemeClr val="tx1">
                    <a:lumMod val="65000"/>
                    <a:lumOff val="35000"/>
                  </a:schemeClr>
                </a:solidFill>
                <a:latin typeface="MS PMincho" panose="02020600040205080304" pitchFamily="18" charset="-128"/>
                <a:ea typeface="MS PMincho" panose="02020600040205080304" pitchFamily="18" charset="-128"/>
              </a:rPr>
              <a:t> the</a:t>
            </a:r>
            <a:r>
              <a:rPr lang="en-US" dirty="0">
                <a:solidFill>
                  <a:schemeClr val="tx1">
                    <a:lumMod val="65000"/>
                    <a:lumOff val="35000"/>
                  </a:schemeClr>
                </a:solidFill>
                <a:latin typeface="MS PMincho" panose="02020600040205080304" pitchFamily="18" charset="-128"/>
                <a:ea typeface="MS PMincho" panose="02020600040205080304" pitchFamily="18" charset="-128"/>
              </a:rPr>
              <a:t> broader set of neighborhood-, community- and societal-level exposures, many of which we discussed today. </a:t>
            </a:r>
          </a:p>
          <a:p>
            <a:pPr marL="291179" indent="-291179">
              <a:buFont typeface="Arial" panose="020B0604020202020204" pitchFamily="34" charset="0"/>
              <a:buChar char="•"/>
            </a:pPr>
            <a:r>
              <a:rPr lang="en-US" dirty="0">
                <a:solidFill>
                  <a:schemeClr val="tx1">
                    <a:lumMod val="65000"/>
                    <a:lumOff val="35000"/>
                  </a:schemeClr>
                </a:solidFill>
                <a:latin typeface="MS PMincho" panose="02020600040205080304" pitchFamily="18" charset="-128"/>
                <a:ea typeface="MS PMincho" panose="02020600040205080304" pitchFamily="18" charset="-128"/>
              </a:rPr>
              <a:t>E.g., for instance, we know that early experiences of racism and discrimination, community violence, social isolation, and poverty have measurable and broad negative impacts on health </a:t>
            </a:r>
          </a:p>
          <a:p>
            <a:pPr marL="291179" indent="-291179">
              <a:buFont typeface="Arial" panose="020B0604020202020204" pitchFamily="34" charset="0"/>
              <a:buChar char="•"/>
            </a:pPr>
            <a:r>
              <a:rPr lang="en-US" dirty="0">
                <a:solidFill>
                  <a:schemeClr val="tx1">
                    <a:lumMod val="65000"/>
                    <a:lumOff val="35000"/>
                  </a:schemeClr>
                </a:solidFill>
                <a:latin typeface="MS PMincho" panose="02020600040205080304" pitchFamily="18" charset="-128"/>
                <a:ea typeface="MS PMincho" panose="02020600040205080304" pitchFamily="18" charset="-128"/>
              </a:rPr>
              <a:t>ACEs screening tools should be expanded to capture indicators such as social isolation and SDOH like racism and discrimination, food insecurity, neighborhood or community violence, housing instability, and poverty.</a:t>
            </a:r>
          </a:p>
          <a:p>
            <a:pPr marL="291179" indent="-291179">
              <a:buFont typeface="Arial" panose="020B0604020202020204" pitchFamily="34" charset="0"/>
              <a:buChar char="•"/>
            </a:pPr>
            <a:r>
              <a:rPr lang="en-US" dirty="0">
                <a:solidFill>
                  <a:schemeClr val="tx1">
                    <a:lumMod val="65000"/>
                    <a:lumOff val="35000"/>
                  </a:schemeClr>
                </a:solidFill>
                <a:latin typeface="MS PMincho" panose="02020600040205080304" pitchFamily="18" charset="-128"/>
                <a:ea typeface="MS PMincho" panose="02020600040205080304" pitchFamily="18" charset="-128"/>
              </a:rPr>
              <a:t>In our paper, we describe several efforts to broaden the definition</a:t>
            </a:r>
            <a:r>
              <a:rPr lang="en-US" baseline="0" dirty="0">
                <a:solidFill>
                  <a:schemeClr val="tx1">
                    <a:lumMod val="65000"/>
                    <a:lumOff val="35000"/>
                  </a:schemeClr>
                </a:solidFill>
                <a:latin typeface="MS PMincho" panose="02020600040205080304" pitchFamily="18" charset="-128"/>
                <a:ea typeface="MS PMincho" panose="02020600040205080304" pitchFamily="18" charset="-128"/>
              </a:rPr>
              <a:t> and screening for ACEs, including initiatives in </a:t>
            </a:r>
            <a:r>
              <a:rPr lang="en-US" dirty="0" err="1">
                <a:solidFill>
                  <a:schemeClr val="tx1">
                    <a:lumMod val="65000"/>
                    <a:lumOff val="35000"/>
                  </a:schemeClr>
                </a:solidFill>
                <a:latin typeface="MS PMincho" panose="02020600040205080304" pitchFamily="18" charset="-128"/>
                <a:ea typeface="MS PMincho" panose="02020600040205080304" pitchFamily="18" charset="-128"/>
              </a:rPr>
              <a:t>Pennylvania</a:t>
            </a:r>
            <a:r>
              <a:rPr lang="en-US" dirty="0">
                <a:solidFill>
                  <a:schemeClr val="tx1">
                    <a:lumMod val="65000"/>
                    <a:lumOff val="35000"/>
                  </a:schemeClr>
                </a:solidFill>
                <a:latin typeface="MS PMincho" panose="02020600040205080304" pitchFamily="18" charset="-128"/>
                <a:ea typeface="MS PMincho" panose="02020600040205080304" pitchFamily="18" charset="-128"/>
              </a:rPr>
              <a:t>, South Carolina and California</a:t>
            </a:r>
          </a:p>
          <a:p>
            <a:endParaRPr lang="en-US" dirty="0"/>
          </a:p>
        </p:txBody>
      </p:sp>
      <p:sp>
        <p:nvSpPr>
          <p:cNvPr id="4" name="Slide Number Placeholder 3"/>
          <p:cNvSpPr>
            <a:spLocks noGrp="1"/>
          </p:cNvSpPr>
          <p:nvPr>
            <p:ph type="sldNum" sz="quarter" idx="10"/>
          </p:nvPr>
        </p:nvSpPr>
        <p:spPr/>
        <p:txBody>
          <a:bodyPr/>
          <a:lstStyle/>
          <a:p>
            <a:fld id="{D9F3C3E0-F6D6-47BC-BAB1-84979F3959F9}" type="slidenum">
              <a:rPr lang="en-US" smtClean="0"/>
              <a:t>13</a:t>
            </a:fld>
            <a:endParaRPr lang="en-US"/>
          </a:p>
        </p:txBody>
      </p:sp>
    </p:spTree>
    <p:extLst>
      <p:ext uri="{BB962C8B-B14F-4D97-AF65-F5344CB8AC3E}">
        <p14:creationId xmlns:p14="http://schemas.microsoft.com/office/powerpoint/2010/main" val="99503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badi Extra Light" panose="020B0204020104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F3D934-B278-4D29-B0DC-917FF85DC1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31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100" kern="1200" dirty="0">
                <a:solidFill>
                  <a:schemeClr val="tx1"/>
                </a:solidFill>
                <a:latin typeface="+mn-lt"/>
                <a:ea typeface="+mn-ea"/>
                <a:cs typeface="+mn-cs"/>
              </a:rPr>
              <a:t>I wanted to start by quickly reviewing some of the foundational research on ACEs. Many of you are likely familiar with this, so I’ll move ahead quickly. </a:t>
            </a:r>
          </a:p>
          <a:p>
            <a:pPr marL="171450" lvl="0" indent="-171450">
              <a:buFont typeface="Arial" panose="020B0604020202020204" pitchFamily="34" charset="0"/>
              <a:buChar char="•"/>
            </a:pPr>
            <a:r>
              <a:rPr lang="en-US" sz="1100" kern="1200" dirty="0">
                <a:solidFill>
                  <a:schemeClr val="tx1"/>
                </a:solidFill>
                <a:latin typeface="+mn-lt"/>
                <a:ea typeface="+mn-ea"/>
                <a:cs typeface="+mn-cs"/>
              </a:rPr>
              <a:t>The original ACE study, conducted by Vincent </a:t>
            </a:r>
            <a:r>
              <a:rPr lang="en-US" sz="1100" kern="1200" dirty="0" err="1">
                <a:solidFill>
                  <a:schemeClr val="tx1"/>
                </a:solidFill>
                <a:latin typeface="+mn-lt"/>
                <a:ea typeface="+mn-ea"/>
                <a:cs typeface="+mn-cs"/>
              </a:rPr>
              <a:t>Felitti</a:t>
            </a:r>
            <a:r>
              <a:rPr lang="en-US" sz="1100" kern="1200" dirty="0">
                <a:solidFill>
                  <a:schemeClr val="tx1"/>
                </a:solidFill>
                <a:latin typeface="+mn-lt"/>
                <a:ea typeface="+mn-ea"/>
                <a:cs typeface="+mn-cs"/>
              </a:rPr>
              <a:t> and colleagues from 1995 to 1997, surveyed over 17,000 Kaiser Permanente HMO members about childhood exposure to 10 adverse experiences: emotional, physical and sexual abuse, emotional and physical neglect,</a:t>
            </a:r>
            <a:r>
              <a:rPr lang="en-US" sz="1100" kern="1200" baseline="0" dirty="0">
                <a:solidFill>
                  <a:schemeClr val="tx1"/>
                </a:solidFill>
                <a:latin typeface="+mn-lt"/>
                <a:ea typeface="+mn-ea"/>
                <a:cs typeface="+mn-cs"/>
              </a:rPr>
              <a:t> </a:t>
            </a:r>
            <a:r>
              <a:rPr lang="en-US" sz="1100" kern="1200" dirty="0">
                <a:solidFill>
                  <a:schemeClr val="tx1"/>
                </a:solidFill>
                <a:latin typeface="+mn-lt"/>
                <a:ea typeface="+mn-ea"/>
                <a:cs typeface="+mn-cs"/>
              </a:rPr>
              <a:t>whether one had a mother who was treated violently, or lived with a family member who had mental illness, substance use disorder, or was ever imprisoned, and the loss of a parent to separation or divorce. </a:t>
            </a:r>
          </a:p>
          <a:p>
            <a:pPr marL="171450" lvl="0" indent="-171450">
              <a:buFont typeface="Arial" panose="020B0604020202020204" pitchFamily="34" charset="0"/>
              <a:buChar char="•"/>
            </a:pPr>
            <a:r>
              <a:rPr lang="en-US" sz="1100" kern="1200" dirty="0">
                <a:solidFill>
                  <a:schemeClr val="tx1"/>
                </a:solidFill>
                <a:latin typeface="+mn-lt"/>
                <a:ea typeface="+mn-ea"/>
                <a:cs typeface="+mn-cs"/>
              </a:rPr>
              <a:t>The study</a:t>
            </a:r>
            <a:r>
              <a:rPr lang="en-US" sz="1100" kern="1200" baseline="0" dirty="0">
                <a:solidFill>
                  <a:schemeClr val="tx1"/>
                </a:solidFill>
                <a:latin typeface="+mn-lt"/>
                <a:ea typeface="+mn-ea"/>
                <a:cs typeface="+mn-cs"/>
              </a:rPr>
              <a:t> sample was mostly white and middle-class, a limitation of the study.</a:t>
            </a:r>
          </a:p>
          <a:p>
            <a:pPr marL="171450" lvl="0" indent="-171450">
              <a:buFont typeface="Arial" panose="020B0604020202020204" pitchFamily="34" charset="0"/>
              <a:buChar char="•"/>
            </a:pPr>
            <a:r>
              <a:rPr lang="en-US" sz="1100" kern="1200" baseline="0" dirty="0">
                <a:solidFill>
                  <a:schemeClr val="tx1"/>
                </a:solidFill>
                <a:latin typeface="+mn-lt"/>
                <a:ea typeface="+mn-ea"/>
                <a:cs typeface="+mn-cs"/>
              </a:rPr>
              <a:t>We now understand that ACEs influence health and well-being and we recognize the mechanisms by which ACEs influence health. </a:t>
            </a:r>
          </a:p>
          <a:p>
            <a:pPr marL="171450" lvl="0" indent="-171450">
              <a:buFont typeface="Arial" panose="020B0604020202020204" pitchFamily="34" charset="0"/>
              <a:buChar char="•"/>
            </a:pPr>
            <a:r>
              <a:rPr lang="en-US" sz="1100" kern="1200" baseline="0" dirty="0">
                <a:solidFill>
                  <a:schemeClr val="tx1"/>
                </a:solidFill>
                <a:latin typeface="+mn-lt"/>
                <a:ea typeface="+mn-ea"/>
                <a:cs typeface="+mn-cs"/>
              </a:rPr>
              <a:t>Our understanding of ACEs has evolved to recognize the role of historical trauma, </a:t>
            </a:r>
            <a:r>
              <a:rPr lang="en-US" sz="1100" kern="1200" dirty="0">
                <a:solidFill>
                  <a:schemeClr val="tx1"/>
                </a:solidFill>
                <a:latin typeface="+mn-lt"/>
                <a:ea typeface="+mn-ea"/>
                <a:cs typeface="+mn-cs"/>
              </a:rPr>
              <a:t>structures and conditions</a:t>
            </a:r>
            <a:r>
              <a:rPr lang="en-US" sz="1100" kern="1200" baseline="0" dirty="0">
                <a:solidFill>
                  <a:schemeClr val="tx1"/>
                </a:solidFill>
                <a:latin typeface="+mn-lt"/>
                <a:ea typeface="+mn-ea"/>
                <a:cs typeface="+mn-cs"/>
              </a:rPr>
              <a:t> and the way that ACEs build on these existing conditions</a:t>
            </a:r>
            <a:r>
              <a:rPr lang="en-US" sz="1100" kern="1200" dirty="0">
                <a:solidFill>
                  <a:schemeClr val="tx1"/>
                </a:solidFill>
                <a:latin typeface="+mn-lt"/>
                <a:ea typeface="+mn-ea"/>
                <a:cs typeface="+mn-cs"/>
              </a:rPr>
              <a:t>. </a:t>
            </a:r>
          </a:p>
          <a:p>
            <a:pPr marL="171450" lvl="0" indent="-171450">
              <a:buFont typeface="Arial" panose="020B0604020202020204" pitchFamily="34" charset="0"/>
              <a:buChar char="•"/>
            </a:pPr>
            <a:r>
              <a:rPr lang="en-US" sz="1100" kern="1200" dirty="0">
                <a:solidFill>
                  <a:schemeClr val="tx1"/>
                </a:solidFill>
                <a:latin typeface="+mn-lt"/>
                <a:ea typeface="+mn-ea"/>
                <a:cs typeface="+mn-cs"/>
              </a:rPr>
              <a:t>Many of these structures are often punitive and embedded in racial bias; they limit opportunities and come with built-in economic and social inequities. While we won’t have time to delve deeper into these issues, an equity frame on ACEs is very much a focus for our work at CSSP.</a:t>
            </a:r>
          </a:p>
          <a:p>
            <a:pPr marL="171450" lvl="0" indent="-171450">
              <a:buFont typeface="Arial" panose="020B0604020202020204" pitchFamily="34" charset="0"/>
              <a:buChar char="•"/>
            </a:pPr>
            <a:endParaRPr lang="en-US" sz="1100" kern="1200" dirty="0">
              <a:solidFill>
                <a:schemeClr val="tx1"/>
              </a:solidFill>
              <a:latin typeface="+mn-lt"/>
              <a:ea typeface="+mn-ea"/>
              <a:cs typeface="+mn-cs"/>
            </a:endParaRPr>
          </a:p>
          <a:p>
            <a:pPr marL="174708" indent="-174708">
              <a:buFont typeface="Arial" panose="020B0604020202020204" pitchFamily="34" charset="0"/>
              <a:buChar char="•"/>
            </a:pPr>
            <a:r>
              <a:rPr lang="en-US" sz="1100" kern="1200" dirty="0">
                <a:solidFill>
                  <a:schemeClr val="tx1"/>
                </a:solidFill>
                <a:latin typeface="+mn-lt"/>
                <a:ea typeface="+mn-ea"/>
                <a:cs typeface="+mn-cs"/>
              </a:rPr>
              <a:t>We know that ACEs are common. Almost two-thirds of the original study participants reported at least one ACE, and more than one in five reported three or more ACEs.</a:t>
            </a:r>
          </a:p>
          <a:p>
            <a:pPr marL="174708" indent="-174708">
              <a:buFont typeface="Arial" panose="020B0604020202020204" pitchFamily="34" charset="0"/>
              <a:buChar char="•"/>
            </a:pPr>
            <a:r>
              <a:rPr lang="en-US" sz="1100" kern="1200" dirty="0">
                <a:solidFill>
                  <a:schemeClr val="tx1"/>
                </a:solidFill>
                <a:latin typeface="+mn-lt"/>
                <a:ea typeface="+mn-ea"/>
                <a:cs typeface="+mn-cs"/>
              </a:rPr>
              <a:t>ACEs are highly interrelated –most people with one ACE also have others. </a:t>
            </a:r>
          </a:p>
          <a:p>
            <a:pPr marL="174708" indent="-174708" defTabSz="931774">
              <a:buFont typeface="Arial" panose="020B0604020202020204" pitchFamily="34" charset="0"/>
              <a:buChar char="•"/>
            </a:pPr>
            <a:r>
              <a:rPr lang="en-US" sz="1100" kern="1200" dirty="0">
                <a:solidFill>
                  <a:schemeClr val="tx1"/>
                </a:solidFill>
                <a:latin typeface="+mn-lt"/>
                <a:ea typeface="+mn-ea"/>
                <a:cs typeface="+mn-cs"/>
              </a:rPr>
              <a:t>The ACE score captures the cumulative negative impact of adversity on social, emotional and cognitive development, and other impairments in the function of brain and body systems. </a:t>
            </a:r>
          </a:p>
          <a:p>
            <a:pPr marL="174708" indent="-174708" defTabSz="931774">
              <a:buFont typeface="Arial" panose="020B0604020202020204" pitchFamily="34" charset="0"/>
              <a:buChar char="•"/>
            </a:pPr>
            <a:r>
              <a:rPr lang="en-US" sz="1100" kern="1200" dirty="0">
                <a:solidFill>
                  <a:schemeClr val="tx1"/>
                </a:solidFill>
                <a:latin typeface="+mn-lt"/>
                <a:ea typeface="+mn-ea"/>
                <a:cs typeface="+mn-cs"/>
              </a:rPr>
              <a:t>These impairments are the biologic pathways to health risks, disability, disease, and early mortality. </a:t>
            </a:r>
          </a:p>
          <a:p>
            <a:pPr marL="174708" indent="-174708" defTabSz="931774">
              <a:buFont typeface="Arial" panose="020B0604020202020204" pitchFamily="34" charset="0"/>
              <a:buChar char="•"/>
            </a:pPr>
            <a:r>
              <a:rPr lang="en-US" sz="1100" kern="1200" dirty="0">
                <a:solidFill>
                  <a:schemeClr val="tx1"/>
                </a:solidFill>
                <a:latin typeface="+mn-lt"/>
                <a:ea typeface="+mn-ea"/>
                <a:cs typeface="+mn-cs"/>
              </a:rPr>
              <a:t>As the number of adverse childhood experiences increases, the risk of developing significant health problems increases in a strong and graded fashion.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a:solidFill>
                  <a:schemeClr val="tx1"/>
                </a:solidFill>
                <a:latin typeface="+mn-lt"/>
                <a:ea typeface="+mn-ea"/>
                <a:cs typeface="+mn-cs"/>
              </a:rPr>
              <a:t>Also important to note, </a:t>
            </a:r>
            <a:r>
              <a:rPr lang="en-US" sz="1100" kern="1200" dirty="0">
                <a:solidFill>
                  <a:schemeClr val="tx1">
                    <a:lumMod val="65000"/>
                    <a:lumOff val="35000"/>
                  </a:schemeClr>
                </a:solidFill>
                <a:latin typeface="+mn-lt"/>
                <a:ea typeface="MS PMincho" panose="02020600040205080304" pitchFamily="18" charset="-128"/>
                <a:cs typeface="+mn-cs"/>
              </a:rPr>
              <a:t>ACEs far more concentrated and prevalent in communities struggling with poverty, economic hardship, community or neighborhood violence and these experiences are often driven by deeply entrenched historic, systemic and institutional economic, racial and ethnic inequities that increase risk for poor health and limit resources available to promote or improve health.</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lumMod val="65000"/>
                    <a:lumOff val="35000"/>
                  </a:schemeClr>
                </a:solidFill>
                <a:latin typeface="+mn-lt"/>
                <a:ea typeface="MS PMincho" panose="02020600040205080304" pitchFamily="18" charset="-128"/>
                <a:cs typeface="+mn-cs"/>
              </a:rPr>
              <a:t>So even at higher income levels, children of color continue to experience disproportionately high levels of ACEs compared to white children of same income levels.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lumMod val="65000"/>
                    <a:lumOff val="35000"/>
                  </a:schemeClr>
                </a:solidFill>
                <a:latin typeface="+mn-lt"/>
                <a:ea typeface="MS PMincho" panose="02020600040205080304" pitchFamily="18" charset="-128"/>
                <a:cs typeface="+mn-cs"/>
              </a:rPr>
              <a:t>Low-income children and children of color are also less likely to receive the services and supports they need to mitigate the effects of exposure to ACEs.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lumMod val="65000"/>
                    <a:lumOff val="35000"/>
                  </a:schemeClr>
                </a:solidFill>
                <a:latin typeface="+mn-lt"/>
                <a:ea typeface="+mn-ea"/>
                <a:cs typeface="+mn-cs"/>
              </a:rPr>
              <a:t>These inequities are a result of generations of government policies favoring some communities over others and are some of the factors at the heart of and fuel for ACEs.</a:t>
            </a:r>
            <a:endParaRPr lang="en-US" sz="1100" dirty="0"/>
          </a:p>
          <a:p>
            <a:pPr marL="0" lvl="0" indent="0">
              <a:buFont typeface="Arial" panose="020B0604020202020204" pitchFamily="34" charset="0"/>
              <a:buNone/>
            </a:pPr>
            <a:endParaRPr lang="en-US" sz="1100" kern="1200" dirty="0">
              <a:solidFill>
                <a:schemeClr val="tx1"/>
              </a:solidFill>
              <a:latin typeface="+mn-lt"/>
              <a:ea typeface="+mn-ea"/>
              <a:cs typeface="+mn-cs"/>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a:solidFill>
                  <a:schemeClr val="tx1"/>
                </a:solidFill>
                <a:latin typeface="+mn-lt"/>
                <a:ea typeface="+mn-ea"/>
                <a:cs typeface="+mn-cs"/>
              </a:rPr>
              <a:t>ACEs have helped us understand risks but risk factors are not predictive factors because of protective factors.</a:t>
            </a:r>
            <a:endParaRPr lang="en-US" sz="1100" kern="1200" dirty="0">
              <a:solidFill>
                <a:schemeClr val="tx1"/>
              </a:solidFill>
              <a:latin typeface="+mn-lt"/>
              <a:ea typeface="+mn-ea"/>
              <a:cs typeface="+mn-cs"/>
            </a:endParaRPr>
          </a:p>
          <a:p>
            <a:pPr marL="174708" indent="-174708">
              <a:buFont typeface="Arial" panose="020B0604020202020204" pitchFamily="34" charset="0"/>
              <a:buChar char="•"/>
            </a:pPr>
            <a:r>
              <a:rPr lang="en-US" sz="1100" kern="1200" baseline="0" dirty="0">
                <a:solidFill>
                  <a:schemeClr val="tx1"/>
                </a:solidFill>
                <a:latin typeface="+mn-lt"/>
                <a:ea typeface="+mn-ea"/>
                <a:cs typeface="+mn-cs"/>
              </a:rPr>
              <a:t>ACEs do not destine a child to poor outcomes.</a:t>
            </a:r>
          </a:p>
          <a:p>
            <a:pPr marL="174708" indent="-174708">
              <a:buFont typeface="Arial" panose="020B0604020202020204" pitchFamily="34" charset="0"/>
              <a:buChar char="•"/>
            </a:pPr>
            <a:r>
              <a:rPr lang="en-US" sz="1100" kern="1200" baseline="0" dirty="0">
                <a:solidFill>
                  <a:schemeClr val="tx1"/>
                </a:solidFill>
                <a:latin typeface="+mn-lt"/>
                <a:ea typeface="+mn-ea"/>
                <a:cs typeface="+mn-cs"/>
              </a:rPr>
              <a:t>When children who are at risk of or have been exposed to ACEs can access a broad array of supports and services – from safe, stable and nurturing families, to access to healthy nutrition, stable housing, safe communities, early care and education opportunities, and high quality schools – they develop powerful resiliency and the ability to achieve a healthy, independent and productive life. </a:t>
            </a:r>
          </a:p>
          <a:p>
            <a:pPr marL="174708" indent="-174708">
              <a:buFont typeface="Arial" panose="020B0604020202020204" pitchFamily="34" charset="0"/>
              <a:buChar char="•"/>
            </a:pPr>
            <a:r>
              <a:rPr lang="en-US" sz="1100" b="0" kern="1200" dirty="0">
                <a:solidFill>
                  <a:schemeClr val="tx1"/>
                </a:solidFill>
                <a:latin typeface="+mn-lt"/>
                <a:ea typeface="MS PMincho" panose="02020600040205080304" pitchFamily="18" charset="-128"/>
                <a:cs typeface="Times New Roman" panose="02020603050405020304" pitchFamily="18" charset="0"/>
              </a:rPr>
              <a:t>One key protective factor for children is the presence of supportive relationships</a:t>
            </a:r>
            <a:endParaRPr lang="en-US" sz="1100" b="0" kern="1200" baseline="0" dirty="0">
              <a:solidFill>
                <a:schemeClr val="tx1"/>
              </a:solidFill>
              <a:latin typeface="+mn-lt"/>
              <a:ea typeface="+mn-ea"/>
              <a:cs typeface="+mn-cs"/>
            </a:endParaRPr>
          </a:p>
          <a:p>
            <a:pPr marL="174708" indent="-174708">
              <a:buFont typeface="Arial" panose="020B0604020202020204" pitchFamily="34" charset="0"/>
              <a:buChar char="•"/>
            </a:pPr>
            <a:r>
              <a:rPr lang="en-US" sz="1100" kern="1200" dirty="0">
                <a:solidFill>
                  <a:srgbClr val="83756C"/>
                </a:solidFill>
                <a:latin typeface="+mn-lt"/>
                <a:ea typeface="MS PMincho" panose="02020600040205080304" pitchFamily="18" charset="-128"/>
                <a:cs typeface="Arial" panose="020B0604020202020204" pitchFamily="34" charset="0"/>
              </a:rPr>
              <a:t>Supportive early relationships offer protection from the effects of stress</a:t>
            </a:r>
          </a:p>
          <a:p>
            <a:pPr marL="174708" indent="-174708">
              <a:buFont typeface="Arial" panose="020B0604020202020204" pitchFamily="34" charset="0"/>
              <a:buChar char="•"/>
            </a:pPr>
            <a:r>
              <a:rPr lang="en-US" sz="1100" kern="1200" dirty="0">
                <a:solidFill>
                  <a:srgbClr val="83756C"/>
                </a:solidFill>
                <a:latin typeface="+mn-lt"/>
                <a:ea typeface="MS PMincho" panose="02020600040205080304" pitchFamily="18" charset="-128"/>
                <a:cs typeface="Arial" panose="020B0604020202020204" pitchFamily="34" charset="0"/>
              </a:rPr>
              <a:t>When we think about ACEs, it is important to remember the powerful buffering effects of protective factors including relationships.</a:t>
            </a:r>
          </a:p>
          <a:p>
            <a:pPr marL="0" indent="0">
              <a:buFont typeface="Arial" panose="020B0604020202020204" pitchFamily="34" charset="0"/>
              <a:buNone/>
            </a:pPr>
            <a:endParaRPr lang="en-US" sz="1100" b="0" dirty="0">
              <a:solidFill>
                <a:schemeClr val="tx1">
                  <a:lumMod val="65000"/>
                  <a:lumOff val="35000"/>
                </a:schemeClr>
              </a:solidFill>
              <a:latin typeface="+mj-lt"/>
              <a:ea typeface="MS PMincho" panose="02020600040205080304" pitchFamily="18" charset="-128"/>
            </a:endParaRPr>
          </a:p>
          <a:p>
            <a:pPr marL="171450" indent="-171450">
              <a:buFont typeface="Arial" panose="020B0604020202020204" pitchFamily="34" charset="0"/>
              <a:buChar char="•"/>
            </a:pPr>
            <a:r>
              <a:rPr lang="en-US" sz="1100" b="0" dirty="0">
                <a:solidFill>
                  <a:schemeClr val="tx1">
                    <a:lumMod val="65000"/>
                    <a:lumOff val="35000"/>
                  </a:schemeClr>
                </a:solidFill>
                <a:latin typeface="+mj-lt"/>
                <a:ea typeface="MS PMincho" panose="02020600040205080304" pitchFamily="18" charset="-128"/>
              </a:rPr>
              <a:t>A key strategy for supporting children and families is to provide services where families spend time, including in schools and health care settings.</a:t>
            </a:r>
          </a:p>
          <a:p>
            <a:pPr marL="171450" indent="-171450">
              <a:buFont typeface="Arial" panose="020B0604020202020204" pitchFamily="34" charset="0"/>
              <a:buChar char="•"/>
            </a:pPr>
            <a:r>
              <a:rPr lang="en-US" sz="1100" b="0" dirty="0">
                <a:solidFill>
                  <a:schemeClr val="tx1">
                    <a:lumMod val="65000"/>
                    <a:lumOff val="35000"/>
                  </a:schemeClr>
                </a:solidFill>
                <a:latin typeface="+mj-lt"/>
                <a:ea typeface="MS PMincho" panose="02020600040205080304" pitchFamily="18" charset="-128"/>
              </a:rPr>
              <a:t>Health care is well positioned to address ACEs given that it is a nearly universal system.</a:t>
            </a:r>
          </a:p>
          <a:p>
            <a:pPr marL="171450" indent="-171450">
              <a:buFont typeface="Arial" panose="020B0604020202020204" pitchFamily="34" charset="0"/>
              <a:buChar char="•"/>
            </a:pPr>
            <a:r>
              <a:rPr lang="en-US" sz="1100" b="0" dirty="0">
                <a:solidFill>
                  <a:schemeClr val="tx1">
                    <a:lumMod val="65000"/>
                    <a:lumOff val="35000"/>
                  </a:schemeClr>
                </a:solidFill>
                <a:latin typeface="+mj-lt"/>
                <a:ea typeface="MS PMincho" panose="02020600040205080304" pitchFamily="18" charset="-128"/>
              </a:rPr>
              <a:t>The majority of young children are seen regularly from birth into early years in pediatric primary care.</a:t>
            </a:r>
          </a:p>
          <a:p>
            <a:pPr marL="171450" indent="-171450">
              <a:buFont typeface="Arial" panose="020B0604020202020204" pitchFamily="34" charset="0"/>
              <a:buChar char="•"/>
            </a:pPr>
            <a:r>
              <a:rPr lang="en-US" sz="1100" b="0" baseline="0" dirty="0">
                <a:solidFill>
                  <a:schemeClr val="tx1">
                    <a:lumMod val="65000"/>
                    <a:lumOff val="35000"/>
                  </a:schemeClr>
                </a:solidFill>
                <a:latin typeface="+mj-lt"/>
                <a:ea typeface="MS PMincho" panose="02020600040205080304" pitchFamily="18" charset="-128"/>
              </a:rPr>
              <a:t>And Federally Qualified Health Centers (</a:t>
            </a:r>
            <a:r>
              <a:rPr lang="en-US" sz="1100" b="0" dirty="0">
                <a:solidFill>
                  <a:schemeClr val="tx1">
                    <a:lumMod val="65000"/>
                    <a:lumOff val="35000"/>
                  </a:schemeClr>
                </a:solidFill>
                <a:latin typeface="+mj-lt"/>
                <a:ea typeface="MS PMincho" panose="02020600040205080304" pitchFamily="18" charset="-128"/>
              </a:rPr>
              <a:t>FQHCs) serve 25 million people annually and are present in poorest, most disinvested neighborhoods.</a:t>
            </a:r>
          </a:p>
          <a:p>
            <a:pPr marL="171450" indent="-171450">
              <a:buFont typeface="Arial" panose="020B0604020202020204" pitchFamily="34" charset="0"/>
              <a:buChar char="•"/>
            </a:pPr>
            <a:r>
              <a:rPr lang="en-US" sz="1100" b="0" dirty="0">
                <a:solidFill>
                  <a:schemeClr val="tx1">
                    <a:lumMod val="65000"/>
                    <a:lumOff val="35000"/>
                  </a:schemeClr>
                </a:solidFill>
                <a:latin typeface="+mj-lt"/>
                <a:ea typeface="MS PMincho" panose="02020600040205080304" pitchFamily="18" charset="-128"/>
              </a:rPr>
              <a:t>Health care is also becoming more attuned to addressing the social determinants of health (or factors outside of health care that impact our health like housing, nutrition, our neighborhoods and our communities).</a:t>
            </a:r>
          </a:p>
          <a:p>
            <a:pPr marL="171450" indent="-171450">
              <a:buFont typeface="Arial" panose="020B0604020202020204" pitchFamily="34" charset="0"/>
              <a:buChar char="•"/>
            </a:pPr>
            <a:r>
              <a:rPr lang="en-US" sz="1100" b="0" dirty="0">
                <a:latin typeface="+mj-lt"/>
              </a:rPr>
              <a:t>We now recognize that health is Influenced more by what happens outside the clinic walls than within.</a:t>
            </a:r>
            <a:endParaRPr lang="en-US" sz="1100" b="0" dirty="0">
              <a:solidFill>
                <a:schemeClr val="tx1"/>
              </a:solidFill>
              <a:latin typeface="+mj-lt"/>
              <a:ea typeface="+mn-ea"/>
            </a:endParaRPr>
          </a:p>
          <a:p>
            <a:pPr marL="171450" indent="-171450">
              <a:buFont typeface="Arial" panose="020B0604020202020204" pitchFamily="34" charset="0"/>
              <a:buChar char="•"/>
            </a:pPr>
            <a:r>
              <a:rPr lang="en-US" sz="1100" b="0" dirty="0">
                <a:solidFill>
                  <a:schemeClr val="tx1"/>
                </a:solidFill>
                <a:latin typeface="+mj-lt"/>
                <a:ea typeface="+mn-ea"/>
              </a:rPr>
              <a:t>And as a result, health care </a:t>
            </a:r>
            <a:r>
              <a:rPr lang="en-US" sz="1100" b="0" dirty="0">
                <a:solidFill>
                  <a:schemeClr val="tx1">
                    <a:lumMod val="65000"/>
                    <a:lumOff val="35000"/>
                  </a:schemeClr>
                </a:solidFill>
                <a:latin typeface="+mj-lt"/>
                <a:ea typeface="MS PMincho" panose="02020600040205080304" pitchFamily="18" charset="-128"/>
              </a:rPr>
              <a:t>delivery system transformation is now focused on addressing these SDOH that drive close to 80% of variation in health outcomes.</a:t>
            </a:r>
          </a:p>
          <a:p>
            <a:endParaRPr lang="en-US" dirty="0"/>
          </a:p>
        </p:txBody>
      </p:sp>
      <p:sp>
        <p:nvSpPr>
          <p:cNvPr id="4" name="Slide Number Placeholder 3"/>
          <p:cNvSpPr>
            <a:spLocks noGrp="1"/>
          </p:cNvSpPr>
          <p:nvPr>
            <p:ph type="sldNum" sz="quarter" idx="10"/>
          </p:nvPr>
        </p:nvSpPr>
        <p:spPr/>
        <p:txBody>
          <a:bodyPr/>
          <a:lstStyle/>
          <a:p>
            <a:fld id="{D9F3C3E0-F6D6-47BC-BAB1-84979F3959F9}" type="slidenum">
              <a:rPr lang="en-US" smtClean="0"/>
              <a:t>2</a:t>
            </a:fld>
            <a:endParaRPr lang="en-US"/>
          </a:p>
        </p:txBody>
      </p:sp>
    </p:spTree>
    <p:extLst>
      <p:ext uri="{BB962C8B-B14F-4D97-AF65-F5344CB8AC3E}">
        <p14:creationId xmlns:p14="http://schemas.microsoft.com/office/powerpoint/2010/main" val="419773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n-US" sz="1100" b="0" dirty="0">
                <a:latin typeface="+mj-lt"/>
                <a:ea typeface="MS PMincho" panose="02020600040205080304" pitchFamily="18" charset="-128"/>
              </a:rPr>
              <a:t>Although we have a much broader set of recommendations on how we can leverage health systems to address ACEs, I wanted to share a few key opportunities with you here. Among them is a recommendation for Federal and State Policymakers to increase access to comprehensive affordable health care for children, parents and families by strengthening and protecting Medicaid and CHIP. A few specific opportunities include:</a:t>
            </a:r>
          </a:p>
          <a:p>
            <a:pPr marL="0" indent="0" defTabSz="931774">
              <a:buFont typeface="Arial" panose="020B0604020202020204" pitchFamily="34" charset="0"/>
              <a:buNone/>
              <a:defRPr/>
            </a:pPr>
            <a:endParaRPr lang="en-US" sz="1100" b="0" dirty="0">
              <a:latin typeface="+mj-lt"/>
              <a:ea typeface="MS PMincho" panose="02020600040205080304" pitchFamily="18" charset="-128"/>
            </a:endParaRPr>
          </a:p>
          <a:p>
            <a:pPr marL="0" indent="0" defTabSz="931774">
              <a:buFont typeface="Arial" panose="020B0604020202020204" pitchFamily="34" charset="0"/>
              <a:buNone/>
              <a:defRPr/>
            </a:pPr>
            <a:r>
              <a:rPr lang="en-US" sz="1100" dirty="0">
                <a:solidFill>
                  <a:schemeClr val="tx1">
                    <a:lumMod val="65000"/>
                    <a:lumOff val="35000"/>
                  </a:schemeClr>
                </a:solidFill>
                <a:latin typeface="+mj-lt"/>
                <a:ea typeface="MS PMincho" panose="02020600040205080304" pitchFamily="18" charset="-128"/>
              </a:rPr>
              <a:t>1. Taking up Medicaid expansion in </a:t>
            </a:r>
            <a:r>
              <a:rPr lang="en-US" sz="1100" baseline="0" dirty="0">
                <a:solidFill>
                  <a:schemeClr val="tx1">
                    <a:lumMod val="65000"/>
                    <a:lumOff val="35000"/>
                  </a:schemeClr>
                </a:solidFill>
                <a:latin typeface="+mj-lt"/>
                <a:ea typeface="MS PMincho" panose="02020600040205080304" pitchFamily="18" charset="-128"/>
              </a:rPr>
              <a:t>states that haven’t </a:t>
            </a:r>
          </a:p>
          <a:p>
            <a:pPr marL="171450" indent="-171450" defTabSz="931774">
              <a:buFont typeface="Arial" panose="020B0604020202020204" pitchFamily="34" charset="0"/>
              <a:buChar char="•"/>
              <a:defRPr/>
            </a:pPr>
            <a:r>
              <a:rPr lang="en-US" sz="1100" dirty="0">
                <a:solidFill>
                  <a:schemeClr val="tx1">
                    <a:lumMod val="65000"/>
                    <a:lumOff val="35000"/>
                  </a:schemeClr>
                </a:solidFill>
                <a:latin typeface="+mj-lt"/>
                <a:ea typeface="MS PMincho" panose="02020600040205080304" pitchFamily="18" charset="-128"/>
              </a:rPr>
              <a:t>Parent coverage is critical to children’s social and emotional development; when parents have health coverage,</a:t>
            </a:r>
            <a:r>
              <a:rPr lang="en-US" sz="1100" baseline="0" dirty="0">
                <a:solidFill>
                  <a:schemeClr val="tx1">
                    <a:lumMod val="65000"/>
                    <a:lumOff val="35000"/>
                  </a:schemeClr>
                </a:solidFill>
                <a:latin typeface="+mj-lt"/>
                <a:ea typeface="MS PMincho" panose="02020600040205080304" pitchFamily="18" charset="-128"/>
              </a:rPr>
              <a:t> their children are more likely to have their own physical and behavioral health needs addressed. </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1">
                    <a:lumMod val="65000"/>
                    <a:lumOff val="35000"/>
                  </a:schemeClr>
                </a:solidFill>
                <a:latin typeface="+mj-lt"/>
                <a:ea typeface="MS PMincho" panose="02020600040205080304" pitchFamily="18" charset="-128"/>
              </a:rPr>
              <a:t>At least 37 states including DC have expanded Medicaid meaning a larger proportion of low-income parents have access to coverage. </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1">
                    <a:lumMod val="65000"/>
                    <a:lumOff val="35000"/>
                  </a:schemeClr>
                </a:solidFill>
                <a:latin typeface="+mj-lt"/>
                <a:ea typeface="MS PMincho" panose="02020600040205080304" pitchFamily="18" charset="-128"/>
              </a:rPr>
              <a:t>Even so, some states are pulling back, considering work requirements, premiums and other policies that go in the opposite direction. States should be focused on reducing barriers to coverage, not creating them.</a:t>
            </a:r>
            <a:endParaRPr lang="en-US" sz="1100" dirty="0">
              <a:solidFill>
                <a:schemeClr val="tx1">
                  <a:lumMod val="65000"/>
                  <a:lumOff val="35000"/>
                </a:schemeClr>
              </a:solidFill>
              <a:latin typeface="+mj-lt"/>
              <a:ea typeface="MS PMincho" panose="02020600040205080304" pitchFamily="18" charset="-128"/>
            </a:endParaRPr>
          </a:p>
          <a:p>
            <a:pPr marL="0" indent="0" defTabSz="931774">
              <a:buFont typeface="Arial" panose="020B0604020202020204" pitchFamily="34" charset="0"/>
              <a:buNone/>
              <a:defRPr/>
            </a:pPr>
            <a:endParaRPr lang="en-US" sz="1100" baseline="0" dirty="0">
              <a:solidFill>
                <a:schemeClr val="tx1">
                  <a:lumMod val="65000"/>
                  <a:lumOff val="35000"/>
                </a:schemeClr>
              </a:solidFill>
              <a:latin typeface="+mj-lt"/>
              <a:ea typeface="MS PMincho" panose="02020600040205080304" pitchFamily="18" charset="-128"/>
            </a:endParaRP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mj-lt"/>
                <a:ea typeface="MS PMincho" panose="02020600040205080304" pitchFamily="18" charset="-128"/>
                <a:cs typeface="+mn-cs"/>
              </a:rPr>
              <a:t>2. Medicaid and CHP provide health care coverage to close to half of children under three.</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1">
                    <a:lumMod val="65000"/>
                    <a:lumOff val="35000"/>
                  </a:schemeClr>
                </a:solidFill>
                <a:latin typeface="+mj-lt"/>
                <a:ea typeface="MS PMincho" panose="02020600040205080304" pitchFamily="18" charset="-128"/>
              </a:rPr>
              <a:t>States currently have the opportunity to provide 12 months continuous coverage to children in Medicaid and CHIP, allowing them to remain enrolled for a year regardless of changes in income or family size. </a:t>
            </a:r>
          </a:p>
          <a:p>
            <a:pPr marL="171450" indent="-171450" defTabSz="931774">
              <a:buFont typeface="Arial" panose="020B0604020202020204" pitchFamily="34" charset="0"/>
              <a:buChar char="•"/>
              <a:defRPr/>
            </a:pPr>
            <a:r>
              <a:rPr lang="en-US" sz="1100" baseline="0" dirty="0">
                <a:solidFill>
                  <a:schemeClr val="tx1">
                    <a:lumMod val="65000"/>
                    <a:lumOff val="35000"/>
                  </a:schemeClr>
                </a:solidFill>
                <a:latin typeface="+mj-lt"/>
                <a:ea typeface="MS PMincho" panose="02020600040205080304" pitchFamily="18" charset="-128"/>
              </a:rPr>
              <a:t>About half of states have adopted this option. </a:t>
            </a:r>
          </a:p>
          <a:p>
            <a:pPr marL="171450" indent="-171450" defTabSz="931774">
              <a:buFont typeface="Arial" panose="020B0604020202020204" pitchFamily="34" charset="0"/>
              <a:buChar char="•"/>
              <a:defRPr/>
            </a:pPr>
            <a:r>
              <a:rPr lang="en-US" sz="1100" baseline="0" dirty="0">
                <a:solidFill>
                  <a:schemeClr val="tx1">
                    <a:lumMod val="65000"/>
                    <a:lumOff val="35000"/>
                  </a:schemeClr>
                </a:solidFill>
                <a:latin typeface="+mj-lt"/>
                <a:ea typeface="MS PMincho" panose="02020600040205080304" pitchFamily="18" charset="-128"/>
              </a:rPr>
              <a:t>Five year continuous eligibility could significantly improve the health and wellbeing of young children. </a:t>
            </a:r>
          </a:p>
          <a:p>
            <a:pPr marL="0" indent="0" defTabSz="931774">
              <a:buFont typeface="Arial" panose="020B0604020202020204" pitchFamily="34" charset="0"/>
              <a:buNone/>
              <a:defRPr/>
            </a:pPr>
            <a:r>
              <a:rPr lang="en-US" sz="1100" baseline="0" dirty="0">
                <a:solidFill>
                  <a:schemeClr val="tx1">
                    <a:lumMod val="65000"/>
                    <a:lumOff val="35000"/>
                  </a:schemeClr>
                </a:solidFill>
                <a:latin typeface="+mj-lt"/>
                <a:ea typeface="MS PMincho" panose="02020600040205080304" pitchFamily="18" charset="-128"/>
              </a:rPr>
              <a:t> </a:t>
            </a:r>
          </a:p>
          <a:p>
            <a:pPr marL="0" indent="0" defTabSz="931774">
              <a:buFont typeface="Arial" panose="020B0604020202020204" pitchFamily="34" charset="0"/>
              <a:buNone/>
              <a:defRPr/>
            </a:pPr>
            <a:r>
              <a:rPr lang="en-US" sz="1100" baseline="0" dirty="0">
                <a:solidFill>
                  <a:schemeClr val="tx1">
                    <a:lumMod val="65000"/>
                    <a:lumOff val="35000"/>
                  </a:schemeClr>
                </a:solidFill>
                <a:latin typeface="+mj-lt"/>
                <a:ea typeface="MS PMincho" panose="02020600040205080304" pitchFamily="18" charset="-128"/>
              </a:rPr>
              <a:t>3. Last, States currently provide postpartum coverage for mothers for 60 days – this should be extended to a full year postpartum – a critical time for both mothers and babies. </a:t>
            </a:r>
          </a:p>
          <a:p>
            <a:pPr marL="0" indent="0" defTabSz="931774">
              <a:buFont typeface="Arial" panose="020B0604020202020204" pitchFamily="34" charset="0"/>
              <a:buNone/>
              <a:defRPr/>
            </a:pPr>
            <a:endParaRPr lang="en-US" sz="1100" baseline="0" dirty="0">
              <a:solidFill>
                <a:schemeClr val="tx1">
                  <a:lumMod val="65000"/>
                  <a:lumOff val="35000"/>
                </a:schemeClr>
              </a:solidFill>
              <a:latin typeface="+mj-lt"/>
              <a:ea typeface="MS PMincho" panose="02020600040205080304" pitchFamily="18" charset="-128"/>
            </a:endParaRPr>
          </a:p>
          <a:p>
            <a:endParaRPr lang="en-US" dirty="0"/>
          </a:p>
        </p:txBody>
      </p:sp>
      <p:sp>
        <p:nvSpPr>
          <p:cNvPr id="4" name="Slide Number Placeholder 3"/>
          <p:cNvSpPr>
            <a:spLocks noGrp="1"/>
          </p:cNvSpPr>
          <p:nvPr>
            <p:ph type="sldNum" sz="quarter" idx="10"/>
          </p:nvPr>
        </p:nvSpPr>
        <p:spPr/>
        <p:txBody>
          <a:bodyPr/>
          <a:lstStyle/>
          <a:p>
            <a:fld id="{D9F3C3E0-F6D6-47BC-BAB1-84979F3959F9}" type="slidenum">
              <a:rPr lang="en-US" smtClean="0"/>
              <a:t>3</a:t>
            </a:fld>
            <a:endParaRPr lang="en-US"/>
          </a:p>
        </p:txBody>
      </p:sp>
    </p:spTree>
    <p:extLst>
      <p:ext uri="{BB962C8B-B14F-4D97-AF65-F5344CB8AC3E}">
        <p14:creationId xmlns:p14="http://schemas.microsoft.com/office/powerpoint/2010/main" val="2193751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sz="1100" b="0" dirty="0">
                <a:latin typeface="+mj-lt"/>
                <a:ea typeface="MS PMincho" panose="02020600040205080304" pitchFamily="18" charset="-128"/>
              </a:rPr>
              <a:t>Another recommendation for federal and state policymakers is to invest in and scale home visiting programs</a:t>
            </a:r>
          </a:p>
          <a:p>
            <a:pPr marL="171450" indent="-171450" defTabSz="931774">
              <a:buFont typeface="Arial" panose="020B0604020202020204" pitchFamily="34" charset="0"/>
              <a:buChar char="•"/>
              <a:defRPr/>
            </a:pPr>
            <a:r>
              <a:rPr lang="en-US" sz="1100" dirty="0">
                <a:solidFill>
                  <a:schemeClr val="tx1">
                    <a:lumMod val="65000"/>
                    <a:lumOff val="35000"/>
                  </a:schemeClr>
                </a:solidFill>
                <a:latin typeface="+mj-lt"/>
                <a:ea typeface="MS PMincho" panose="02020600040205080304" pitchFamily="18" charset="-128"/>
              </a:rPr>
              <a:t>Home visiting build on decades of research and provides individually tailored support to families in their homes to promote parent child attachment and positive parenting.</a:t>
            </a:r>
          </a:p>
          <a:p>
            <a:pPr marL="171450" indent="-171450" defTabSz="931774">
              <a:buFont typeface="Arial" panose="020B0604020202020204" pitchFamily="34" charset="0"/>
              <a:buChar char="•"/>
              <a:defRPr/>
            </a:pPr>
            <a:r>
              <a:rPr lang="en-US" sz="1100" dirty="0">
                <a:solidFill>
                  <a:schemeClr val="tx1">
                    <a:lumMod val="65000"/>
                    <a:lumOff val="35000"/>
                  </a:schemeClr>
                </a:solidFill>
                <a:latin typeface="+mj-lt"/>
                <a:ea typeface="MS PMincho" panose="02020600040205080304" pitchFamily="18" charset="-128"/>
              </a:rPr>
              <a:t>It yields positive outcomes, including improvements in maternal and child health and reductions in child abuse and neglect (also reduced injuries and ER visits, increased school readiness, reduced domestic violence)</a:t>
            </a:r>
          </a:p>
          <a:p>
            <a:pPr marL="171450" indent="-171450" defTabSz="931774">
              <a:buFont typeface="Arial" panose="020B0604020202020204" pitchFamily="34" charset="0"/>
              <a:buChar char="•"/>
              <a:defRPr/>
            </a:pPr>
            <a:r>
              <a:rPr lang="en-US" sz="1100" dirty="0">
                <a:solidFill>
                  <a:srgbClr val="83756C"/>
                </a:solidFill>
                <a:latin typeface="+mj-lt"/>
                <a:ea typeface="MS PMincho" panose="02020600040205080304" pitchFamily="18" charset="-128"/>
                <a:cs typeface="Arial" panose="020B0604020202020204" pitchFamily="34" charset="0"/>
              </a:rPr>
              <a:t>Nationwide, 18.3 million families have a child &lt; 6 or a child on the way who could benefit from home visiting yet evidence-based models reach about 3%</a:t>
            </a:r>
          </a:p>
          <a:p>
            <a:pPr marL="171450" indent="-171450" defTabSz="931774">
              <a:buFont typeface="Arial" panose="020B0604020202020204" pitchFamily="34" charset="0"/>
              <a:buChar char="•"/>
              <a:defRPr/>
            </a:pPr>
            <a:r>
              <a:rPr lang="en-US" sz="1100" dirty="0">
                <a:solidFill>
                  <a:srgbClr val="83756C"/>
                </a:solidFill>
                <a:latin typeface="+mj-lt"/>
                <a:ea typeface="MS PMincho" panose="02020600040205080304" pitchFamily="18" charset="-128"/>
                <a:cs typeface="Arial" panose="020B0604020202020204" pitchFamily="34" charset="0"/>
              </a:rPr>
              <a:t>Scaling home visiting will require expansion of federal funding – in addition to MIECHV, Medicaid is an opportunity for scaling home visiting.</a:t>
            </a:r>
          </a:p>
          <a:p>
            <a:pPr defTabSz="931774">
              <a:defRPr/>
            </a:pPr>
            <a:endParaRPr lang="en-US" dirty="0">
              <a:solidFill>
                <a:schemeClr val="tx1">
                  <a:lumMod val="65000"/>
                  <a:lumOff val="35000"/>
                </a:schemeClr>
              </a:solidFill>
              <a:latin typeface="MS PMincho" panose="02020600040205080304" pitchFamily="18" charset="-128"/>
              <a:ea typeface="MS PMincho" panose="02020600040205080304" pitchFamily="18" charset="-128"/>
            </a:endParaRPr>
          </a:p>
          <a:p>
            <a:endParaRPr lang="en-US" dirty="0"/>
          </a:p>
        </p:txBody>
      </p:sp>
      <p:sp>
        <p:nvSpPr>
          <p:cNvPr id="4" name="Slide Number Placeholder 3"/>
          <p:cNvSpPr>
            <a:spLocks noGrp="1"/>
          </p:cNvSpPr>
          <p:nvPr>
            <p:ph type="sldNum" sz="quarter" idx="10"/>
          </p:nvPr>
        </p:nvSpPr>
        <p:spPr/>
        <p:txBody>
          <a:bodyPr/>
          <a:lstStyle/>
          <a:p>
            <a:fld id="{D9F3C3E0-F6D6-47BC-BAB1-84979F3959F9}" type="slidenum">
              <a:rPr lang="en-US" smtClean="0"/>
              <a:t>4</a:t>
            </a:fld>
            <a:endParaRPr lang="en-US"/>
          </a:p>
        </p:txBody>
      </p:sp>
    </p:spTree>
    <p:extLst>
      <p:ext uri="{BB962C8B-B14F-4D97-AF65-F5344CB8AC3E}">
        <p14:creationId xmlns:p14="http://schemas.microsoft.com/office/powerpoint/2010/main" val="268885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mj-lt"/>
              </a:rPr>
              <a:t>A recommendation for leadership in child and family serving agencies is to promote strong collaboration across agencies serving children and families. </a:t>
            </a:r>
          </a:p>
          <a:p>
            <a:pPr marL="171450" indent="-171450">
              <a:buFont typeface="Arial" panose="020B0604020202020204" pitchFamily="34" charset="0"/>
              <a:buChar char="•"/>
            </a:pPr>
            <a:r>
              <a:rPr lang="en-US" sz="1100" dirty="0">
                <a:latin typeface="+mj-lt"/>
              </a:rPr>
              <a:t>Strategies for doing this include organizing state agencies overseeing Medicaid, maternal and child health, early intervention and early care and education under a common governance structure and leadership</a:t>
            </a:r>
          </a:p>
          <a:p>
            <a:pPr marL="171450" indent="-171450">
              <a:buFont typeface="Arial" panose="020B0604020202020204" pitchFamily="34" charset="0"/>
              <a:buChar char="•"/>
            </a:pPr>
            <a:r>
              <a:rPr lang="en-US" sz="1100" dirty="0">
                <a:latin typeface="+mj-lt"/>
              </a:rPr>
              <a:t>Incorporating relevant agencies into a single cabinet department or appointing a children’s cabinet or governor’s initiative focused on children’s needs</a:t>
            </a:r>
          </a:p>
          <a:p>
            <a:pPr marL="171450" indent="-171450">
              <a:buFont typeface="Arial" panose="020B0604020202020204" pitchFamily="34" charset="0"/>
              <a:buChar char="•"/>
            </a:pPr>
            <a:r>
              <a:rPr lang="en-US" sz="1100" dirty="0">
                <a:latin typeface="+mj-lt"/>
              </a:rPr>
              <a:t>Using data-sharing agreements between Medicaid and agencies including early intervention and child welfare</a:t>
            </a:r>
          </a:p>
        </p:txBody>
      </p:sp>
      <p:sp>
        <p:nvSpPr>
          <p:cNvPr id="4" name="Slide Number Placeholder 3"/>
          <p:cNvSpPr>
            <a:spLocks noGrp="1"/>
          </p:cNvSpPr>
          <p:nvPr>
            <p:ph type="sldNum" sz="quarter" idx="10"/>
          </p:nvPr>
        </p:nvSpPr>
        <p:spPr/>
        <p:txBody>
          <a:bodyPr/>
          <a:lstStyle/>
          <a:p>
            <a:fld id="{AEA02E5B-45C5-414F-8F7C-63F8A8D93A04}" type="slidenum">
              <a:rPr lang="en-US" smtClean="0"/>
              <a:t>5</a:t>
            </a:fld>
            <a:endParaRPr lang="en-US"/>
          </a:p>
        </p:txBody>
      </p:sp>
    </p:spTree>
    <p:extLst>
      <p:ext uri="{BB962C8B-B14F-4D97-AF65-F5344CB8AC3E}">
        <p14:creationId xmlns:p14="http://schemas.microsoft.com/office/powerpoint/2010/main" val="62193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sz="1100" b="0" dirty="0">
                <a:latin typeface="+mj-lt"/>
                <a:ea typeface="MS PMincho" panose="02020600040205080304" pitchFamily="18" charset="-128"/>
              </a:rPr>
              <a:t>A key recommendation for state Medicaid agencies is to expand financial support for utilizing community health workers to coordinate care in pediatric health and other settings </a:t>
            </a:r>
          </a:p>
          <a:p>
            <a:pPr marL="171450" indent="-171450" defTabSz="931774">
              <a:buFont typeface="Arial" panose="020B0604020202020204" pitchFamily="34" charset="0"/>
              <a:buChar char="•"/>
              <a:defRPr/>
            </a:pPr>
            <a:r>
              <a:rPr lang="en-US" sz="1100" dirty="0">
                <a:solidFill>
                  <a:schemeClr val="tx1">
                    <a:lumMod val="65000"/>
                    <a:lumOff val="35000"/>
                  </a:schemeClr>
                </a:solidFill>
                <a:latin typeface="+mj-lt"/>
                <a:ea typeface="MS PMincho" panose="02020600040205080304" pitchFamily="18" charset="-128"/>
              </a:rPr>
              <a:t>CHWs present an opportunity to improve health outcomes while reducing health care costs. </a:t>
            </a:r>
          </a:p>
          <a:p>
            <a:pPr marL="171450" indent="-171450" defTabSz="931774">
              <a:buFont typeface="Arial" panose="020B0604020202020204" pitchFamily="34" charset="0"/>
              <a:buChar char="•"/>
              <a:defRPr/>
            </a:pPr>
            <a:r>
              <a:rPr lang="en-US" sz="1100" dirty="0">
                <a:solidFill>
                  <a:schemeClr val="tx1">
                    <a:lumMod val="65000"/>
                    <a:lumOff val="35000"/>
                  </a:schemeClr>
                </a:solidFill>
                <a:latin typeface="+mj-lt"/>
                <a:ea typeface="MS PMincho" panose="02020600040205080304" pitchFamily="18" charset="-128"/>
              </a:rPr>
              <a:t>Integrating individuals</a:t>
            </a:r>
            <a:r>
              <a:rPr lang="en-US" sz="1100" baseline="0" dirty="0">
                <a:solidFill>
                  <a:schemeClr val="tx1">
                    <a:lumMod val="65000"/>
                    <a:lumOff val="35000"/>
                  </a:schemeClr>
                </a:solidFill>
                <a:latin typeface="+mj-lt"/>
                <a:ea typeface="MS PMincho" panose="02020600040205080304" pitchFamily="18" charset="-128"/>
              </a:rPr>
              <a:t> like social workers, community health workers, or </a:t>
            </a:r>
            <a:r>
              <a:rPr lang="en-US" sz="1100" baseline="0" dirty="0" err="1">
                <a:solidFill>
                  <a:schemeClr val="tx1">
                    <a:lumMod val="65000"/>
                    <a:lumOff val="35000"/>
                  </a:schemeClr>
                </a:solidFill>
                <a:latin typeface="+mj-lt"/>
                <a:ea typeface="MS PMincho" panose="02020600040205080304" pitchFamily="18" charset="-128"/>
              </a:rPr>
              <a:t>promotoras</a:t>
            </a:r>
            <a:r>
              <a:rPr lang="en-US" sz="1100" baseline="0" dirty="0">
                <a:solidFill>
                  <a:schemeClr val="tx1">
                    <a:lumMod val="65000"/>
                    <a:lumOff val="35000"/>
                  </a:schemeClr>
                </a:solidFill>
                <a:latin typeface="+mj-lt"/>
                <a:ea typeface="MS PMincho" panose="02020600040205080304" pitchFamily="18" charset="-128"/>
              </a:rPr>
              <a:t> (</a:t>
            </a:r>
            <a:r>
              <a:rPr lang="en-US" sz="1200" b="0" i="0" kern="1200" dirty="0">
                <a:solidFill>
                  <a:schemeClr val="tx1"/>
                </a:solidFill>
                <a:effectLst/>
                <a:latin typeface="+mn-lt"/>
                <a:ea typeface="+mn-ea"/>
                <a:cs typeface="+mn-cs"/>
              </a:rPr>
              <a:t>community member with  lived experience who receives specialized training to provide basic health education) </a:t>
            </a:r>
            <a:r>
              <a:rPr lang="en-US" sz="1100" baseline="0" dirty="0">
                <a:solidFill>
                  <a:schemeClr val="tx1">
                    <a:lumMod val="65000"/>
                    <a:lumOff val="35000"/>
                  </a:schemeClr>
                </a:solidFill>
                <a:latin typeface="+mj-lt"/>
                <a:ea typeface="MS PMincho" panose="02020600040205080304" pitchFamily="18" charset="-128"/>
              </a:rPr>
              <a:t>into the health care team can extend the reach of pediatric providers and deepen trust with families.</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a:solidFill>
                  <a:schemeClr val="tx1">
                    <a:lumMod val="65000"/>
                    <a:lumOff val="35000"/>
                  </a:schemeClr>
                </a:solidFill>
                <a:latin typeface="+mn-lt"/>
                <a:ea typeface="MS PMincho" panose="02020600040205080304" pitchFamily="18" charset="-128"/>
                <a:cs typeface="+mn-cs"/>
              </a:rPr>
              <a:t>If a state does not authorize Medicaid coverage for expanded care team members, it can amend the State Plan to include them.</a:t>
            </a:r>
            <a:r>
              <a:rPr lang="en-US" sz="1100" b="0" kern="1200" dirty="0">
                <a:solidFill>
                  <a:schemeClr val="tx1"/>
                </a:solidFill>
                <a:latin typeface="+mn-lt"/>
                <a:ea typeface="MS PMincho" panose="02020600040205080304" pitchFamily="18" charset="-128"/>
                <a:cs typeface="+mn-cs"/>
              </a:rPr>
              <a:t> </a:t>
            </a:r>
            <a:endParaRPr lang="en-US" sz="1100" baseline="0" dirty="0">
              <a:solidFill>
                <a:schemeClr val="tx1">
                  <a:lumMod val="65000"/>
                  <a:lumOff val="35000"/>
                </a:schemeClr>
              </a:solidFill>
              <a:latin typeface="+mj-lt"/>
              <a:ea typeface="MS PMincho" panose="02020600040205080304" pitchFamily="18" charset="-128"/>
            </a:endParaRPr>
          </a:p>
          <a:p>
            <a:pPr marL="171450" indent="-171450" defTabSz="931774">
              <a:buFont typeface="Arial" panose="020B0604020202020204" pitchFamily="34" charset="0"/>
              <a:buChar char="•"/>
              <a:defRPr/>
            </a:pPr>
            <a:r>
              <a:rPr lang="en-US" sz="1100" baseline="0" dirty="0">
                <a:solidFill>
                  <a:schemeClr val="tx1">
                    <a:lumMod val="65000"/>
                    <a:lumOff val="35000"/>
                  </a:schemeClr>
                </a:solidFill>
                <a:latin typeface="+mj-lt"/>
                <a:ea typeface="MS PMincho" panose="02020600040205080304" pitchFamily="18" charset="-128"/>
              </a:rPr>
              <a:t>States also have flexibility under Medicaid to allow care to be provided in home or community-based early childhood settings – this means Medicaid agencies can pay for the delivery of covered services by a Medicaid provider outside of traditional Medicaid settings including the home, early care and education programs, family resource centers, WIC clinics and other places where young children receive services.  </a:t>
            </a:r>
          </a:p>
          <a:p>
            <a:endParaRPr lang="en-US" dirty="0"/>
          </a:p>
        </p:txBody>
      </p:sp>
      <p:sp>
        <p:nvSpPr>
          <p:cNvPr id="4" name="Slide Number Placeholder 3"/>
          <p:cNvSpPr>
            <a:spLocks noGrp="1"/>
          </p:cNvSpPr>
          <p:nvPr>
            <p:ph type="sldNum" sz="quarter" idx="10"/>
          </p:nvPr>
        </p:nvSpPr>
        <p:spPr/>
        <p:txBody>
          <a:bodyPr/>
          <a:lstStyle/>
          <a:p>
            <a:fld id="{D9F3C3E0-F6D6-47BC-BAB1-84979F3959F9}" type="slidenum">
              <a:rPr lang="en-US" smtClean="0"/>
              <a:t>6</a:t>
            </a:fld>
            <a:endParaRPr lang="en-US"/>
          </a:p>
        </p:txBody>
      </p:sp>
    </p:spTree>
    <p:extLst>
      <p:ext uri="{BB962C8B-B14F-4D97-AF65-F5344CB8AC3E}">
        <p14:creationId xmlns:p14="http://schemas.microsoft.com/office/powerpoint/2010/main" val="237909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b="0" dirty="0">
                <a:latin typeface="+mj-lt"/>
                <a:ea typeface="MS PMincho" panose="02020600040205080304" pitchFamily="18" charset="-128"/>
              </a:rPr>
              <a:t>A recommendation for State Medicaid Agencies is to allow pediatric health providers to bill for maternal depression screening and cover treatment under a child’s Medicaid benefit. </a:t>
            </a:r>
          </a:p>
          <a:p>
            <a:pPr marL="171450" indent="-171450">
              <a:buFont typeface="Arial" panose="020B0604020202020204" pitchFamily="34" charset="0"/>
              <a:buChar char="•"/>
            </a:pPr>
            <a:r>
              <a:rPr lang="en-US" sz="1100" dirty="0">
                <a:latin typeface="+mj-lt"/>
              </a:rPr>
              <a:t>Conducting</a:t>
            </a:r>
            <a:r>
              <a:rPr lang="en-US" sz="1100" baseline="0" dirty="0">
                <a:latin typeface="+mj-lt"/>
              </a:rPr>
              <a:t> maternal depression screening during the well-child visit provides an opportunity for new mothers – as many of half of whom do not receive their own postpartum visit, to discuss their concerns. </a:t>
            </a:r>
            <a:endParaRPr lang="en-US" sz="1100" dirty="0">
              <a:latin typeface="+mj-lt"/>
            </a:endParaRPr>
          </a:p>
          <a:p>
            <a:pPr marL="171450" indent="-171450">
              <a:buFont typeface="Arial" panose="020B0604020202020204" pitchFamily="34" charset="0"/>
              <a:buChar char="•"/>
            </a:pPr>
            <a:r>
              <a:rPr lang="en-US" sz="1100" dirty="0">
                <a:latin typeface="+mj-lt"/>
              </a:rPr>
              <a:t>As</a:t>
            </a:r>
            <a:r>
              <a:rPr lang="en-US" sz="1100" baseline="0" dirty="0">
                <a:latin typeface="+mj-lt"/>
              </a:rPr>
              <a:t> of 2018, 32 states allow maternal depression screening to be billed under the child’s Medicaid. </a:t>
            </a:r>
          </a:p>
          <a:p>
            <a:endParaRPr lang="en-US" dirty="0"/>
          </a:p>
        </p:txBody>
      </p:sp>
      <p:sp>
        <p:nvSpPr>
          <p:cNvPr id="4" name="Slide Number Placeholder 3"/>
          <p:cNvSpPr>
            <a:spLocks noGrp="1"/>
          </p:cNvSpPr>
          <p:nvPr>
            <p:ph type="sldNum" sz="quarter" idx="10"/>
          </p:nvPr>
        </p:nvSpPr>
        <p:spPr/>
        <p:txBody>
          <a:bodyPr/>
          <a:lstStyle/>
          <a:p>
            <a:fld id="{D9F3C3E0-F6D6-47BC-BAB1-84979F3959F9}" type="slidenum">
              <a:rPr lang="en-US" smtClean="0"/>
              <a:t>7</a:t>
            </a:fld>
            <a:endParaRPr lang="en-US"/>
          </a:p>
        </p:txBody>
      </p:sp>
    </p:spTree>
    <p:extLst>
      <p:ext uri="{BB962C8B-B14F-4D97-AF65-F5344CB8AC3E}">
        <p14:creationId xmlns:p14="http://schemas.microsoft.com/office/powerpoint/2010/main" val="365718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sz="1100" b="0" dirty="0">
                <a:latin typeface="+mj-lt"/>
                <a:ea typeface="MS PMincho" panose="02020600040205080304" pitchFamily="18" charset="-128"/>
              </a:rPr>
              <a:t>A recommendation for health systems and really all child- and family-serving systems is to partner with families at all levels, including policy development, program design and implementation</a:t>
            </a:r>
          </a:p>
          <a:p>
            <a:pPr marL="171450" indent="-171450" defTabSz="931774">
              <a:buFont typeface="Arial" panose="020B0604020202020204" pitchFamily="34" charset="0"/>
              <a:buChar char="•"/>
              <a:defRPr/>
            </a:pPr>
            <a:r>
              <a:rPr lang="en-US" sz="1100" dirty="0">
                <a:solidFill>
                  <a:schemeClr val="tx1">
                    <a:lumMod val="65000"/>
                    <a:lumOff val="35000"/>
                  </a:schemeClr>
                </a:solidFill>
                <a:latin typeface="+mj-lt"/>
                <a:ea typeface="MS PMincho" panose="02020600040205080304" pitchFamily="18" charset="-128"/>
              </a:rPr>
              <a:t>We know that family-centered</a:t>
            </a:r>
            <a:r>
              <a:rPr lang="en-US" sz="1100" baseline="0" dirty="0">
                <a:solidFill>
                  <a:schemeClr val="tx1">
                    <a:lumMod val="65000"/>
                    <a:lumOff val="35000"/>
                  </a:schemeClr>
                </a:solidFill>
                <a:latin typeface="+mj-lt"/>
                <a:ea typeface="MS PMincho" panose="02020600040205080304" pitchFamily="18" charset="-128"/>
              </a:rPr>
              <a:t> care and shared decision making contribute to better outcomes, quality and patient safety.</a:t>
            </a:r>
            <a:endParaRPr lang="en-US" sz="1100" dirty="0">
              <a:solidFill>
                <a:schemeClr val="tx1">
                  <a:lumMod val="65000"/>
                  <a:lumOff val="35000"/>
                </a:schemeClr>
              </a:solidFill>
              <a:latin typeface="+mj-lt"/>
              <a:ea typeface="MS PMincho" panose="02020600040205080304" pitchFamily="18" charset="-128"/>
            </a:endParaRPr>
          </a:p>
          <a:p>
            <a:pPr marL="171450" indent="-171450" defTabSz="931774">
              <a:buFont typeface="Arial" panose="020B0604020202020204" pitchFamily="34" charset="0"/>
              <a:buChar char="•"/>
              <a:defRPr/>
            </a:pPr>
            <a:r>
              <a:rPr lang="en-US" sz="1100" dirty="0">
                <a:solidFill>
                  <a:schemeClr val="tx1">
                    <a:lumMod val="65000"/>
                    <a:lumOff val="35000"/>
                  </a:schemeClr>
                </a:solidFill>
                <a:latin typeface="+mj-lt"/>
                <a:ea typeface="MS PMincho" panose="02020600040205080304" pitchFamily="18" charset="-128"/>
              </a:rPr>
              <a:t>Yet</a:t>
            </a:r>
            <a:r>
              <a:rPr lang="en-US" sz="1100" baseline="0" dirty="0">
                <a:solidFill>
                  <a:schemeClr val="tx1">
                    <a:lumMod val="65000"/>
                    <a:lumOff val="35000"/>
                  </a:schemeClr>
                </a:solidFill>
                <a:latin typeface="+mj-lt"/>
                <a:ea typeface="MS PMincho" panose="02020600040205080304" pitchFamily="18" charset="-128"/>
              </a:rPr>
              <a:t> b</a:t>
            </a:r>
            <a:r>
              <a:rPr lang="en-US" sz="1100" dirty="0">
                <a:solidFill>
                  <a:schemeClr val="tx1">
                    <a:lumMod val="65000"/>
                    <a:lumOff val="35000"/>
                  </a:schemeClr>
                </a:solidFill>
                <a:latin typeface="+mj-lt"/>
                <a:ea typeface="MS PMincho" panose="02020600040205080304" pitchFamily="18" charset="-128"/>
              </a:rPr>
              <a:t>arriers rooted in structural racism and biases that influence attitudes, behaviors, policies, and practices of child and family serving systems prevent many families of color from being true partners and leaders in their children’s healthy development.</a:t>
            </a:r>
          </a:p>
          <a:p>
            <a:pPr marL="171450" indent="-171450" defTabSz="931774">
              <a:buFont typeface="Arial" panose="020B0604020202020204" pitchFamily="34" charset="0"/>
              <a:buChar char="•"/>
              <a:defRPr/>
            </a:pPr>
            <a:r>
              <a:rPr lang="en-US" sz="1100" baseline="0" dirty="0">
                <a:solidFill>
                  <a:schemeClr val="tx1">
                    <a:lumMod val="65000"/>
                    <a:lumOff val="35000"/>
                  </a:schemeClr>
                </a:solidFill>
                <a:latin typeface="+mj-lt"/>
                <a:ea typeface="MS PMincho" panose="02020600040205080304" pitchFamily="18" charset="-128"/>
              </a:rPr>
              <a:t>Health systems should partner with families and create space for and lift up the voices of families by – among other strategies - creating opportunities for shared decision making with families at every level, pursuing community-based participatory research and partnering with and investing in parent and community-based organizations to support their ideas.</a:t>
            </a:r>
          </a:p>
          <a:p>
            <a:pPr marL="171450" indent="-171450" defTabSz="931774">
              <a:buFont typeface="Arial" panose="020B0604020202020204" pitchFamily="34" charset="0"/>
              <a:buChar char="•"/>
              <a:defRPr/>
            </a:pPr>
            <a:r>
              <a:rPr lang="en-US" sz="1100" baseline="0" dirty="0">
                <a:solidFill>
                  <a:schemeClr val="tx1">
                    <a:lumMod val="65000"/>
                    <a:lumOff val="35000"/>
                  </a:schemeClr>
                </a:solidFill>
                <a:latin typeface="+mj-lt"/>
                <a:ea typeface="MS PMincho" panose="02020600040205080304" pitchFamily="18" charset="-128"/>
              </a:rPr>
              <a:t>The Center for the Study of Social Policy has developed recommendations for supporting equitable outcomes and parent leadership in early childhood systems that is a great resource on this topic and I can share more about it with anyone interested. </a:t>
            </a:r>
            <a:endParaRPr lang="en-US" sz="1100" dirty="0">
              <a:solidFill>
                <a:schemeClr val="tx1">
                  <a:lumMod val="65000"/>
                  <a:lumOff val="35000"/>
                </a:schemeClr>
              </a:solidFill>
              <a:latin typeface="+mj-lt"/>
              <a:ea typeface="MS PMincho" panose="02020600040205080304" pitchFamily="18" charset="-128"/>
            </a:endParaRPr>
          </a:p>
          <a:p>
            <a:pPr defTabSz="931774">
              <a:defRPr/>
            </a:pPr>
            <a:endParaRPr lang="en-US" dirty="0">
              <a:solidFill>
                <a:schemeClr val="tx1">
                  <a:lumMod val="65000"/>
                  <a:lumOff val="35000"/>
                </a:schemeClr>
              </a:solidFill>
              <a:latin typeface="MS PMincho" panose="02020600040205080304" pitchFamily="18" charset="-128"/>
              <a:ea typeface="MS PMincho" panose="02020600040205080304" pitchFamily="18" charset="-128"/>
            </a:endParaRPr>
          </a:p>
          <a:p>
            <a:endParaRPr lang="en-US" dirty="0"/>
          </a:p>
        </p:txBody>
      </p:sp>
      <p:sp>
        <p:nvSpPr>
          <p:cNvPr id="4" name="Slide Number Placeholder 3"/>
          <p:cNvSpPr>
            <a:spLocks noGrp="1"/>
          </p:cNvSpPr>
          <p:nvPr>
            <p:ph type="sldNum" sz="quarter" idx="10"/>
          </p:nvPr>
        </p:nvSpPr>
        <p:spPr/>
        <p:txBody>
          <a:bodyPr/>
          <a:lstStyle/>
          <a:p>
            <a:fld id="{D9F3C3E0-F6D6-47BC-BAB1-84979F3959F9}" type="slidenum">
              <a:rPr lang="en-US" smtClean="0"/>
              <a:t>8</a:t>
            </a:fld>
            <a:endParaRPr lang="en-US"/>
          </a:p>
        </p:txBody>
      </p:sp>
    </p:spTree>
    <p:extLst>
      <p:ext uri="{BB962C8B-B14F-4D97-AF65-F5344CB8AC3E}">
        <p14:creationId xmlns:p14="http://schemas.microsoft.com/office/powerpoint/2010/main" val="32599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a:latin typeface="Abadi Extra Light" panose="020B0204020104020204" pitchFamily="34" charset="0"/>
                <a:ea typeface="MS PMincho" panose="02020600040205080304" pitchFamily="18" charset="-128"/>
              </a:rPr>
              <a:t>Health Systems and organizations setting policy for pediatric practice and quality improvement should institute staff training on implicit bias</a:t>
            </a:r>
            <a:endParaRPr lang="en-US" dirty="0"/>
          </a:p>
          <a:p>
            <a:pPr marL="171450" indent="-171450">
              <a:buFont typeface="Arial" panose="020B0604020202020204" pitchFamily="34" charset="0"/>
              <a:buChar char="•"/>
            </a:pPr>
            <a:r>
              <a:rPr lang="en-US" dirty="0"/>
              <a:t>Implicit</a:t>
            </a:r>
            <a:r>
              <a:rPr lang="en-US" baseline="0" dirty="0"/>
              <a:t> bias impacts our decisions and actions in an unconscious manner</a:t>
            </a:r>
          </a:p>
          <a:p>
            <a:pPr marL="171450" indent="-171450">
              <a:buFont typeface="Arial" panose="020B0604020202020204" pitchFamily="34" charset="0"/>
              <a:buChar char="•"/>
            </a:pPr>
            <a:r>
              <a:rPr lang="en-US" baseline="0" dirty="0"/>
              <a:t>In health care, it affects care in a number of ways with harmful consequences for underrepresented populations</a:t>
            </a:r>
          </a:p>
          <a:p>
            <a:pPr marL="171450" indent="-171450">
              <a:buFont typeface="Arial" panose="020B0604020202020204" pitchFamily="34" charset="0"/>
              <a:buChar char="•"/>
            </a:pPr>
            <a:r>
              <a:rPr lang="en-US" baseline="0" dirty="0"/>
              <a:t>Among the documented examples, marginalized populations including people of color are: less likely to be prescribed pain medications, more likely to be viewed as noncompliant with their medications, and more likely to be viewed as medication seeking. Studies have also found that implicit bias is associated with racial disparities in pain management in children. </a:t>
            </a:r>
          </a:p>
          <a:p>
            <a:pPr marL="171450" indent="-171450">
              <a:buFont typeface="Arial" panose="020B0604020202020204" pitchFamily="34" charset="0"/>
              <a:buChar char="•"/>
            </a:pPr>
            <a:r>
              <a:rPr lang="en-US" baseline="0" dirty="0"/>
              <a:t>Our recommendation is that health systems and organizations setting policy for pediatric practice and quality improvement institute staff training on implicit bias</a:t>
            </a:r>
          </a:p>
          <a:p>
            <a:pPr marL="171450" indent="-171450">
              <a:buFont typeface="Arial" panose="020B0604020202020204" pitchFamily="34" charset="0"/>
              <a:buChar char="•"/>
            </a:pPr>
            <a:r>
              <a:rPr lang="en-US" baseline="0" dirty="0"/>
              <a:t>There are a number of examples of institution-wide efforts to implement implicit bias training in health care settings. </a:t>
            </a:r>
            <a:r>
              <a:rPr lang="en-US" sz="7200" dirty="0">
                <a:solidFill>
                  <a:schemeClr val="tx1">
                    <a:lumMod val="65000"/>
                    <a:lumOff val="35000"/>
                  </a:schemeClr>
                </a:solidFill>
                <a:latin typeface="Abadi Extra Light" panose="020B0204020104020204" pitchFamily="34" charset="0"/>
                <a:ea typeface="MS PMincho" panose="02020600040205080304" pitchFamily="18" charset="-128"/>
              </a:rPr>
              <a:t>Minnesota: The Mayo Clinic; NY: Mount Sinai Health System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9F3C3E0-F6D6-47BC-BAB1-84979F3959F9}" type="slidenum">
              <a:rPr lang="en-US" smtClean="0"/>
              <a:t>9</a:t>
            </a:fld>
            <a:endParaRPr lang="en-US"/>
          </a:p>
        </p:txBody>
      </p:sp>
    </p:spTree>
    <p:extLst>
      <p:ext uri="{BB962C8B-B14F-4D97-AF65-F5344CB8AC3E}">
        <p14:creationId xmlns:p14="http://schemas.microsoft.com/office/powerpoint/2010/main" val="2208499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A0FD218-B0F4-7A48-BC8A-65EC0D0FB55F}"/>
              </a:ext>
            </a:extLst>
          </p:cNvPr>
          <p:cNvPicPr>
            <a:picLocks noChangeAspect="1"/>
          </p:cNvPicPr>
          <p:nvPr userDrawn="1"/>
        </p:nvPicPr>
        <p:blipFill rotWithShape="1">
          <a:blip r:embed="rId2"/>
          <a:srcRect t="15204" b="16240"/>
          <a:stretch/>
        </p:blipFill>
        <p:spPr>
          <a:xfrm>
            <a:off x="0" y="1025785"/>
            <a:ext cx="12192000" cy="4694294"/>
          </a:xfrm>
          <a:prstGeom prst="rect">
            <a:avLst/>
          </a:prstGeom>
        </p:spPr>
      </p:pic>
      <p:sp>
        <p:nvSpPr>
          <p:cNvPr id="19" name="Rectangle 18">
            <a:extLst>
              <a:ext uri="{FF2B5EF4-FFF2-40B4-BE49-F238E27FC236}">
                <a16:creationId xmlns:a16="http://schemas.microsoft.com/office/drawing/2014/main" id="{55547A34-ED0F-E54F-BB37-438691EE6B89}"/>
              </a:ext>
            </a:extLst>
          </p:cNvPr>
          <p:cNvSpPr/>
          <p:nvPr userDrawn="1"/>
        </p:nvSpPr>
        <p:spPr>
          <a:xfrm>
            <a:off x="266218" y="6238754"/>
            <a:ext cx="4236334" cy="520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98DE56-8E88-D34E-8B01-0622D3A3821A}"/>
              </a:ext>
            </a:extLst>
          </p:cNvPr>
          <p:cNvSpPr/>
          <p:nvPr userDrawn="1"/>
        </p:nvSpPr>
        <p:spPr>
          <a:xfrm>
            <a:off x="1" y="0"/>
            <a:ext cx="12192000" cy="2076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8113A70-C61C-CC41-99E0-469285E67EA6}"/>
              </a:ext>
            </a:extLst>
          </p:cNvPr>
          <p:cNvSpPr/>
          <p:nvPr userDrawn="1"/>
        </p:nvSpPr>
        <p:spPr>
          <a:xfrm>
            <a:off x="2316481" y="-1"/>
            <a:ext cx="9875520" cy="19751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16481" y="60960"/>
            <a:ext cx="9611360" cy="1971040"/>
          </a:xfrm>
        </p:spPr>
        <p:txBody>
          <a:bodyPr anchor="ctr" anchorCtr="0"/>
          <a:lstStyle>
            <a:lvl1pPr algn="ctr">
              <a:lnSpc>
                <a:spcPts val="6300"/>
              </a:lnSpc>
              <a:defRPr sz="4000" b="0" cap="none" baseline="0">
                <a:solidFill>
                  <a:schemeClr val="bg1"/>
                </a:solidFill>
              </a:defRPr>
            </a:lvl1pPr>
          </a:lstStyle>
          <a:p>
            <a:r>
              <a:rPr lang="en-US" dirty="0"/>
              <a:t>Click to edit Master title style</a:t>
            </a:r>
          </a:p>
        </p:txBody>
      </p:sp>
      <p:sp>
        <p:nvSpPr>
          <p:cNvPr id="11" name="Rectangle 10">
            <a:extLst>
              <a:ext uri="{FF2B5EF4-FFF2-40B4-BE49-F238E27FC236}">
                <a16:creationId xmlns:a16="http://schemas.microsoft.com/office/drawing/2014/main" id="{79573016-CE5C-7C4E-9A0A-133C61939712}"/>
              </a:ext>
            </a:extLst>
          </p:cNvPr>
          <p:cNvSpPr/>
          <p:nvPr userDrawn="1"/>
        </p:nvSpPr>
        <p:spPr>
          <a:xfrm>
            <a:off x="0" y="-1"/>
            <a:ext cx="2201661" cy="19751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F6630E4-EF05-7943-91E2-94DEC31B5B32}"/>
              </a:ext>
            </a:extLst>
          </p:cNvPr>
          <p:cNvSpPr/>
          <p:nvPr userDrawn="1"/>
        </p:nvSpPr>
        <p:spPr>
          <a:xfrm>
            <a:off x="0" y="5486399"/>
            <a:ext cx="12192000" cy="684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40453" y="5648362"/>
            <a:ext cx="11612879" cy="515524"/>
          </a:xfrm>
        </p:spPr>
        <p:txBody>
          <a:bodyPr/>
          <a:lstStyle>
            <a:lvl1pPr marL="0" indent="0" algn="l">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73A5BEA-8625-2349-9562-973F5AFE6515}" type="slidenum">
              <a:rPr lang="en-US" smtClean="0"/>
              <a:t>‹#›</a:t>
            </a:fld>
            <a:endParaRPr lang="en-US"/>
          </a:p>
        </p:txBody>
      </p:sp>
    </p:spTree>
    <p:extLst>
      <p:ext uri="{BB962C8B-B14F-4D97-AF65-F5344CB8AC3E}">
        <p14:creationId xmlns:p14="http://schemas.microsoft.com/office/powerpoint/2010/main" val="198554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5BEA-8625-2349-9562-973F5AFE6515}" type="slidenum">
              <a:rPr lang="en-US" smtClean="0"/>
              <a:t>‹#›</a:t>
            </a:fld>
            <a:endParaRPr lang="en-US" dirty="0"/>
          </a:p>
        </p:txBody>
      </p:sp>
    </p:spTree>
    <p:extLst>
      <p:ext uri="{BB962C8B-B14F-4D97-AF65-F5344CB8AC3E}">
        <p14:creationId xmlns:p14="http://schemas.microsoft.com/office/powerpoint/2010/main" val="125044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73A5BEA-8625-2349-9562-973F5AFE6515}" type="slidenum">
              <a:rPr lang="en-US" smtClean="0"/>
              <a:t>‹#›</a:t>
            </a:fld>
            <a:endParaRPr lang="en-US"/>
          </a:p>
        </p:txBody>
      </p:sp>
    </p:spTree>
    <p:extLst>
      <p:ext uri="{BB962C8B-B14F-4D97-AF65-F5344CB8AC3E}">
        <p14:creationId xmlns:p14="http://schemas.microsoft.com/office/powerpoint/2010/main" val="872631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73A5BEA-8625-2349-9562-973F5AFE6515}" type="slidenum">
              <a:rPr lang="en-US" smtClean="0"/>
              <a:t>‹#›</a:t>
            </a:fld>
            <a:endParaRPr lang="en-US"/>
          </a:p>
        </p:txBody>
      </p:sp>
    </p:spTree>
    <p:extLst>
      <p:ext uri="{BB962C8B-B14F-4D97-AF65-F5344CB8AC3E}">
        <p14:creationId xmlns:p14="http://schemas.microsoft.com/office/powerpoint/2010/main" val="1151929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AF65-2C0F-CC45-AC82-A56BB4583DB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7722741-C895-9C40-A779-4366E79CA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9">
            <a:extLst>
              <a:ext uri="{FF2B5EF4-FFF2-40B4-BE49-F238E27FC236}">
                <a16:creationId xmlns:a16="http://schemas.microsoft.com/office/drawing/2014/main" id="{43F66E75-F54B-4545-9DA8-D4AB10AB23EE}"/>
              </a:ext>
            </a:extLst>
          </p:cNvPr>
          <p:cNvSpPr>
            <a:spLocks noGrp="1"/>
          </p:cNvSpPr>
          <p:nvPr>
            <p:ph type="dt" sz="half" idx="10"/>
          </p:nvPr>
        </p:nvSpPr>
        <p:spPr/>
        <p:txBody>
          <a:bodyPr/>
          <a:lstStyle/>
          <a:p>
            <a:fld id="{651A8D48-85E4-C24D-9A48-6D91ABCB0048}" type="datetimeFigureOut">
              <a:rPr lang="en-US" smtClean="0"/>
              <a:t>1/15/2020</a:t>
            </a:fld>
            <a:endParaRPr lang="en-US"/>
          </a:p>
        </p:txBody>
      </p:sp>
      <p:sp>
        <p:nvSpPr>
          <p:cNvPr id="11" name="Footer Placeholder 10">
            <a:extLst>
              <a:ext uri="{FF2B5EF4-FFF2-40B4-BE49-F238E27FC236}">
                <a16:creationId xmlns:a16="http://schemas.microsoft.com/office/drawing/2014/main" id="{8BCF7C7E-B3BC-5044-9541-39D669165743}"/>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43A9E67A-36A8-934E-9BD2-F995052C1FAD}"/>
              </a:ext>
            </a:extLst>
          </p:cNvPr>
          <p:cNvSpPr>
            <a:spLocks noGrp="1"/>
          </p:cNvSpPr>
          <p:nvPr>
            <p:ph type="sldNum" sz="quarter" idx="12"/>
          </p:nvPr>
        </p:nvSpPr>
        <p:spPr/>
        <p:txBody>
          <a:bodyPr/>
          <a:lstStyle/>
          <a:p>
            <a:fld id="{F2C21BD6-1638-7745-AA25-4A8EDA9B2A0F}" type="slidenum">
              <a:rPr lang="en-US" smtClean="0"/>
              <a:t>‹#›</a:t>
            </a:fld>
            <a:endParaRPr lang="en-US"/>
          </a:p>
        </p:txBody>
      </p:sp>
    </p:spTree>
    <p:extLst>
      <p:ext uri="{BB962C8B-B14F-4D97-AF65-F5344CB8AC3E}">
        <p14:creationId xmlns:p14="http://schemas.microsoft.com/office/powerpoint/2010/main" val="217444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24DA-2862-B54C-B6A4-2BB924F63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ACB8D-FCD7-F541-8559-CCF2228F68CC}"/>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99531B-C4EE-554E-98C7-D1C466BBC870}"/>
              </a:ext>
            </a:extLst>
          </p:cNvPr>
          <p:cNvSpPr>
            <a:spLocks noGrp="1"/>
          </p:cNvSpPr>
          <p:nvPr>
            <p:ph type="dt" sz="half" idx="10"/>
          </p:nvPr>
        </p:nvSpPr>
        <p:spPr/>
        <p:txBody>
          <a:bodyPr/>
          <a:lstStyle/>
          <a:p>
            <a:fld id="{651A8D48-85E4-C24D-9A48-6D91ABCB0048}" type="datetimeFigureOut">
              <a:rPr lang="en-US" smtClean="0"/>
              <a:t>1/15/2020</a:t>
            </a:fld>
            <a:endParaRPr lang="en-US"/>
          </a:p>
        </p:txBody>
      </p:sp>
      <p:sp>
        <p:nvSpPr>
          <p:cNvPr id="5" name="Footer Placeholder 4">
            <a:extLst>
              <a:ext uri="{FF2B5EF4-FFF2-40B4-BE49-F238E27FC236}">
                <a16:creationId xmlns:a16="http://schemas.microsoft.com/office/drawing/2014/main" id="{5278BFE6-1F0D-C346-A8BF-4373BD7BA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199A4-347D-F349-BFBD-334C7AC63452}"/>
              </a:ext>
            </a:extLst>
          </p:cNvPr>
          <p:cNvSpPr>
            <a:spLocks noGrp="1"/>
          </p:cNvSpPr>
          <p:nvPr>
            <p:ph type="sldNum" sz="quarter" idx="12"/>
          </p:nvPr>
        </p:nvSpPr>
        <p:spPr/>
        <p:txBody>
          <a:bodyPr/>
          <a:lstStyle/>
          <a:p>
            <a:fld id="{F2C21BD6-1638-7745-AA25-4A8EDA9B2A0F}" type="slidenum">
              <a:rPr lang="en-US" smtClean="0"/>
              <a:t>‹#›</a:t>
            </a:fld>
            <a:endParaRPr lang="en-US"/>
          </a:p>
        </p:txBody>
      </p:sp>
    </p:spTree>
    <p:extLst>
      <p:ext uri="{BB962C8B-B14F-4D97-AF65-F5344CB8AC3E}">
        <p14:creationId xmlns:p14="http://schemas.microsoft.com/office/powerpoint/2010/main" val="1133658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705A-CEED-8145-8B0C-8DBCB862AB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176860-9A5F-AC49-A349-BBA1E563D0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E76EA4-A235-D84C-9316-996F96A8EE87}"/>
              </a:ext>
            </a:extLst>
          </p:cNvPr>
          <p:cNvSpPr>
            <a:spLocks noGrp="1"/>
          </p:cNvSpPr>
          <p:nvPr>
            <p:ph type="dt" sz="half" idx="10"/>
          </p:nvPr>
        </p:nvSpPr>
        <p:spPr/>
        <p:txBody>
          <a:bodyPr/>
          <a:lstStyle/>
          <a:p>
            <a:fld id="{651A8D48-85E4-C24D-9A48-6D91ABCB0048}" type="datetimeFigureOut">
              <a:rPr lang="en-US" smtClean="0"/>
              <a:t>1/15/2020</a:t>
            </a:fld>
            <a:endParaRPr lang="en-US"/>
          </a:p>
        </p:txBody>
      </p:sp>
      <p:sp>
        <p:nvSpPr>
          <p:cNvPr id="5" name="Footer Placeholder 4">
            <a:extLst>
              <a:ext uri="{FF2B5EF4-FFF2-40B4-BE49-F238E27FC236}">
                <a16:creationId xmlns:a16="http://schemas.microsoft.com/office/drawing/2014/main" id="{F682051E-3BD1-DF47-8847-994382E66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265F9-BA50-9245-942A-AFD9FE0308FF}"/>
              </a:ext>
            </a:extLst>
          </p:cNvPr>
          <p:cNvSpPr>
            <a:spLocks noGrp="1"/>
          </p:cNvSpPr>
          <p:nvPr>
            <p:ph type="sldNum" sz="quarter" idx="12"/>
          </p:nvPr>
        </p:nvSpPr>
        <p:spPr/>
        <p:txBody>
          <a:bodyPr/>
          <a:lstStyle/>
          <a:p>
            <a:fld id="{F2C21BD6-1638-7745-AA25-4A8EDA9B2A0F}" type="slidenum">
              <a:rPr lang="en-US" smtClean="0"/>
              <a:t>‹#›</a:t>
            </a:fld>
            <a:endParaRPr lang="en-US"/>
          </a:p>
        </p:txBody>
      </p:sp>
    </p:spTree>
    <p:extLst>
      <p:ext uri="{BB962C8B-B14F-4D97-AF65-F5344CB8AC3E}">
        <p14:creationId xmlns:p14="http://schemas.microsoft.com/office/powerpoint/2010/main" val="3246289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6057-A63C-4C48-B66B-54DD6F907A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13EA12-3C06-324D-80D6-431666032C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7866FC-5A29-BD47-99D1-A265ECD982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513EA9-7221-2249-9F80-61C9195B80D1}"/>
              </a:ext>
            </a:extLst>
          </p:cNvPr>
          <p:cNvSpPr>
            <a:spLocks noGrp="1"/>
          </p:cNvSpPr>
          <p:nvPr>
            <p:ph type="dt" sz="half" idx="10"/>
          </p:nvPr>
        </p:nvSpPr>
        <p:spPr/>
        <p:txBody>
          <a:bodyPr/>
          <a:lstStyle/>
          <a:p>
            <a:fld id="{651A8D48-85E4-C24D-9A48-6D91ABCB0048}" type="datetimeFigureOut">
              <a:rPr lang="en-US" smtClean="0"/>
              <a:t>1/15/2020</a:t>
            </a:fld>
            <a:endParaRPr lang="en-US"/>
          </a:p>
        </p:txBody>
      </p:sp>
      <p:sp>
        <p:nvSpPr>
          <p:cNvPr id="6" name="Footer Placeholder 5">
            <a:extLst>
              <a:ext uri="{FF2B5EF4-FFF2-40B4-BE49-F238E27FC236}">
                <a16:creationId xmlns:a16="http://schemas.microsoft.com/office/drawing/2014/main" id="{B875758F-E2B3-BC45-9AB2-DCEE87F93D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7F2256-58AE-F440-96B1-796CA5ED0702}"/>
              </a:ext>
            </a:extLst>
          </p:cNvPr>
          <p:cNvSpPr>
            <a:spLocks noGrp="1"/>
          </p:cNvSpPr>
          <p:nvPr>
            <p:ph type="sldNum" sz="quarter" idx="12"/>
          </p:nvPr>
        </p:nvSpPr>
        <p:spPr/>
        <p:txBody>
          <a:bodyPr/>
          <a:lstStyle/>
          <a:p>
            <a:fld id="{F2C21BD6-1638-7745-AA25-4A8EDA9B2A0F}" type="slidenum">
              <a:rPr lang="en-US" smtClean="0"/>
              <a:t>‹#›</a:t>
            </a:fld>
            <a:endParaRPr lang="en-US"/>
          </a:p>
        </p:txBody>
      </p:sp>
    </p:spTree>
    <p:extLst>
      <p:ext uri="{BB962C8B-B14F-4D97-AF65-F5344CB8AC3E}">
        <p14:creationId xmlns:p14="http://schemas.microsoft.com/office/powerpoint/2010/main" val="490097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9FD0-AD45-7644-A8D3-12FE685089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539FAD-8BE8-4E45-ACB4-C6CF97BBD2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5B321F-70FE-0E4E-AC4C-855F3A1D15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7F0FD9-9740-1942-94C4-1FF6F0344B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570B8D-31EE-694F-A767-1B7D11F59F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D17CA6-FFD3-1240-9606-AC43009A8F9C}"/>
              </a:ext>
            </a:extLst>
          </p:cNvPr>
          <p:cNvSpPr>
            <a:spLocks noGrp="1"/>
          </p:cNvSpPr>
          <p:nvPr>
            <p:ph type="dt" sz="half" idx="10"/>
          </p:nvPr>
        </p:nvSpPr>
        <p:spPr/>
        <p:txBody>
          <a:bodyPr/>
          <a:lstStyle/>
          <a:p>
            <a:fld id="{651A8D48-85E4-C24D-9A48-6D91ABCB0048}" type="datetimeFigureOut">
              <a:rPr lang="en-US" smtClean="0"/>
              <a:t>1/15/2020</a:t>
            </a:fld>
            <a:endParaRPr lang="en-US"/>
          </a:p>
        </p:txBody>
      </p:sp>
      <p:sp>
        <p:nvSpPr>
          <p:cNvPr id="8" name="Footer Placeholder 7">
            <a:extLst>
              <a:ext uri="{FF2B5EF4-FFF2-40B4-BE49-F238E27FC236}">
                <a16:creationId xmlns:a16="http://schemas.microsoft.com/office/drawing/2014/main" id="{3CB08F0B-3525-0342-B3B4-768BE6319C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03FC98-525C-FF42-81DA-2A87A1254990}"/>
              </a:ext>
            </a:extLst>
          </p:cNvPr>
          <p:cNvSpPr>
            <a:spLocks noGrp="1"/>
          </p:cNvSpPr>
          <p:nvPr>
            <p:ph type="sldNum" sz="quarter" idx="12"/>
          </p:nvPr>
        </p:nvSpPr>
        <p:spPr/>
        <p:txBody>
          <a:bodyPr/>
          <a:lstStyle/>
          <a:p>
            <a:fld id="{F2C21BD6-1638-7745-AA25-4A8EDA9B2A0F}" type="slidenum">
              <a:rPr lang="en-US" smtClean="0"/>
              <a:t>‹#›</a:t>
            </a:fld>
            <a:endParaRPr lang="en-US"/>
          </a:p>
        </p:txBody>
      </p:sp>
    </p:spTree>
    <p:extLst>
      <p:ext uri="{BB962C8B-B14F-4D97-AF65-F5344CB8AC3E}">
        <p14:creationId xmlns:p14="http://schemas.microsoft.com/office/powerpoint/2010/main" val="317919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1C97-A64F-5840-8AB6-DCE1DF784A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5E2ADA-CE19-2D4D-817C-2B5DD811078C}"/>
              </a:ext>
            </a:extLst>
          </p:cNvPr>
          <p:cNvSpPr>
            <a:spLocks noGrp="1"/>
          </p:cNvSpPr>
          <p:nvPr>
            <p:ph type="dt" sz="half" idx="10"/>
          </p:nvPr>
        </p:nvSpPr>
        <p:spPr/>
        <p:txBody>
          <a:bodyPr/>
          <a:lstStyle/>
          <a:p>
            <a:fld id="{651A8D48-85E4-C24D-9A48-6D91ABCB0048}" type="datetimeFigureOut">
              <a:rPr lang="en-US" smtClean="0"/>
              <a:t>1/15/2020</a:t>
            </a:fld>
            <a:endParaRPr lang="en-US"/>
          </a:p>
        </p:txBody>
      </p:sp>
      <p:sp>
        <p:nvSpPr>
          <p:cNvPr id="4" name="Footer Placeholder 3">
            <a:extLst>
              <a:ext uri="{FF2B5EF4-FFF2-40B4-BE49-F238E27FC236}">
                <a16:creationId xmlns:a16="http://schemas.microsoft.com/office/drawing/2014/main" id="{159C9661-0112-3940-B6EC-1668E26A09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C94A4-B928-4943-9DAA-4F0F33B47CAA}"/>
              </a:ext>
            </a:extLst>
          </p:cNvPr>
          <p:cNvSpPr>
            <a:spLocks noGrp="1"/>
          </p:cNvSpPr>
          <p:nvPr>
            <p:ph type="sldNum" sz="quarter" idx="12"/>
          </p:nvPr>
        </p:nvSpPr>
        <p:spPr/>
        <p:txBody>
          <a:bodyPr/>
          <a:lstStyle/>
          <a:p>
            <a:fld id="{F2C21BD6-1638-7745-AA25-4A8EDA9B2A0F}" type="slidenum">
              <a:rPr lang="en-US" smtClean="0"/>
              <a:t>‹#›</a:t>
            </a:fld>
            <a:endParaRPr lang="en-US"/>
          </a:p>
        </p:txBody>
      </p:sp>
    </p:spTree>
    <p:extLst>
      <p:ext uri="{BB962C8B-B14F-4D97-AF65-F5344CB8AC3E}">
        <p14:creationId xmlns:p14="http://schemas.microsoft.com/office/powerpoint/2010/main" val="254246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8A33351-9EE0-C847-923C-9DD062FB7627}"/>
              </a:ext>
            </a:extLst>
          </p:cNvPr>
          <p:cNvPicPr>
            <a:picLocks noChangeAspect="1"/>
          </p:cNvPicPr>
          <p:nvPr userDrawn="1"/>
        </p:nvPicPr>
        <p:blipFill rotWithShape="1">
          <a:blip r:embed="rId2"/>
          <a:srcRect t="-73" b="16241"/>
          <a:stretch/>
        </p:blipFill>
        <p:spPr>
          <a:xfrm>
            <a:off x="0" y="-20320"/>
            <a:ext cx="12192000" cy="5740400"/>
          </a:xfrm>
          <a:prstGeom prst="rect">
            <a:avLst/>
          </a:prstGeom>
        </p:spPr>
      </p:pic>
      <p:sp>
        <p:nvSpPr>
          <p:cNvPr id="12" name="Rectangle 11">
            <a:extLst>
              <a:ext uri="{FF2B5EF4-FFF2-40B4-BE49-F238E27FC236}">
                <a16:creationId xmlns:a16="http://schemas.microsoft.com/office/drawing/2014/main" id="{3C0E3AE7-1293-5446-BBEA-B271A03DEED4}"/>
              </a:ext>
            </a:extLst>
          </p:cNvPr>
          <p:cNvSpPr/>
          <p:nvPr userDrawn="1"/>
        </p:nvSpPr>
        <p:spPr>
          <a:xfrm>
            <a:off x="0" y="5486399"/>
            <a:ext cx="12192000" cy="684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7CFD280-9CB1-F445-8640-562D7FA8E282}"/>
              </a:ext>
            </a:extLst>
          </p:cNvPr>
          <p:cNvSpPr/>
          <p:nvPr userDrawn="1"/>
        </p:nvSpPr>
        <p:spPr>
          <a:xfrm>
            <a:off x="244226" y="6262117"/>
            <a:ext cx="4236334" cy="520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0C42AA-A397-2749-9B41-91CA30C8BAB0}"/>
              </a:ext>
            </a:extLst>
          </p:cNvPr>
          <p:cNvSpPr/>
          <p:nvPr userDrawn="1"/>
        </p:nvSpPr>
        <p:spPr>
          <a:xfrm>
            <a:off x="0" y="655016"/>
            <a:ext cx="12192000" cy="1666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A28D7F-CB46-4A47-AABD-0186F15B682A}"/>
              </a:ext>
            </a:extLst>
          </p:cNvPr>
          <p:cNvSpPr/>
          <p:nvPr userDrawn="1"/>
        </p:nvSpPr>
        <p:spPr>
          <a:xfrm>
            <a:off x="0" y="756618"/>
            <a:ext cx="12192000" cy="14576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6719" y="807418"/>
            <a:ext cx="11451515" cy="1344111"/>
          </a:xfrm>
        </p:spPr>
        <p:txBody>
          <a:bodyPr anchor="ctr" anchorCtr="0"/>
          <a:lstStyle>
            <a:lvl1pPr algn="l">
              <a:lnSpc>
                <a:spcPct val="100000"/>
              </a:lnSpc>
              <a:defRPr sz="4000" b="1" cap="none" baseline="0">
                <a:solidFill>
                  <a:schemeClr val="bg1"/>
                </a:solidFill>
              </a:defRPr>
            </a:lvl1pPr>
          </a:lstStyle>
          <a:p>
            <a:r>
              <a:rPr lang="en-US" dirty="0"/>
              <a:t>Click to edit Master title style</a:t>
            </a:r>
          </a:p>
        </p:txBody>
      </p:sp>
      <p:sp>
        <p:nvSpPr>
          <p:cNvPr id="10" name="TextBox 9">
            <a:extLst>
              <a:ext uri="{FF2B5EF4-FFF2-40B4-BE49-F238E27FC236}">
                <a16:creationId xmlns:a16="http://schemas.microsoft.com/office/drawing/2014/main" id="{479C37E1-F9EA-764E-88E3-7A6E3DA40351}"/>
              </a:ext>
            </a:extLst>
          </p:cNvPr>
          <p:cNvSpPr txBox="1"/>
          <p:nvPr userDrawn="1"/>
        </p:nvSpPr>
        <p:spPr>
          <a:xfrm>
            <a:off x="365760" y="74700"/>
            <a:ext cx="9845040" cy="523220"/>
          </a:xfrm>
          <a:prstGeom prst="rect">
            <a:avLst/>
          </a:prstGeom>
          <a:noFill/>
        </p:spPr>
        <p:txBody>
          <a:bodyPr wrap="square" rtlCol="0">
            <a:spAutoFit/>
          </a:bodyPr>
          <a:lstStyle/>
          <a:p>
            <a:r>
              <a:rPr lang="en-US" sz="2800" dirty="0">
                <a:solidFill>
                  <a:schemeClr val="tx1"/>
                </a:solidFill>
                <a:latin typeface="Arial" panose="020B0604020202020204" pitchFamily="34" charset="0"/>
                <a:cs typeface="Arial" panose="020B0604020202020204" pitchFamily="34" charset="0"/>
              </a:rPr>
              <a:t>INSTITUTE    HEALTH POLICY FORUM</a:t>
            </a:r>
          </a:p>
        </p:txBody>
      </p:sp>
      <p:sp>
        <p:nvSpPr>
          <p:cNvPr id="11" name="TextBox 10">
            <a:extLst>
              <a:ext uri="{FF2B5EF4-FFF2-40B4-BE49-F238E27FC236}">
                <a16:creationId xmlns:a16="http://schemas.microsoft.com/office/drawing/2014/main" id="{4557C86B-3ABB-2242-800A-BC0DF933C536}"/>
              </a:ext>
            </a:extLst>
          </p:cNvPr>
          <p:cNvSpPr txBox="1"/>
          <p:nvPr userDrawn="1"/>
        </p:nvSpPr>
        <p:spPr>
          <a:xfrm rot="16200000">
            <a:off x="2230121" y="164948"/>
            <a:ext cx="548640" cy="246221"/>
          </a:xfrm>
          <a:prstGeom prst="rect">
            <a:avLst/>
          </a:prstGeom>
          <a:noFill/>
        </p:spPr>
        <p:txBody>
          <a:bodyPr wrap="square" rtlCol="0">
            <a:spAutoFit/>
          </a:bodyPr>
          <a:lstStyle/>
          <a:p>
            <a:r>
              <a:rPr lang="en-US" sz="1000" b="1" dirty="0">
                <a:solidFill>
                  <a:schemeClr val="tx1"/>
                </a:solidFill>
                <a:latin typeface="Arial" panose="020B0604020202020204" pitchFamily="34" charset="0"/>
                <a:cs typeface="Arial" panose="020B0604020202020204" pitchFamily="34" charset="0"/>
              </a:rPr>
              <a:t>FOR</a:t>
            </a:r>
          </a:p>
        </p:txBody>
      </p:sp>
      <p:sp>
        <p:nvSpPr>
          <p:cNvPr id="3" name="Subtitle 2"/>
          <p:cNvSpPr>
            <a:spLocks noGrp="1"/>
          </p:cNvSpPr>
          <p:nvPr>
            <p:ph type="subTitle" idx="1"/>
          </p:nvPr>
        </p:nvSpPr>
        <p:spPr>
          <a:xfrm>
            <a:off x="426719" y="5648762"/>
            <a:ext cx="11562081" cy="522144"/>
          </a:xfrm>
        </p:spPr>
        <p:txBody>
          <a:bodyPr/>
          <a:lstStyle>
            <a:lvl1pPr marL="0" indent="0" algn="l">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10076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7D6EF-082A-B646-81C2-7CE3E1195BE5}"/>
              </a:ext>
            </a:extLst>
          </p:cNvPr>
          <p:cNvSpPr>
            <a:spLocks noGrp="1"/>
          </p:cNvSpPr>
          <p:nvPr>
            <p:ph type="dt" sz="half" idx="10"/>
          </p:nvPr>
        </p:nvSpPr>
        <p:spPr/>
        <p:txBody>
          <a:bodyPr/>
          <a:lstStyle/>
          <a:p>
            <a:fld id="{651A8D48-85E4-C24D-9A48-6D91ABCB0048}" type="datetimeFigureOut">
              <a:rPr lang="en-US" smtClean="0"/>
              <a:t>1/15/2020</a:t>
            </a:fld>
            <a:endParaRPr lang="en-US"/>
          </a:p>
        </p:txBody>
      </p:sp>
      <p:sp>
        <p:nvSpPr>
          <p:cNvPr id="3" name="Footer Placeholder 2">
            <a:extLst>
              <a:ext uri="{FF2B5EF4-FFF2-40B4-BE49-F238E27FC236}">
                <a16:creationId xmlns:a16="http://schemas.microsoft.com/office/drawing/2014/main" id="{5CB94F8A-D239-E84E-BF3D-44FD217B60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BD128A-0717-694E-A92B-C9FB2B4EC700}"/>
              </a:ext>
            </a:extLst>
          </p:cNvPr>
          <p:cNvSpPr>
            <a:spLocks noGrp="1"/>
          </p:cNvSpPr>
          <p:nvPr>
            <p:ph type="sldNum" sz="quarter" idx="12"/>
          </p:nvPr>
        </p:nvSpPr>
        <p:spPr/>
        <p:txBody>
          <a:bodyPr/>
          <a:lstStyle/>
          <a:p>
            <a:fld id="{F2C21BD6-1638-7745-AA25-4A8EDA9B2A0F}" type="slidenum">
              <a:rPr lang="en-US" smtClean="0"/>
              <a:t>‹#›</a:t>
            </a:fld>
            <a:endParaRPr lang="en-US"/>
          </a:p>
        </p:txBody>
      </p:sp>
    </p:spTree>
    <p:extLst>
      <p:ext uri="{BB962C8B-B14F-4D97-AF65-F5344CB8AC3E}">
        <p14:creationId xmlns:p14="http://schemas.microsoft.com/office/powerpoint/2010/main" val="3471671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781D-0905-0A4D-A8B4-68A6B247C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5D7339-8B71-EC40-A7B9-5CD329A319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781B0F-0BC5-9848-A560-61277BE703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F4B237-B2A7-FB45-ADAF-39A200203AF4}"/>
              </a:ext>
            </a:extLst>
          </p:cNvPr>
          <p:cNvSpPr>
            <a:spLocks noGrp="1"/>
          </p:cNvSpPr>
          <p:nvPr>
            <p:ph type="dt" sz="half" idx="10"/>
          </p:nvPr>
        </p:nvSpPr>
        <p:spPr/>
        <p:txBody>
          <a:bodyPr/>
          <a:lstStyle/>
          <a:p>
            <a:fld id="{651A8D48-85E4-C24D-9A48-6D91ABCB0048}" type="datetimeFigureOut">
              <a:rPr lang="en-US" smtClean="0"/>
              <a:t>1/15/2020</a:t>
            </a:fld>
            <a:endParaRPr lang="en-US"/>
          </a:p>
        </p:txBody>
      </p:sp>
      <p:sp>
        <p:nvSpPr>
          <p:cNvPr id="6" name="Footer Placeholder 5">
            <a:extLst>
              <a:ext uri="{FF2B5EF4-FFF2-40B4-BE49-F238E27FC236}">
                <a16:creationId xmlns:a16="http://schemas.microsoft.com/office/drawing/2014/main" id="{68965078-8E7F-C54C-BE02-0E3AC6A094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70B865-189B-9643-8D7F-DA64A396D195}"/>
              </a:ext>
            </a:extLst>
          </p:cNvPr>
          <p:cNvSpPr>
            <a:spLocks noGrp="1"/>
          </p:cNvSpPr>
          <p:nvPr>
            <p:ph type="sldNum" sz="quarter" idx="12"/>
          </p:nvPr>
        </p:nvSpPr>
        <p:spPr/>
        <p:txBody>
          <a:bodyPr/>
          <a:lstStyle/>
          <a:p>
            <a:fld id="{F2C21BD6-1638-7745-AA25-4A8EDA9B2A0F}" type="slidenum">
              <a:rPr lang="en-US" smtClean="0"/>
              <a:t>‹#›</a:t>
            </a:fld>
            <a:endParaRPr lang="en-US"/>
          </a:p>
        </p:txBody>
      </p:sp>
    </p:spTree>
    <p:extLst>
      <p:ext uri="{BB962C8B-B14F-4D97-AF65-F5344CB8AC3E}">
        <p14:creationId xmlns:p14="http://schemas.microsoft.com/office/powerpoint/2010/main" val="4045940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9CFF-397C-C34B-B92E-3181606B8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D5E113-EFD9-1C47-A5C8-B73B29028F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7F82EA-D85C-8647-9E58-B28F6420B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9F37AE-6187-464F-B2D2-23777946714E}"/>
              </a:ext>
            </a:extLst>
          </p:cNvPr>
          <p:cNvSpPr>
            <a:spLocks noGrp="1"/>
          </p:cNvSpPr>
          <p:nvPr>
            <p:ph type="dt" sz="half" idx="10"/>
          </p:nvPr>
        </p:nvSpPr>
        <p:spPr/>
        <p:txBody>
          <a:bodyPr/>
          <a:lstStyle/>
          <a:p>
            <a:fld id="{651A8D48-85E4-C24D-9A48-6D91ABCB0048}" type="datetimeFigureOut">
              <a:rPr lang="en-US" smtClean="0"/>
              <a:t>1/15/2020</a:t>
            </a:fld>
            <a:endParaRPr lang="en-US"/>
          </a:p>
        </p:txBody>
      </p:sp>
      <p:sp>
        <p:nvSpPr>
          <p:cNvPr id="6" name="Footer Placeholder 5">
            <a:extLst>
              <a:ext uri="{FF2B5EF4-FFF2-40B4-BE49-F238E27FC236}">
                <a16:creationId xmlns:a16="http://schemas.microsoft.com/office/drawing/2014/main" id="{7A5A8291-B498-974F-86A5-EBE7DA2B3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AA326A-5A3E-8143-8ED2-6EA60BDDBA40}"/>
              </a:ext>
            </a:extLst>
          </p:cNvPr>
          <p:cNvSpPr>
            <a:spLocks noGrp="1"/>
          </p:cNvSpPr>
          <p:nvPr>
            <p:ph type="sldNum" sz="quarter" idx="12"/>
          </p:nvPr>
        </p:nvSpPr>
        <p:spPr/>
        <p:txBody>
          <a:bodyPr/>
          <a:lstStyle/>
          <a:p>
            <a:fld id="{F2C21BD6-1638-7745-AA25-4A8EDA9B2A0F}" type="slidenum">
              <a:rPr lang="en-US" smtClean="0"/>
              <a:t>‹#›</a:t>
            </a:fld>
            <a:endParaRPr lang="en-US"/>
          </a:p>
        </p:txBody>
      </p:sp>
    </p:spTree>
    <p:extLst>
      <p:ext uri="{BB962C8B-B14F-4D97-AF65-F5344CB8AC3E}">
        <p14:creationId xmlns:p14="http://schemas.microsoft.com/office/powerpoint/2010/main" val="206150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33DF-EE02-5643-A9D9-E6C02AF6A5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2CB0DD-8D6B-7841-A306-F19FE4B21F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3F521-EF8A-4545-A8E8-5F48AFD569C0}"/>
              </a:ext>
            </a:extLst>
          </p:cNvPr>
          <p:cNvSpPr>
            <a:spLocks noGrp="1"/>
          </p:cNvSpPr>
          <p:nvPr>
            <p:ph type="dt" sz="half" idx="10"/>
          </p:nvPr>
        </p:nvSpPr>
        <p:spPr/>
        <p:txBody>
          <a:bodyPr/>
          <a:lstStyle/>
          <a:p>
            <a:fld id="{651A8D48-85E4-C24D-9A48-6D91ABCB0048}" type="datetimeFigureOut">
              <a:rPr lang="en-US" smtClean="0"/>
              <a:t>1/15/2020</a:t>
            </a:fld>
            <a:endParaRPr lang="en-US"/>
          </a:p>
        </p:txBody>
      </p:sp>
      <p:sp>
        <p:nvSpPr>
          <p:cNvPr id="5" name="Footer Placeholder 4">
            <a:extLst>
              <a:ext uri="{FF2B5EF4-FFF2-40B4-BE49-F238E27FC236}">
                <a16:creationId xmlns:a16="http://schemas.microsoft.com/office/drawing/2014/main" id="{B07EC3D5-3FFC-904E-8B5F-5D8124854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A0E06-090D-4046-89ED-85A2CC3FBAE1}"/>
              </a:ext>
            </a:extLst>
          </p:cNvPr>
          <p:cNvSpPr>
            <a:spLocks noGrp="1"/>
          </p:cNvSpPr>
          <p:nvPr>
            <p:ph type="sldNum" sz="quarter" idx="12"/>
          </p:nvPr>
        </p:nvSpPr>
        <p:spPr/>
        <p:txBody>
          <a:bodyPr/>
          <a:lstStyle/>
          <a:p>
            <a:fld id="{F2C21BD6-1638-7745-AA25-4A8EDA9B2A0F}" type="slidenum">
              <a:rPr lang="en-US" smtClean="0"/>
              <a:t>‹#›</a:t>
            </a:fld>
            <a:endParaRPr lang="en-US"/>
          </a:p>
        </p:txBody>
      </p:sp>
    </p:spTree>
    <p:extLst>
      <p:ext uri="{BB962C8B-B14F-4D97-AF65-F5344CB8AC3E}">
        <p14:creationId xmlns:p14="http://schemas.microsoft.com/office/powerpoint/2010/main" val="1477421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5BC89-FBF0-624A-BC7D-403AA8B4ED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B2FE13-576F-B342-88DC-558AADEC0D4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1E055-DB42-824F-8789-2990CCA93CEC}"/>
              </a:ext>
            </a:extLst>
          </p:cNvPr>
          <p:cNvSpPr>
            <a:spLocks noGrp="1"/>
          </p:cNvSpPr>
          <p:nvPr>
            <p:ph type="dt" sz="half" idx="10"/>
          </p:nvPr>
        </p:nvSpPr>
        <p:spPr/>
        <p:txBody>
          <a:bodyPr/>
          <a:lstStyle/>
          <a:p>
            <a:fld id="{651A8D48-85E4-C24D-9A48-6D91ABCB0048}" type="datetimeFigureOut">
              <a:rPr lang="en-US" smtClean="0"/>
              <a:t>1/15/2020</a:t>
            </a:fld>
            <a:endParaRPr lang="en-US"/>
          </a:p>
        </p:txBody>
      </p:sp>
      <p:sp>
        <p:nvSpPr>
          <p:cNvPr id="5" name="Footer Placeholder 4">
            <a:extLst>
              <a:ext uri="{FF2B5EF4-FFF2-40B4-BE49-F238E27FC236}">
                <a16:creationId xmlns:a16="http://schemas.microsoft.com/office/drawing/2014/main" id="{2407E6C2-289F-4F4F-8813-840014E89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9FB18-8677-0E47-A955-379F5AE2C931}"/>
              </a:ext>
            </a:extLst>
          </p:cNvPr>
          <p:cNvSpPr>
            <a:spLocks noGrp="1"/>
          </p:cNvSpPr>
          <p:nvPr>
            <p:ph type="sldNum" sz="quarter" idx="12"/>
          </p:nvPr>
        </p:nvSpPr>
        <p:spPr/>
        <p:txBody>
          <a:bodyPr/>
          <a:lstStyle/>
          <a:p>
            <a:fld id="{F2C21BD6-1638-7745-AA25-4A8EDA9B2A0F}" type="slidenum">
              <a:rPr lang="en-US" smtClean="0"/>
              <a:t>‹#›</a:t>
            </a:fld>
            <a:endParaRPr lang="en-US"/>
          </a:p>
        </p:txBody>
      </p:sp>
    </p:spTree>
    <p:extLst>
      <p:ext uri="{BB962C8B-B14F-4D97-AF65-F5344CB8AC3E}">
        <p14:creationId xmlns:p14="http://schemas.microsoft.com/office/powerpoint/2010/main" val="19630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200"/>
            </a:lvl1pPr>
          </a:lstStyle>
          <a:p>
            <a:fld id="{273A5BEA-8625-2349-9562-973F5AFE6515}" type="slidenum">
              <a:rPr lang="en-US" smtClean="0"/>
              <a:pPr/>
              <a:t>‹#›</a:t>
            </a:fld>
            <a:endParaRPr lang="en-US" dirty="0"/>
          </a:p>
        </p:txBody>
      </p:sp>
      <p:sp>
        <p:nvSpPr>
          <p:cNvPr id="5" name="Rectangle 4"/>
          <p:cNvSpPr/>
          <p:nvPr userDrawn="1"/>
        </p:nvSpPr>
        <p:spPr>
          <a:xfrm>
            <a:off x="0" y="4609475"/>
            <a:ext cx="12192000" cy="13416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94360" y="4736891"/>
            <a:ext cx="9144000" cy="640439"/>
          </a:xfrm>
        </p:spPr>
        <p:txBody>
          <a:bodyPr anchor="b"/>
          <a:lstStyle>
            <a:lvl1pPr algn="l">
              <a:defRPr sz="4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94361" y="5388033"/>
            <a:ext cx="9151494" cy="458131"/>
          </a:xfrm>
        </p:spPr>
        <p:txBody>
          <a:bodyPr/>
          <a:lstStyle>
            <a:lvl1pPr marL="0" indent="0" algn="l">
              <a:buNone/>
              <a:defRPr sz="2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200"/>
            </a:lvl1pPr>
          </a:lstStyle>
          <a:p>
            <a:fld id="{273A5BEA-8625-2349-9562-973F5AFE6515}" type="slidenum">
              <a:rPr lang="en-US" smtClean="0"/>
              <a:pPr/>
              <a:t>‹#›</a:t>
            </a:fld>
            <a:endParaRPr lang="en-US" dirty="0"/>
          </a:p>
        </p:txBody>
      </p:sp>
      <p:sp>
        <p:nvSpPr>
          <p:cNvPr id="5" name="Rectangle 4"/>
          <p:cNvSpPr/>
          <p:nvPr userDrawn="1"/>
        </p:nvSpPr>
        <p:spPr>
          <a:xfrm>
            <a:off x="0" y="4609475"/>
            <a:ext cx="12192000" cy="13416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94360" y="4736891"/>
            <a:ext cx="9144000" cy="640439"/>
          </a:xfrm>
        </p:spPr>
        <p:txBody>
          <a:bodyPr anchor="b"/>
          <a:lstStyle>
            <a:lvl1pPr algn="l">
              <a:defRPr sz="4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94361" y="5388033"/>
            <a:ext cx="9151494" cy="458131"/>
          </a:xfrm>
        </p:spPr>
        <p:txBody>
          <a:bodyPr/>
          <a:lstStyle>
            <a:lvl1pPr marL="0" indent="0" algn="l">
              <a:buNone/>
              <a:defRPr sz="2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73A5BEA-8625-2349-9562-973F5AFE6515}" type="slidenum">
              <a:rPr lang="en-US" smtClean="0"/>
              <a:t>‹#›</a:t>
            </a:fld>
            <a:endParaRPr lang="en-US"/>
          </a:p>
        </p:txBody>
      </p:sp>
    </p:spTree>
    <p:extLst>
      <p:ext uri="{BB962C8B-B14F-4D97-AF65-F5344CB8AC3E}">
        <p14:creationId xmlns:p14="http://schemas.microsoft.com/office/powerpoint/2010/main" val="204916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942DCD-B8E7-C544-A426-37043D8C9102}"/>
              </a:ext>
            </a:extLst>
          </p:cNvPr>
          <p:cNvSpPr/>
          <p:nvPr userDrawn="1"/>
        </p:nvSpPr>
        <p:spPr>
          <a:xfrm>
            <a:off x="0" y="0"/>
            <a:ext cx="12192000" cy="61440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73A5BEA-8625-2349-9562-973F5AFE651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273A5BEA-8625-2349-9562-973F5AFE6515}" type="slidenum">
              <a:rPr lang="en-US" smtClean="0"/>
              <a:t>‹#›</a:t>
            </a:fld>
            <a:endParaRPr lang="en-US"/>
          </a:p>
        </p:txBody>
      </p:sp>
    </p:spTree>
    <p:extLst>
      <p:ext uri="{BB962C8B-B14F-4D97-AF65-F5344CB8AC3E}">
        <p14:creationId xmlns:p14="http://schemas.microsoft.com/office/powerpoint/2010/main" val="113682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73A5BEA-8625-2349-9562-973F5AFE6515}" type="slidenum">
              <a:rPr lang="en-US" smtClean="0"/>
              <a:t>‹#›</a:t>
            </a:fld>
            <a:endParaRPr lang="en-US"/>
          </a:p>
        </p:txBody>
      </p:sp>
    </p:spTree>
    <p:extLst>
      <p:ext uri="{BB962C8B-B14F-4D97-AF65-F5344CB8AC3E}">
        <p14:creationId xmlns:p14="http://schemas.microsoft.com/office/powerpoint/2010/main" val="44383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73A5BEA-8625-2349-9562-973F5AFE6515}" type="slidenum">
              <a:rPr lang="en-US" smtClean="0"/>
              <a:t>‹#›</a:t>
            </a:fld>
            <a:endParaRPr lang="en-US"/>
          </a:p>
        </p:txBody>
      </p:sp>
    </p:spTree>
    <p:extLst>
      <p:ext uri="{BB962C8B-B14F-4D97-AF65-F5344CB8AC3E}">
        <p14:creationId xmlns:p14="http://schemas.microsoft.com/office/powerpoint/2010/main" val="131860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D8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EF75F40-4293-C74F-A75D-5E419EF5F794}"/>
              </a:ext>
            </a:extLst>
          </p:cNvPr>
          <p:cNvSpPr/>
          <p:nvPr userDrawn="1"/>
        </p:nvSpPr>
        <p:spPr>
          <a:xfrm>
            <a:off x="9225023" y="6238754"/>
            <a:ext cx="2814577" cy="520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92988" y="145291"/>
            <a:ext cx="10960812" cy="1222191"/>
          </a:xfrm>
          <a:prstGeom prst="rect">
            <a:avLst/>
          </a:prstGeom>
        </p:spPr>
        <p:txBody>
          <a:bodyPr vert="horz" lIns="0" tIns="0" rIns="0" bIns="0" rtlCol="0" anchor="ctr">
            <a:noAutofit/>
          </a:bodyPr>
          <a:lstStyle/>
          <a:p>
            <a:endParaRPr lang="en-US" dirty="0"/>
          </a:p>
        </p:txBody>
      </p:sp>
      <p:sp>
        <p:nvSpPr>
          <p:cNvPr id="3" name="Text Placeholder 2"/>
          <p:cNvSpPr>
            <a:spLocks noGrp="1"/>
          </p:cNvSpPr>
          <p:nvPr>
            <p:ph type="body" idx="1"/>
          </p:nvPr>
        </p:nvSpPr>
        <p:spPr>
          <a:xfrm>
            <a:off x="1605280" y="1367482"/>
            <a:ext cx="9748520" cy="477652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363200" y="145290"/>
            <a:ext cx="1676400" cy="322069"/>
          </a:xfrm>
          <a:prstGeom prst="rect">
            <a:avLst/>
          </a:prstGeom>
        </p:spPr>
        <p:txBody>
          <a:bodyPr vert="horz" lIns="0" tIns="0" rIns="0" bIns="0" rtlCol="0" anchor="t" anchorCtr="0"/>
          <a:lstStyle>
            <a:lvl1pPr algn="r">
              <a:defRPr sz="1200">
                <a:solidFill>
                  <a:schemeClr val="bg1">
                    <a:lumMod val="50000"/>
                  </a:schemeClr>
                </a:solidFill>
                <a:latin typeface="Arial" charset="0"/>
                <a:ea typeface="Arial" charset="0"/>
                <a:cs typeface="Arial" charset="0"/>
              </a:defRPr>
            </a:lvl1pPr>
          </a:lstStyle>
          <a:p>
            <a:fld id="{273A5BEA-8625-2349-9562-973F5AFE6515}" type="slidenum">
              <a:rPr lang="en-US" smtClean="0"/>
              <a:pPr/>
              <a:t>‹#›</a:t>
            </a:fld>
            <a:endParaRPr lang="en-US" dirty="0"/>
          </a:p>
        </p:txBody>
      </p:sp>
      <p:sp>
        <p:nvSpPr>
          <p:cNvPr id="9" name="Rectangle 8">
            <a:extLst>
              <a:ext uri="{FF2B5EF4-FFF2-40B4-BE49-F238E27FC236}">
                <a16:creationId xmlns:a16="http://schemas.microsoft.com/office/drawing/2014/main" id="{BB95327E-53ED-4CA2-910B-3CC402FAE061}"/>
              </a:ext>
            </a:extLst>
          </p:cNvPr>
          <p:cNvSpPr/>
          <p:nvPr userDrawn="1"/>
        </p:nvSpPr>
        <p:spPr>
          <a:xfrm>
            <a:off x="197991" y="6329779"/>
            <a:ext cx="4356254" cy="38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535349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63" r:id="rId4"/>
    <p:sldLayoutId id="2147483650"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Lst>
  <p:hf hdr="0" ftr="0" dt="0"/>
  <p:txStyles>
    <p:titleStyle>
      <a:lvl1pPr algn="l" defTabSz="914400" rtl="0" eaLnBrk="1" latinLnBrk="0" hangingPunct="1">
        <a:lnSpc>
          <a:spcPts val="4000"/>
        </a:lnSpc>
        <a:spcBef>
          <a:spcPct val="0"/>
        </a:spcBef>
        <a:buNone/>
        <a:defRPr sz="4000" b="1" kern="1200">
          <a:solidFill>
            <a:schemeClr val="accent4"/>
          </a:solidFill>
          <a:latin typeface="Arial" charset="0"/>
          <a:ea typeface="Arial" charset="0"/>
          <a:cs typeface="Arial" charset="0"/>
        </a:defRPr>
      </a:lvl1pPr>
    </p:titleStyle>
    <p:bodyStyle>
      <a:lvl1pPr marL="228600" indent="-228600" algn="l" defTabSz="914400" rtl="0" eaLnBrk="1" latinLnBrk="0" hangingPunct="1">
        <a:lnSpc>
          <a:spcPts val="3000"/>
        </a:lnSpc>
        <a:spcBef>
          <a:spcPts val="1000"/>
        </a:spcBef>
        <a:spcAft>
          <a:spcPts val="500"/>
        </a:spcAft>
        <a:buClr>
          <a:schemeClr val="accent4"/>
        </a:buClr>
        <a:buFont typeface="Arial"/>
        <a:buChar char="•"/>
        <a:defRPr sz="2800" b="0" i="0" kern="1200">
          <a:solidFill>
            <a:schemeClr val="tx1">
              <a:lumMod val="85000"/>
              <a:lumOff val="15000"/>
            </a:schemeClr>
          </a:solidFill>
          <a:latin typeface="Arial" charset="0"/>
          <a:ea typeface="Arial" charset="0"/>
          <a:cs typeface="Arial" charset="0"/>
        </a:defRPr>
      </a:lvl1pPr>
      <a:lvl2pPr marL="685800" indent="-228600" algn="l" defTabSz="914400" rtl="0" eaLnBrk="1" latinLnBrk="0" hangingPunct="1">
        <a:lnSpc>
          <a:spcPts val="3000"/>
        </a:lnSpc>
        <a:spcBef>
          <a:spcPts val="500"/>
        </a:spcBef>
        <a:spcAft>
          <a:spcPts val="500"/>
        </a:spcAft>
        <a:buClr>
          <a:schemeClr val="accent4"/>
        </a:buClr>
        <a:buFont typeface="Arial"/>
        <a:buChar char="•"/>
        <a:defRPr sz="2800" b="0" i="0" kern="1200">
          <a:solidFill>
            <a:schemeClr val="tx1">
              <a:lumMod val="85000"/>
              <a:lumOff val="15000"/>
            </a:schemeClr>
          </a:solidFill>
          <a:latin typeface="Arial" charset="0"/>
          <a:ea typeface="Arial" charset="0"/>
          <a:cs typeface="Arial" charset="0"/>
        </a:defRPr>
      </a:lvl2pPr>
      <a:lvl3pPr marL="1143000" indent="-228600" algn="l" defTabSz="914400" rtl="0" eaLnBrk="1" latinLnBrk="0" hangingPunct="1">
        <a:lnSpc>
          <a:spcPts val="3000"/>
        </a:lnSpc>
        <a:spcBef>
          <a:spcPts val="500"/>
        </a:spcBef>
        <a:spcAft>
          <a:spcPts val="500"/>
        </a:spcAft>
        <a:buClr>
          <a:schemeClr val="accent4"/>
        </a:buClr>
        <a:buFont typeface="Arial"/>
        <a:buChar char="•"/>
        <a:defRPr sz="2800" b="0" i="0" kern="1200">
          <a:solidFill>
            <a:schemeClr val="tx1">
              <a:lumMod val="85000"/>
              <a:lumOff val="15000"/>
            </a:schemeClr>
          </a:solidFill>
          <a:latin typeface="Arial" charset="0"/>
          <a:ea typeface="Arial" charset="0"/>
          <a:cs typeface="Arial" charset="0"/>
        </a:defRPr>
      </a:lvl3pPr>
      <a:lvl4pPr marL="1600200" indent="-228600" algn="l" defTabSz="914400" rtl="0" eaLnBrk="1" latinLnBrk="0" hangingPunct="1">
        <a:lnSpc>
          <a:spcPts val="3000"/>
        </a:lnSpc>
        <a:spcBef>
          <a:spcPts val="500"/>
        </a:spcBef>
        <a:spcAft>
          <a:spcPts val="500"/>
        </a:spcAft>
        <a:buClr>
          <a:schemeClr val="accent4"/>
        </a:buClr>
        <a:buFont typeface="Arial"/>
        <a:buChar char="•"/>
        <a:defRPr sz="2800" b="0" i="0" kern="1200">
          <a:solidFill>
            <a:schemeClr val="tx1">
              <a:lumMod val="85000"/>
              <a:lumOff val="15000"/>
            </a:schemeClr>
          </a:solidFill>
          <a:latin typeface="Arial" charset="0"/>
          <a:ea typeface="Arial" charset="0"/>
          <a:cs typeface="Arial" charset="0"/>
        </a:defRPr>
      </a:lvl4pPr>
      <a:lvl5pPr marL="2057400" indent="-228600" algn="l" defTabSz="914400" rtl="0" eaLnBrk="1" latinLnBrk="0" hangingPunct="1">
        <a:lnSpc>
          <a:spcPts val="3000"/>
        </a:lnSpc>
        <a:spcBef>
          <a:spcPts val="500"/>
        </a:spcBef>
        <a:spcAft>
          <a:spcPts val="500"/>
        </a:spcAft>
        <a:buClr>
          <a:schemeClr val="accent4"/>
        </a:buClr>
        <a:buFont typeface="Arial"/>
        <a:buChar char="•"/>
        <a:defRPr sz="2800" b="0" i="0" kern="1200">
          <a:solidFill>
            <a:schemeClr val="tx1">
              <a:lumMod val="85000"/>
              <a:lumOff val="1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54F77-D056-6045-AB23-D90B280264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1305DB-1596-5C4A-91E0-44553548D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025829-403F-1F4D-9550-68DE42A31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A8D48-85E4-C24D-9A48-6D91ABCB0048}" type="datetimeFigureOut">
              <a:rPr lang="en-US" smtClean="0"/>
              <a:t>1/15/2020</a:t>
            </a:fld>
            <a:endParaRPr lang="en-US"/>
          </a:p>
        </p:txBody>
      </p:sp>
      <p:sp>
        <p:nvSpPr>
          <p:cNvPr id="5" name="Footer Placeholder 4">
            <a:extLst>
              <a:ext uri="{FF2B5EF4-FFF2-40B4-BE49-F238E27FC236}">
                <a16:creationId xmlns:a16="http://schemas.microsoft.com/office/drawing/2014/main" id="{F03C3600-F456-AF4D-95AF-95C4FC6662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579016-89F9-9345-947D-6E620FC9B7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21BD6-1638-7745-AA25-4A8EDA9B2A0F}" type="slidenum">
              <a:rPr lang="en-US" smtClean="0"/>
              <a:t>‹#›</a:t>
            </a:fld>
            <a:endParaRPr lang="en-US"/>
          </a:p>
        </p:txBody>
      </p:sp>
    </p:spTree>
    <p:extLst>
      <p:ext uri="{BB962C8B-B14F-4D97-AF65-F5344CB8AC3E}">
        <p14:creationId xmlns:p14="http://schemas.microsoft.com/office/powerpoint/2010/main" val="6915995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F14E6-F740-064E-BD2F-493EEA5E93E0}"/>
              </a:ext>
            </a:extLst>
          </p:cNvPr>
          <p:cNvSpPr/>
          <p:nvPr/>
        </p:nvSpPr>
        <p:spPr>
          <a:xfrm>
            <a:off x="0" y="2922104"/>
            <a:ext cx="12192000" cy="3935896"/>
          </a:xfrm>
          <a:prstGeom prst="rect">
            <a:avLst/>
          </a:prstGeom>
          <a:solidFill>
            <a:srgbClr val="215E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105" y="304229"/>
            <a:ext cx="5127790" cy="1983476"/>
          </a:xfrm>
          <a:prstGeom prst="rect">
            <a:avLst/>
          </a:prstGeom>
        </p:spPr>
      </p:pic>
      <p:sp>
        <p:nvSpPr>
          <p:cNvPr id="6" name="TextBox 5">
            <a:extLst>
              <a:ext uri="{FF2B5EF4-FFF2-40B4-BE49-F238E27FC236}">
                <a16:creationId xmlns:a16="http://schemas.microsoft.com/office/drawing/2014/main" id="{5078A8D8-8DE6-F74C-8D9E-3B291AF20ACB}"/>
              </a:ext>
            </a:extLst>
          </p:cNvPr>
          <p:cNvSpPr txBox="1"/>
          <p:nvPr/>
        </p:nvSpPr>
        <p:spPr>
          <a:xfrm>
            <a:off x="817601" y="3043536"/>
            <a:ext cx="10556798" cy="3293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badi Extra Light" panose="020B0604020202020204" pitchFamily="34" charset="0"/>
                <a:ea typeface="+mn-ea"/>
                <a:cs typeface="Arial" panose="020B0604020202020204" pitchFamily="34" charset="0"/>
              </a:rPr>
              <a:t>Leveraging the </a:t>
            </a:r>
            <a:r>
              <a:rPr lang="en-US" sz="4000" b="1" dirty="0">
                <a:solidFill>
                  <a:prstClr val="white"/>
                </a:solidFill>
                <a:latin typeface="Abadi Extra Light" panose="020B0604020202020204" pitchFamily="34" charset="0"/>
                <a:cs typeface="Arial" panose="020B0604020202020204" pitchFamily="34" charset="0"/>
              </a:rPr>
              <a:t>Health Care System to Prevent and Mitigate ACEs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Abadi Extra Light"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badi Extra Light" panose="020B0604020202020204" pitchFamily="34" charset="0"/>
                <a:cs typeface="Arial" panose="020B0604020202020204" pitchFamily="34" charset="0"/>
              </a:rPr>
              <a:t>Families USA Health Action Conference 2020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Abadi Extra Light"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Abadi Extra Light" panose="020B0604020202020204" pitchFamily="34" charset="0"/>
              <a:ea typeface="+mn-ea"/>
              <a:cs typeface="Arial" panose="020B0604020202020204" pitchFamily="34" charset="0"/>
            </a:endParaRPr>
          </a:p>
        </p:txBody>
      </p:sp>
      <p:sp>
        <p:nvSpPr>
          <p:cNvPr id="2" name="Rectangle 1"/>
          <p:cNvSpPr/>
          <p:nvPr/>
        </p:nvSpPr>
        <p:spPr>
          <a:xfrm>
            <a:off x="9026929" y="5534561"/>
            <a:ext cx="6741107"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Arial" panose="020B0604020202020204" pitchFamily="34" charset="0"/>
              </a:rPr>
              <a:t>Shadi Houshyar,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Abadi Extra Light" panose="020B0204020104020204" pitchFamily="34" charset="0"/>
                <a:ea typeface="+mn-ea"/>
                <a:cs typeface="Arial" panose="020B0604020202020204" pitchFamily="34" charset="0"/>
              </a:rPr>
              <a:t>Pronouns: she, her, hers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Abadi Extra Light" panose="020B0204020104020204" pitchFamily="34" charset="0"/>
                <a:ea typeface="+mn-ea"/>
                <a:cs typeface="Arial" panose="020B0604020202020204" pitchFamily="34" charset="0"/>
              </a:rPr>
              <a:t>Senior Associate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solidFill>
                  <a:prstClr val="white"/>
                </a:solidFill>
                <a:latin typeface="Abadi Extra Light" panose="020B0204020104020204" pitchFamily="34" charset="0"/>
                <a:cs typeface="Arial" panose="020B0604020202020204" pitchFamily="34" charset="0"/>
              </a:rPr>
              <a:t>Center for the Study of Social Policy </a:t>
            </a:r>
            <a:endParaRPr kumimoji="0" lang="en-US" sz="1600" b="0" i="1" u="none" strike="noStrike" kern="1200" cap="none" spc="0" normalizeH="0" baseline="0" noProof="0" dirty="0">
              <a:ln>
                <a:noFill/>
              </a:ln>
              <a:solidFill>
                <a:prstClr val="white"/>
              </a:solidFill>
              <a:effectLst/>
              <a:uLnTx/>
              <a:uFillTx/>
              <a:latin typeface="Abadi Extra Light" panose="020B0204020104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Arial" panose="020B0604020202020204" pitchFamily="34" charset="0"/>
              </a:rPr>
              <a:t>shadi.houshyar@cssp.org</a:t>
            </a:r>
          </a:p>
        </p:txBody>
      </p:sp>
    </p:spTree>
    <p:extLst>
      <p:ext uri="{BB962C8B-B14F-4D97-AF65-F5344CB8AC3E}">
        <p14:creationId xmlns:p14="http://schemas.microsoft.com/office/powerpoint/2010/main" val="248174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0" y="275688"/>
            <a:ext cx="12322629" cy="1325563"/>
          </a:xfrm>
        </p:spPr>
        <p:txBody>
          <a:bodyPr>
            <a:noAutofit/>
          </a:bodyPr>
          <a:lstStyle/>
          <a:p>
            <a:r>
              <a:rPr lang="en-US" sz="3600" b="1" dirty="0">
                <a:ea typeface="MS PMincho" panose="02020600040205080304" pitchFamily="18" charset="-128"/>
              </a:rPr>
              <a:t>	</a:t>
            </a:r>
            <a:r>
              <a:rPr lang="en-US" sz="3600" b="1" dirty="0">
                <a:solidFill>
                  <a:srgbClr val="004D84"/>
                </a:solidFill>
                <a:latin typeface="Abadi Extra Light" panose="020B0204020104020204" pitchFamily="34" charset="0"/>
                <a:ea typeface="MS PMincho" panose="02020600040205080304" pitchFamily="18" charset="-128"/>
              </a:rPr>
              <a:t>Use Institutional Analysis to Identify and Mitigate the Health 	Harms of Institutional Racism</a:t>
            </a:r>
          </a:p>
        </p:txBody>
      </p:sp>
      <p:sp>
        <p:nvSpPr>
          <p:cNvPr id="5" name="Content Placeholder 4"/>
          <p:cNvSpPr>
            <a:spLocks noGrp="1"/>
          </p:cNvSpPr>
          <p:nvPr>
            <p:ph idx="1"/>
          </p:nvPr>
        </p:nvSpPr>
        <p:spPr>
          <a:xfrm>
            <a:off x="608086" y="2047887"/>
            <a:ext cx="10515600" cy="4351338"/>
          </a:xfrm>
        </p:spPr>
        <p:txBody>
          <a:bodyPr/>
          <a:lstStyle/>
          <a:p>
            <a:pPr marL="457200" indent="-457200">
              <a:spcBef>
                <a:spcPts val="0"/>
              </a:spcBef>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Institutional Analysis (IA) is often used in child welfare, juvenile justice and other public intervention agencies to confront structural contributors to poor outcomes for children and families</a:t>
            </a:r>
          </a:p>
          <a:p>
            <a:pPr marL="1257300" lvl="1" indent="-457200">
              <a:spcBef>
                <a:spcPts val="0"/>
              </a:spcBef>
              <a:buClr>
                <a:srgbClr val="004D84"/>
              </a:buCl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Standardized institutional methods like administration requirements, job descriptions, employee training</a:t>
            </a:r>
          </a:p>
          <a:p>
            <a:pPr marL="1257300" lvl="1" indent="-457200">
              <a:spcBef>
                <a:spcPts val="0"/>
              </a:spcBef>
              <a:buClr>
                <a:srgbClr val="004D84"/>
              </a:buCl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Pinpoints inherent organizational policies and practices – underlying structural barriers contributing to inequities</a:t>
            </a:r>
          </a:p>
          <a:p>
            <a:pPr marL="457200" indent="-457200">
              <a:spcBef>
                <a:spcPts val="0"/>
              </a:spcBef>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IA could be used to surface and mitigate structural barriers in health care</a:t>
            </a:r>
          </a:p>
        </p:txBody>
      </p:sp>
    </p:spTree>
    <p:extLst>
      <p:ext uri="{BB962C8B-B14F-4D97-AF65-F5344CB8AC3E}">
        <p14:creationId xmlns:p14="http://schemas.microsoft.com/office/powerpoint/2010/main" val="274338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47" y="158643"/>
            <a:ext cx="12374305" cy="1325563"/>
          </a:xfrm>
        </p:spPr>
        <p:txBody>
          <a:bodyPr>
            <a:noAutofit/>
          </a:bodyPr>
          <a:lstStyle/>
          <a:p>
            <a:r>
              <a:rPr lang="en-US" sz="3600" b="1" dirty="0">
                <a:ea typeface="MS PMincho" panose="02020600040205080304" pitchFamily="18" charset="-128"/>
              </a:rPr>
              <a:t>	</a:t>
            </a:r>
            <a:r>
              <a:rPr lang="en-US" sz="3600" b="1" dirty="0">
                <a:solidFill>
                  <a:srgbClr val="004D84"/>
                </a:solidFill>
                <a:latin typeface="Abadi Extra Light" panose="020B0204020104020204" pitchFamily="34" charset="0"/>
                <a:ea typeface="MS PMincho" panose="02020600040205080304" pitchFamily="18" charset="-128"/>
              </a:rPr>
              <a:t>Promote Population Health by Better Connecting and </a:t>
            </a:r>
            <a:br>
              <a:rPr lang="en-US" sz="3600" b="1" dirty="0">
                <a:solidFill>
                  <a:srgbClr val="004D84"/>
                </a:solidFill>
                <a:latin typeface="Abadi Extra Light" panose="020B0204020104020204" pitchFamily="34" charset="0"/>
                <a:ea typeface="MS PMincho" panose="02020600040205080304" pitchFamily="18" charset="-128"/>
              </a:rPr>
            </a:br>
            <a:r>
              <a:rPr lang="en-US" sz="3600" b="1" dirty="0">
                <a:solidFill>
                  <a:srgbClr val="004D84"/>
                </a:solidFill>
                <a:latin typeface="Abadi Extra Light" panose="020B0204020104020204" pitchFamily="34" charset="0"/>
                <a:ea typeface="MS PMincho" panose="02020600040205080304" pitchFamily="18" charset="-128"/>
              </a:rPr>
              <a:t>	Integrating Health Care and Social Supports</a:t>
            </a:r>
          </a:p>
        </p:txBody>
      </p:sp>
      <p:sp>
        <p:nvSpPr>
          <p:cNvPr id="4" name="Content Placeholder 3"/>
          <p:cNvSpPr>
            <a:spLocks noGrp="1"/>
          </p:cNvSpPr>
          <p:nvPr>
            <p:ph idx="1"/>
          </p:nvPr>
        </p:nvSpPr>
        <p:spPr>
          <a:xfrm>
            <a:off x="607993" y="2038178"/>
            <a:ext cx="10515600" cy="4351338"/>
          </a:xfrm>
        </p:spPr>
        <p:txBody>
          <a:bodyPr>
            <a:normAutofit/>
          </a:bodyPr>
          <a:lstStyle/>
          <a:p>
            <a:pPr marL="457200" indent="-457200">
              <a:lnSpc>
                <a:spcPct val="100000"/>
              </a:lnSpc>
              <a:spcBef>
                <a:spcPts val="0"/>
              </a:spcBef>
              <a:spcAft>
                <a:spcPts val="0"/>
              </a:spcAft>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Social, economic, and environmental factors influence child health</a:t>
            </a:r>
          </a:p>
          <a:p>
            <a:pPr marL="457200" indent="-457200">
              <a:lnSpc>
                <a:spcPct val="100000"/>
              </a:lnSpc>
              <a:spcBef>
                <a:spcPts val="0"/>
              </a:spcBef>
              <a:spcAft>
                <a:spcPts val="0"/>
              </a:spcAft>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Several models use these strategies in pediatric settings</a:t>
            </a:r>
          </a:p>
          <a:p>
            <a:pPr marL="457200" indent="-457200">
              <a:lnSpc>
                <a:spcPct val="100000"/>
              </a:lnSpc>
              <a:spcBef>
                <a:spcPts val="0"/>
              </a:spcBef>
              <a:spcAft>
                <a:spcPts val="0"/>
              </a:spcAft>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These models screen for risk factors, concrete supports (e.g., nutrition assistance, housing needs, utility assistance), child development and parent functioning (e.g., maternal depression, interpersonal violence), connecting families to services, supports and opportunities </a:t>
            </a:r>
          </a:p>
          <a:p>
            <a:endParaRPr lang="en-US" sz="2400" dirty="0"/>
          </a:p>
        </p:txBody>
      </p:sp>
    </p:spTree>
    <p:extLst>
      <p:ext uri="{BB962C8B-B14F-4D97-AF65-F5344CB8AC3E}">
        <p14:creationId xmlns:p14="http://schemas.microsoft.com/office/powerpoint/2010/main" val="190501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68" y="217012"/>
            <a:ext cx="12392967" cy="1325563"/>
          </a:xfrm>
        </p:spPr>
        <p:txBody>
          <a:bodyPr>
            <a:noAutofit/>
          </a:bodyPr>
          <a:lstStyle/>
          <a:p>
            <a:r>
              <a:rPr lang="en-US" sz="3600" b="1" dirty="0">
                <a:ea typeface="MS PMincho" panose="02020600040205080304" pitchFamily="18" charset="-128"/>
              </a:rPr>
              <a:t>	</a:t>
            </a:r>
            <a:r>
              <a:rPr lang="en-US" sz="3600" dirty="0">
                <a:solidFill>
                  <a:srgbClr val="004D84"/>
                </a:solidFill>
                <a:latin typeface="Abadi Extra Light" panose="020B0204020104020204" pitchFamily="34" charset="0"/>
                <a:ea typeface="MS PMincho" panose="02020600040205080304" pitchFamily="18" charset="-128"/>
              </a:rPr>
              <a:t>T</a:t>
            </a:r>
            <a:r>
              <a:rPr lang="en-US" sz="3600" b="1" dirty="0">
                <a:solidFill>
                  <a:srgbClr val="004D84"/>
                </a:solidFill>
                <a:latin typeface="Abadi Extra Light" panose="020B0204020104020204" pitchFamily="34" charset="0"/>
                <a:ea typeface="MS PMincho" panose="02020600040205080304" pitchFamily="18" charset="-128"/>
              </a:rPr>
              <a:t>arget Interventions 	to Young Children Ages Birth </a:t>
            </a:r>
            <a:br>
              <a:rPr lang="en-US" sz="3600" b="1" dirty="0">
                <a:solidFill>
                  <a:srgbClr val="004D84"/>
                </a:solidFill>
                <a:latin typeface="Abadi Extra Light" panose="020B0204020104020204" pitchFamily="34" charset="0"/>
                <a:ea typeface="MS PMincho" panose="02020600040205080304" pitchFamily="18" charset="-128"/>
              </a:rPr>
            </a:br>
            <a:r>
              <a:rPr lang="en-US" sz="3600" dirty="0">
                <a:solidFill>
                  <a:srgbClr val="004D84"/>
                </a:solidFill>
                <a:latin typeface="Abadi Extra Light" panose="020B0204020104020204" pitchFamily="34" charset="0"/>
                <a:ea typeface="MS PMincho" panose="02020600040205080304" pitchFamily="18" charset="-128"/>
              </a:rPr>
              <a:t>	</a:t>
            </a:r>
            <a:r>
              <a:rPr lang="en-US" sz="3600" b="1" dirty="0">
                <a:solidFill>
                  <a:srgbClr val="004D84"/>
                </a:solidFill>
                <a:latin typeface="Abadi Extra Light" panose="020B0204020104020204" pitchFamily="34" charset="0"/>
                <a:ea typeface="MS PMincho" panose="02020600040205080304" pitchFamily="18" charset="-128"/>
              </a:rPr>
              <a:t>to 3 and </a:t>
            </a:r>
            <a:r>
              <a:rPr lang="en-US" sz="3600" dirty="0">
                <a:solidFill>
                  <a:srgbClr val="004D84"/>
                </a:solidFill>
                <a:latin typeface="Abadi Extra Light" panose="020B0204020104020204" pitchFamily="34" charset="0"/>
                <a:ea typeface="MS PMincho" panose="02020600040205080304" pitchFamily="18" charset="-128"/>
              </a:rPr>
              <a:t>T</a:t>
            </a:r>
            <a:r>
              <a:rPr lang="en-US" sz="3600" b="1" dirty="0">
                <a:solidFill>
                  <a:srgbClr val="004D84"/>
                </a:solidFill>
                <a:latin typeface="Abadi Extra Light" panose="020B0204020104020204" pitchFamily="34" charset="0"/>
                <a:ea typeface="MS PMincho" panose="02020600040205080304" pitchFamily="18" charset="-128"/>
              </a:rPr>
              <a:t>heir</a:t>
            </a:r>
            <a:r>
              <a:rPr lang="en-US" sz="3600" dirty="0">
                <a:solidFill>
                  <a:srgbClr val="004D84"/>
                </a:solidFill>
                <a:latin typeface="Abadi Extra Light" panose="020B0204020104020204" pitchFamily="34" charset="0"/>
                <a:ea typeface="MS PMincho" panose="02020600040205080304" pitchFamily="18" charset="-128"/>
              </a:rPr>
              <a:t> </a:t>
            </a:r>
            <a:r>
              <a:rPr lang="en-US" sz="3600" b="1" dirty="0">
                <a:solidFill>
                  <a:srgbClr val="004D84"/>
                </a:solidFill>
                <a:latin typeface="Abadi Extra Light" panose="020B0204020104020204" pitchFamily="34" charset="0"/>
                <a:ea typeface="MS PMincho" panose="02020600040205080304" pitchFamily="18" charset="-128"/>
              </a:rPr>
              <a:t>Caregivers</a:t>
            </a:r>
          </a:p>
        </p:txBody>
      </p:sp>
      <p:sp>
        <p:nvSpPr>
          <p:cNvPr id="5" name="Content Placeholder 4"/>
          <p:cNvSpPr>
            <a:spLocks noGrp="1"/>
          </p:cNvSpPr>
          <p:nvPr>
            <p:ph idx="1"/>
          </p:nvPr>
        </p:nvSpPr>
        <p:spPr>
          <a:xfrm>
            <a:off x="635003" y="2061004"/>
            <a:ext cx="10515600" cy="4351338"/>
          </a:xfrm>
        </p:spPr>
        <p:txBody>
          <a:bodyPr>
            <a:normAutofit/>
          </a:bodyPr>
          <a:lstStyle/>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Early childhood is a time of rapid brain development, physical growth, and learning, and sets the foundation for later health, academic success, and social-emotional and behavioral development </a:t>
            </a:r>
          </a:p>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Interventions involving parents during the first few years of a child’s life can dramatically improve parental sensitivity, discipline strategies, and encourage supportive, warm parenting</a:t>
            </a:r>
          </a:p>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Need for multigenerational approaches that combine caregiver and child health care</a:t>
            </a:r>
          </a:p>
          <a:p>
            <a:endParaRPr lang="en-US" sz="2400" dirty="0">
              <a:latin typeface="+mj-lt"/>
            </a:endParaRPr>
          </a:p>
        </p:txBody>
      </p:sp>
    </p:spTree>
    <p:extLst>
      <p:ext uri="{BB962C8B-B14F-4D97-AF65-F5344CB8AC3E}">
        <p14:creationId xmlns:p14="http://schemas.microsoft.com/office/powerpoint/2010/main" val="6048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28621" t="22755" r="8180" b="10364"/>
          <a:stretch/>
        </p:blipFill>
        <p:spPr>
          <a:xfrm>
            <a:off x="2669512" y="1439632"/>
            <a:ext cx="6852976" cy="4593306"/>
          </a:xfrm>
          <a:prstGeom prst="rect">
            <a:avLst/>
          </a:prstGeom>
        </p:spPr>
      </p:pic>
      <p:sp>
        <p:nvSpPr>
          <p:cNvPr id="6" name="Title 5"/>
          <p:cNvSpPr>
            <a:spLocks noGrp="1"/>
          </p:cNvSpPr>
          <p:nvPr>
            <p:ph type="title"/>
          </p:nvPr>
        </p:nvSpPr>
        <p:spPr>
          <a:xfrm>
            <a:off x="689316" y="165350"/>
            <a:ext cx="12309231" cy="1325563"/>
          </a:xfrm>
        </p:spPr>
        <p:txBody>
          <a:bodyPr>
            <a:noAutofit/>
          </a:bodyPr>
          <a:lstStyle/>
          <a:p>
            <a:r>
              <a:rPr lang="en-US" sz="3600" b="1" dirty="0">
                <a:latin typeface="Abadi Extra Light" panose="020B0204020104020204" pitchFamily="34" charset="0"/>
                <a:ea typeface="MS PMincho" panose="02020600040205080304" pitchFamily="18" charset="-128"/>
              </a:rPr>
              <a:t> </a:t>
            </a:r>
            <a:br>
              <a:rPr lang="en-US" sz="3600" b="1" dirty="0">
                <a:latin typeface="Abadi Extra Light" panose="020B0204020104020204" pitchFamily="34" charset="0"/>
                <a:ea typeface="MS PMincho" panose="02020600040205080304" pitchFamily="18" charset="-128"/>
              </a:rPr>
            </a:br>
            <a:r>
              <a:rPr lang="en-US" sz="3600" b="1" dirty="0">
                <a:solidFill>
                  <a:srgbClr val="004D84"/>
                </a:solidFill>
                <a:latin typeface="Abadi Extra Light" panose="020B0204020104020204" pitchFamily="34" charset="0"/>
                <a:ea typeface="MS PMincho" panose="02020600040205080304" pitchFamily="18" charset="-128"/>
              </a:rPr>
              <a:t>Expand </a:t>
            </a:r>
            <a:r>
              <a:rPr lang="en-US" sz="3600" dirty="0">
                <a:solidFill>
                  <a:srgbClr val="004D84"/>
                </a:solidFill>
                <a:latin typeface="Abadi Extra Light" panose="020B0204020104020204" pitchFamily="34" charset="0"/>
                <a:ea typeface="MS PMincho" panose="02020600040205080304" pitchFamily="18" charset="-128"/>
              </a:rPr>
              <a:t>D</a:t>
            </a:r>
            <a:r>
              <a:rPr lang="en-US" sz="3600" b="1" dirty="0">
                <a:solidFill>
                  <a:srgbClr val="004D84"/>
                </a:solidFill>
                <a:latin typeface="Abadi Extra Light" panose="020B0204020104020204" pitchFamily="34" charset="0"/>
                <a:ea typeface="MS PMincho" panose="02020600040205080304" pitchFamily="18" charset="-128"/>
              </a:rPr>
              <a:t>efinition and Screening for ACEs </a:t>
            </a:r>
            <a:br>
              <a:rPr lang="en-US" sz="3600" b="1" dirty="0">
                <a:solidFill>
                  <a:srgbClr val="004D84"/>
                </a:solidFill>
                <a:latin typeface="Abadi Extra Light" panose="020B0204020104020204" pitchFamily="34" charset="0"/>
                <a:ea typeface="MS PMincho" panose="02020600040205080304" pitchFamily="18" charset="-128"/>
              </a:rPr>
            </a:br>
            <a:endParaRPr lang="en-US" sz="3600" b="1" dirty="0">
              <a:solidFill>
                <a:srgbClr val="004D84"/>
              </a:solidFill>
              <a:latin typeface="Abadi Extra Light" panose="020B0204020104020204" pitchFamily="34" charset="0"/>
            </a:endParaRPr>
          </a:p>
        </p:txBody>
      </p:sp>
      <p:sp>
        <p:nvSpPr>
          <p:cNvPr id="2" name="TextBox 1"/>
          <p:cNvSpPr txBox="1"/>
          <p:nvPr/>
        </p:nvSpPr>
        <p:spPr>
          <a:xfrm>
            <a:off x="9958978" y="5696607"/>
            <a:ext cx="1612912" cy="67266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7758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F14E6-F740-064E-BD2F-493EEA5E93E0}"/>
              </a:ext>
            </a:extLst>
          </p:cNvPr>
          <p:cNvSpPr/>
          <p:nvPr/>
        </p:nvSpPr>
        <p:spPr>
          <a:xfrm>
            <a:off x="0" y="1546275"/>
            <a:ext cx="12192000" cy="4555155"/>
          </a:xfrm>
          <a:prstGeom prst="rect">
            <a:avLst/>
          </a:prstGeom>
          <a:solidFill>
            <a:srgbClr val="215E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078A8D8-8DE6-F74C-8D9E-3B291AF20ACB}"/>
              </a:ext>
            </a:extLst>
          </p:cNvPr>
          <p:cNvSpPr txBox="1"/>
          <p:nvPr/>
        </p:nvSpPr>
        <p:spPr>
          <a:xfrm>
            <a:off x="817601" y="3043536"/>
            <a:ext cx="1055679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Abadi Extra Light"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Abadi Extra Light" panose="020B0604020202020204" pitchFamily="34" charset="0"/>
              <a:ea typeface="+mn-ea"/>
              <a:cs typeface="Arial" panose="020B0604020202020204" pitchFamily="34" charset="0"/>
            </a:endParaRPr>
          </a:p>
        </p:txBody>
      </p:sp>
      <p:sp>
        <p:nvSpPr>
          <p:cNvPr id="2" name="Rectangle 1"/>
          <p:cNvSpPr/>
          <p:nvPr/>
        </p:nvSpPr>
        <p:spPr>
          <a:xfrm>
            <a:off x="2783393" y="2377334"/>
            <a:ext cx="6360607" cy="40010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Arial" panose="020B0604020202020204" pitchFamily="34" charset="0"/>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prstClr val="white"/>
              </a:solidFill>
              <a:latin typeface="Abadi Extra Light" panose="020B0204020104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Arial" panose="020B0604020202020204" pitchFamily="34" charset="0"/>
              </a:rPr>
              <a:t>Shadi Houshyar,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Abadi Extra Light" panose="020B0204020104020204" pitchFamily="34" charset="0"/>
                <a:ea typeface="+mn-ea"/>
                <a:cs typeface="Arial" panose="020B0604020202020204" pitchFamily="34" charset="0"/>
              </a:rPr>
              <a:t>Pronouns: she, her, hers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Abadi Extra Light" panose="020B0204020104020204" pitchFamily="34" charset="0"/>
                <a:ea typeface="+mn-ea"/>
                <a:cs typeface="Arial" panose="020B0604020202020204" pitchFamily="34" charset="0"/>
              </a:rPr>
              <a:t>Senior Associate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solidFill>
                  <a:prstClr val="white"/>
                </a:solidFill>
                <a:latin typeface="Abadi Extra Light" panose="020B0204020104020204" pitchFamily="34" charset="0"/>
                <a:cs typeface="Arial" panose="020B0604020202020204" pitchFamily="34" charset="0"/>
              </a:rPr>
              <a:t>Center for the Study of Social Policy</a:t>
            </a:r>
            <a:endParaRPr kumimoji="0" lang="en-US" sz="1800" b="0" i="1" u="none" strike="noStrike" kern="1200" cap="none" spc="0" normalizeH="0" baseline="0" noProof="0" dirty="0">
              <a:ln>
                <a:noFill/>
              </a:ln>
              <a:solidFill>
                <a:prstClr val="white"/>
              </a:solidFill>
              <a:effectLst/>
              <a:uLnTx/>
              <a:uFillTx/>
              <a:latin typeface="Abadi Extra Light" panose="020B0204020104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Arial" panose="020B0604020202020204" pitchFamily="34" charset="0"/>
              </a:rPr>
              <a:t>shadi.houshyar@cssp.org</a:t>
            </a:r>
          </a:p>
          <a:p>
            <a:pPr lvl="0" algn="ctr"/>
            <a:r>
              <a:rPr lang="en-US" dirty="0">
                <a:solidFill>
                  <a:schemeClr val="bg1"/>
                </a:solidFill>
                <a:latin typeface="Abadi Extra Light" panose="020B0204020104020204" pitchFamily="34" charset="0"/>
                <a:cs typeface="Arial" panose="020B0604020202020204" pitchFamily="34" charset="0"/>
              </a:rPr>
              <a:t>202.</a:t>
            </a:r>
            <a:r>
              <a:rPr lang="en-US" dirty="0">
                <a:solidFill>
                  <a:schemeClr val="bg1"/>
                </a:solidFill>
                <a:latin typeface="Abadi Extra Light" panose="020B0204020104020204" pitchFamily="34" charset="0"/>
              </a:rPr>
              <a:t>371.1565</a:t>
            </a:r>
            <a:endParaRPr kumimoji="0" lang="en-US" sz="1800" b="0" i="0" u="none" strike="noStrike" kern="1200" cap="none" spc="0" normalizeH="0" baseline="0" noProof="0" dirty="0">
              <a:ln>
                <a:noFill/>
              </a:ln>
              <a:solidFill>
                <a:schemeClr val="bg1"/>
              </a:solidFill>
              <a:effectLst/>
              <a:uLnTx/>
              <a:uFillTx/>
              <a:latin typeface="Abadi Extra Light" panose="020B0204020104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Arial" panose="020B0604020202020204" pitchFamily="34" charset="0"/>
            </a:endParaRPr>
          </a:p>
        </p:txBody>
      </p:sp>
    </p:spTree>
    <p:extLst>
      <p:ext uri="{BB962C8B-B14F-4D97-AF65-F5344CB8AC3E}">
        <p14:creationId xmlns:p14="http://schemas.microsoft.com/office/powerpoint/2010/main" val="141300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70" y="0"/>
            <a:ext cx="12482670" cy="1325563"/>
          </a:xfrm>
        </p:spPr>
        <p:txBody>
          <a:bodyPr>
            <a:normAutofit fontScale="90000"/>
          </a:bodyPr>
          <a:lstStyle/>
          <a:p>
            <a:br>
              <a:rPr lang="en-US" b="1" dirty="0">
                <a:ea typeface="MS PMincho" panose="02020600040205080304" pitchFamily="18" charset="-128"/>
              </a:rPr>
            </a:br>
            <a:r>
              <a:rPr lang="en-US" b="1" dirty="0">
                <a:solidFill>
                  <a:srgbClr val="004D84"/>
                </a:solidFill>
                <a:ea typeface="MS PMincho" panose="02020600040205080304" pitchFamily="18" charset="-128"/>
              </a:rPr>
              <a:t>	</a:t>
            </a:r>
            <a:r>
              <a:rPr lang="en-US" b="1" dirty="0">
                <a:solidFill>
                  <a:srgbClr val="004D84"/>
                </a:solidFill>
                <a:latin typeface="Abadi Extra Light" panose="020B0204020104020204" pitchFamily="34" charset="0"/>
                <a:ea typeface="MS PMincho" panose="02020600040205080304" pitchFamily="18" charset="-128"/>
              </a:rPr>
              <a:t>Leveraging the Health Care System to Prevent and Mitigate </a:t>
            </a:r>
            <a:br>
              <a:rPr lang="en-US" b="1" dirty="0">
                <a:solidFill>
                  <a:srgbClr val="004D84"/>
                </a:solidFill>
                <a:latin typeface="Abadi Extra Light" panose="020B0204020104020204" pitchFamily="34" charset="0"/>
                <a:ea typeface="MS PMincho" panose="02020600040205080304" pitchFamily="18" charset="-128"/>
              </a:rPr>
            </a:br>
            <a:r>
              <a:rPr lang="en-US" b="1" dirty="0">
                <a:solidFill>
                  <a:srgbClr val="004D84"/>
                </a:solidFill>
                <a:latin typeface="Abadi Extra Light" panose="020B0204020104020204" pitchFamily="34" charset="0"/>
                <a:ea typeface="MS PMincho" panose="02020600040205080304" pitchFamily="18" charset="-128"/>
              </a:rPr>
              <a:t>	ACEs: The Opportunity </a:t>
            </a:r>
          </a:p>
        </p:txBody>
      </p:sp>
      <p:sp>
        <p:nvSpPr>
          <p:cNvPr id="5" name="Content Placeholder 4"/>
          <p:cNvSpPr>
            <a:spLocks noGrp="1"/>
          </p:cNvSpPr>
          <p:nvPr>
            <p:ph idx="1"/>
          </p:nvPr>
        </p:nvSpPr>
        <p:spPr>
          <a:xfrm>
            <a:off x="551061" y="1711206"/>
            <a:ext cx="4087551" cy="3733007"/>
          </a:xfrm>
        </p:spPr>
        <p:txBody>
          <a:bodyPr>
            <a:normAutofit/>
          </a:bodyPr>
          <a:lstStyle/>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cs typeface="Arial" panose="020B0604020202020204" pitchFamily="34" charset="0"/>
              </a:rPr>
              <a:t>Health care is well positioned to address ACEs given it is a nearly universal system</a:t>
            </a:r>
          </a:p>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cs typeface="Arial" panose="020B0604020202020204" pitchFamily="34" charset="0"/>
              </a:rPr>
              <a:t>Health care is becoming more attuned to health related social needs</a:t>
            </a:r>
          </a:p>
          <a:p>
            <a:pPr lvl="1" indent="0">
              <a:buNone/>
            </a:pPr>
            <a:endParaRPr lang="en-US" dirty="0">
              <a:latin typeface="Arial" panose="020B0604020202020204" pitchFamily="34" charset="0"/>
              <a:cs typeface="Arial" panose="020B0604020202020204" pitchFamily="34" charset="0"/>
            </a:endParaRPr>
          </a:p>
        </p:txBody>
      </p:sp>
      <p:pic>
        <p:nvPicPr>
          <p:cNvPr id="4" name="Content Placeholder 4"/>
          <p:cNvPicPr>
            <a:picLocks noChangeAspect="1"/>
          </p:cNvPicPr>
          <p:nvPr/>
        </p:nvPicPr>
        <p:blipFill rotWithShape="1">
          <a:blip r:embed="rId3"/>
          <a:srcRect l="24730" t="23571" r="20463" b="7114"/>
          <a:stretch/>
        </p:blipFill>
        <p:spPr>
          <a:xfrm>
            <a:off x="5213897" y="1711206"/>
            <a:ext cx="6078540" cy="4206845"/>
          </a:xfrm>
          <a:prstGeom prst="rect">
            <a:avLst/>
          </a:prstGeom>
        </p:spPr>
      </p:pic>
    </p:spTree>
    <p:extLst>
      <p:ext uri="{BB962C8B-B14F-4D97-AF65-F5344CB8AC3E}">
        <p14:creationId xmlns:p14="http://schemas.microsoft.com/office/powerpoint/2010/main" val="235281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A1A2-BD8D-CE44-A3E5-BE1E1C2A2C02}"/>
              </a:ext>
            </a:extLst>
          </p:cNvPr>
          <p:cNvSpPr>
            <a:spLocks noGrp="1"/>
          </p:cNvSpPr>
          <p:nvPr>
            <p:ph type="title"/>
          </p:nvPr>
        </p:nvSpPr>
        <p:spPr>
          <a:xfrm>
            <a:off x="-248280" y="178674"/>
            <a:ext cx="11338622" cy="1325563"/>
          </a:xfrm>
        </p:spPr>
        <p:txBody>
          <a:bodyPr>
            <a:normAutofit fontScale="90000"/>
          </a:bodyPr>
          <a:lstStyle/>
          <a:p>
            <a:br>
              <a:rPr lang="en-US" b="1" dirty="0">
                <a:ea typeface="MS PMincho" panose="02020600040205080304" pitchFamily="18" charset="-128"/>
              </a:rPr>
            </a:br>
            <a:r>
              <a:rPr lang="en-US" b="1" dirty="0">
                <a:ea typeface="MS PMincho" panose="02020600040205080304" pitchFamily="18" charset="-128"/>
              </a:rPr>
              <a:t>	</a:t>
            </a:r>
            <a:r>
              <a:rPr lang="en-US" dirty="0">
                <a:solidFill>
                  <a:srgbClr val="004D84"/>
                </a:solidFill>
                <a:latin typeface="Abadi Extra Light" panose="020B0204020104020204" pitchFamily="34" charset="0"/>
              </a:rPr>
              <a:t>Increase Access to Comprehensive Affordable Health Care 	for Children, Parents, and Families by Strengthening and 	Protecting Medicaid &amp; CHIP</a:t>
            </a:r>
            <a:endParaRPr lang="en-US" b="1" dirty="0">
              <a:solidFill>
                <a:srgbClr val="004D84"/>
              </a:solidFill>
              <a:latin typeface="Abadi Extra Light" panose="020B0204020104020204" pitchFamily="34" charset="0"/>
              <a:ea typeface="MS PMincho" panose="02020600040205080304" pitchFamily="18" charset="-128"/>
            </a:endParaRPr>
          </a:p>
        </p:txBody>
      </p:sp>
      <p:sp>
        <p:nvSpPr>
          <p:cNvPr id="5" name="Content Placeholder 4"/>
          <p:cNvSpPr>
            <a:spLocks noGrp="1"/>
          </p:cNvSpPr>
          <p:nvPr>
            <p:ph idx="1"/>
          </p:nvPr>
        </p:nvSpPr>
        <p:spPr>
          <a:xfrm>
            <a:off x="641432" y="2516010"/>
            <a:ext cx="10448910" cy="4351338"/>
          </a:xfrm>
        </p:spPr>
        <p:txBody>
          <a:bodyPr>
            <a:normAutofit/>
          </a:bodyPr>
          <a:lstStyle/>
          <a:p>
            <a:pPr lvl="0">
              <a:buClr>
                <a:srgbClr val="004D84"/>
              </a:buClr>
            </a:pPr>
            <a:r>
              <a:rPr lang="en-US" dirty="0">
                <a:solidFill>
                  <a:srgbClr val="83756C"/>
                </a:solidFill>
                <a:latin typeface="Abadi Extra Light" panose="020B0204020104020204" pitchFamily="34" charset="0"/>
              </a:rPr>
              <a:t>States that have not, should take up Medicaid expansion</a:t>
            </a:r>
          </a:p>
          <a:p>
            <a:pPr lvl="0">
              <a:buClr>
                <a:srgbClr val="004D84"/>
              </a:buClr>
            </a:pPr>
            <a:r>
              <a:rPr lang="en-US" dirty="0">
                <a:solidFill>
                  <a:srgbClr val="83756C"/>
                </a:solidFill>
                <a:latin typeface="Abadi Extra Light" panose="020B0204020104020204" pitchFamily="34" charset="0"/>
              </a:rPr>
              <a:t>Extend the continuous eligibility period to five years for children under 6</a:t>
            </a:r>
          </a:p>
          <a:p>
            <a:pPr lvl="0">
              <a:buClr>
                <a:srgbClr val="004D84"/>
              </a:buClr>
            </a:pPr>
            <a:r>
              <a:rPr lang="en-US" dirty="0">
                <a:solidFill>
                  <a:srgbClr val="83756C"/>
                </a:solidFill>
                <a:latin typeface="Abadi Extra Light" panose="020B0204020104020204" pitchFamily="34" charset="0"/>
              </a:rPr>
              <a:t>Medicaid should be extended from 60 days to a full year postpartum for mothers</a:t>
            </a:r>
          </a:p>
          <a:p>
            <a:pPr marL="0" indent="0">
              <a:buNone/>
            </a:pPr>
            <a:endParaRPr lang="en-US" sz="2400" dirty="0">
              <a:solidFill>
                <a:srgbClr val="83756C"/>
              </a:solidFill>
              <a:latin typeface="+mj-lt"/>
            </a:endParaRPr>
          </a:p>
        </p:txBody>
      </p:sp>
    </p:spTree>
    <p:extLst>
      <p:ext uri="{BB962C8B-B14F-4D97-AF65-F5344CB8AC3E}">
        <p14:creationId xmlns:p14="http://schemas.microsoft.com/office/powerpoint/2010/main" val="272704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A1A2-BD8D-CE44-A3E5-BE1E1C2A2C02}"/>
              </a:ext>
            </a:extLst>
          </p:cNvPr>
          <p:cNvSpPr>
            <a:spLocks noGrp="1"/>
          </p:cNvSpPr>
          <p:nvPr>
            <p:ph type="title"/>
          </p:nvPr>
        </p:nvSpPr>
        <p:spPr>
          <a:xfrm>
            <a:off x="-80388" y="236237"/>
            <a:ext cx="12272387" cy="1325563"/>
          </a:xfrm>
        </p:spPr>
        <p:txBody>
          <a:bodyPr>
            <a:normAutofit/>
          </a:bodyPr>
          <a:lstStyle/>
          <a:p>
            <a:r>
              <a:rPr lang="en-US" sz="3600" b="1" dirty="0">
                <a:ea typeface="MS PMincho" panose="02020600040205080304" pitchFamily="18" charset="-128"/>
              </a:rPr>
              <a:t>	</a:t>
            </a:r>
            <a:r>
              <a:rPr lang="en-US" sz="3600" b="1" dirty="0">
                <a:solidFill>
                  <a:srgbClr val="004D84"/>
                </a:solidFill>
                <a:latin typeface="Abadi Extra Light" panose="020B0204020104020204" pitchFamily="34" charset="0"/>
                <a:ea typeface="MS PMincho" panose="02020600040205080304" pitchFamily="18" charset="-128"/>
              </a:rPr>
              <a:t>Invest in and Scale Home Visiting Programs</a:t>
            </a:r>
            <a:br>
              <a:rPr lang="en-US" sz="3600" b="1" dirty="0">
                <a:solidFill>
                  <a:srgbClr val="004D84"/>
                </a:solidFill>
                <a:ea typeface="MS PMincho" panose="02020600040205080304" pitchFamily="18" charset="-128"/>
              </a:rPr>
            </a:br>
            <a:endParaRPr lang="en-US" sz="3600" b="1" dirty="0">
              <a:solidFill>
                <a:srgbClr val="004D84"/>
              </a:solidFill>
              <a:ea typeface="MS PMincho" panose="02020600040205080304" pitchFamily="18" charset="-128"/>
            </a:endParaRPr>
          </a:p>
        </p:txBody>
      </p:sp>
      <p:sp>
        <p:nvSpPr>
          <p:cNvPr id="5" name="Content Placeholder 4"/>
          <p:cNvSpPr>
            <a:spLocks noGrp="1"/>
          </p:cNvSpPr>
          <p:nvPr>
            <p:ph idx="1"/>
          </p:nvPr>
        </p:nvSpPr>
        <p:spPr>
          <a:xfrm>
            <a:off x="709773" y="1779403"/>
            <a:ext cx="10772454" cy="4351338"/>
          </a:xfrm>
        </p:spPr>
        <p:txBody>
          <a:bodyPr>
            <a:normAutofit/>
          </a:bodyPr>
          <a:lstStyle/>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In 2014, 48% of families receiving home visiting through the Maternal, Infant, and Early Childhood Home Visiting (MIECHV) Program were living in extreme poverty</a:t>
            </a:r>
          </a:p>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Nationwide, 18.3 million families have a child &lt; 6 or a child on the way who could benefit from home visiting</a:t>
            </a:r>
          </a:p>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Evidence-based models reach about 3%</a:t>
            </a:r>
          </a:p>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Scaling home visiting will require expansion of federal funding</a:t>
            </a:r>
          </a:p>
          <a:p>
            <a:pPr marL="0" indent="0">
              <a:buNone/>
            </a:pPr>
            <a:endParaRPr lang="en-US" sz="2400" dirty="0">
              <a:solidFill>
                <a:srgbClr val="83756C"/>
              </a:solidFill>
              <a:latin typeface="+mj-lt"/>
            </a:endParaRPr>
          </a:p>
        </p:txBody>
      </p:sp>
    </p:spTree>
    <p:extLst>
      <p:ext uri="{BB962C8B-B14F-4D97-AF65-F5344CB8AC3E}">
        <p14:creationId xmlns:p14="http://schemas.microsoft.com/office/powerpoint/2010/main" val="63767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45291"/>
            <a:ext cx="12278221" cy="1222191"/>
          </a:xfrm>
        </p:spPr>
        <p:txBody>
          <a:bodyPr/>
          <a:lstStyle/>
          <a:p>
            <a:r>
              <a:rPr lang="en-US" sz="3600" dirty="0">
                <a:solidFill>
                  <a:srgbClr val="004D84"/>
                </a:solidFill>
              </a:rPr>
              <a:t>	</a:t>
            </a:r>
            <a:r>
              <a:rPr lang="en-US" sz="3600" dirty="0">
                <a:solidFill>
                  <a:srgbClr val="004D84"/>
                </a:solidFill>
                <a:latin typeface="Abadi Extra Light" panose="020B0204020104020204" pitchFamily="34" charset="0"/>
              </a:rPr>
              <a:t>Promote Strong Collaboration Across Agencies Serving </a:t>
            </a:r>
            <a:br>
              <a:rPr lang="en-US" sz="3600" dirty="0">
                <a:solidFill>
                  <a:srgbClr val="004D84"/>
                </a:solidFill>
                <a:latin typeface="Abadi Extra Light" panose="020B0204020104020204" pitchFamily="34" charset="0"/>
              </a:rPr>
            </a:br>
            <a:r>
              <a:rPr lang="en-US" sz="3600" dirty="0">
                <a:solidFill>
                  <a:srgbClr val="004D84"/>
                </a:solidFill>
                <a:latin typeface="Abadi Extra Light" panose="020B0204020104020204" pitchFamily="34" charset="0"/>
              </a:rPr>
              <a:t>	Children and Families</a:t>
            </a:r>
          </a:p>
        </p:txBody>
      </p:sp>
      <p:sp>
        <p:nvSpPr>
          <p:cNvPr id="3" name="Content Placeholder 2"/>
          <p:cNvSpPr>
            <a:spLocks noGrp="1"/>
          </p:cNvSpPr>
          <p:nvPr>
            <p:ph idx="1"/>
          </p:nvPr>
        </p:nvSpPr>
        <p:spPr>
          <a:xfrm>
            <a:off x="633822" y="1961284"/>
            <a:ext cx="10924356" cy="4776529"/>
          </a:xfrm>
        </p:spPr>
        <p:txBody>
          <a:bodyPr/>
          <a:lstStyle/>
          <a:p>
            <a:pPr>
              <a:buClr>
                <a:srgbClr val="004D84"/>
              </a:buClr>
            </a:pPr>
            <a:r>
              <a:rPr lang="en-US" dirty="0">
                <a:solidFill>
                  <a:srgbClr val="83756C"/>
                </a:solidFill>
                <a:latin typeface="Abadi Extra Light" panose="020B0204020104020204" pitchFamily="34" charset="0"/>
              </a:rPr>
              <a:t>Organize state agencies overseeing Medicaid, maternal and child health, early intervention and early care and education under a common governance structure and leadership</a:t>
            </a:r>
          </a:p>
          <a:p>
            <a:pPr>
              <a:buClr>
                <a:srgbClr val="004D84"/>
              </a:buClr>
            </a:pPr>
            <a:r>
              <a:rPr lang="en-US" dirty="0">
                <a:solidFill>
                  <a:srgbClr val="83756C"/>
                </a:solidFill>
                <a:latin typeface="Abadi Extra Light" panose="020B0204020104020204" pitchFamily="34" charset="0"/>
              </a:rPr>
              <a:t>Incorporate relevant agencies into one cabinet department or appoint a Children’s Cabinet or Governor’s Initiative focused on children’s needs</a:t>
            </a:r>
          </a:p>
          <a:p>
            <a:pPr>
              <a:buClr>
                <a:srgbClr val="004D84"/>
              </a:buClr>
            </a:pPr>
            <a:r>
              <a:rPr lang="en-US" dirty="0">
                <a:solidFill>
                  <a:srgbClr val="83756C"/>
                </a:solidFill>
                <a:latin typeface="Abadi Extra Light" panose="020B0204020104020204" pitchFamily="34" charset="0"/>
              </a:rPr>
              <a:t>Use data-sharing agreement between Medicaid and agencies including early intervention, child welfare</a:t>
            </a:r>
          </a:p>
        </p:txBody>
      </p:sp>
    </p:spTree>
    <p:extLst>
      <p:ext uri="{BB962C8B-B14F-4D97-AF65-F5344CB8AC3E}">
        <p14:creationId xmlns:p14="http://schemas.microsoft.com/office/powerpoint/2010/main" val="130904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32" y="438900"/>
            <a:ext cx="12350977" cy="1325563"/>
          </a:xfrm>
        </p:spPr>
        <p:txBody>
          <a:bodyPr>
            <a:noAutofit/>
          </a:bodyPr>
          <a:lstStyle/>
          <a:p>
            <a:r>
              <a:rPr lang="en-US" sz="3600" b="1" dirty="0">
                <a:ea typeface="MS PMincho" panose="02020600040205080304" pitchFamily="18" charset="-128"/>
              </a:rPr>
              <a:t>	</a:t>
            </a:r>
            <a:r>
              <a:rPr lang="en-US" sz="3600" b="1" dirty="0">
                <a:solidFill>
                  <a:srgbClr val="004D84"/>
                </a:solidFill>
                <a:latin typeface="Abadi Extra Light" panose="020B0204020104020204" pitchFamily="34" charset="0"/>
                <a:ea typeface="MS PMincho" panose="02020600040205080304" pitchFamily="18" charset="-128"/>
              </a:rPr>
              <a:t>Expand Financial Support for Utilizing Community Health 	</a:t>
            </a:r>
            <a:br>
              <a:rPr lang="en-US" sz="3600" b="1" dirty="0">
                <a:solidFill>
                  <a:srgbClr val="004D84"/>
                </a:solidFill>
                <a:latin typeface="Abadi Extra Light" panose="020B0204020104020204" pitchFamily="34" charset="0"/>
                <a:ea typeface="MS PMincho" panose="02020600040205080304" pitchFamily="18" charset="-128"/>
              </a:rPr>
            </a:br>
            <a:r>
              <a:rPr lang="en-US" sz="3600" b="1" dirty="0">
                <a:solidFill>
                  <a:srgbClr val="004D84"/>
                </a:solidFill>
                <a:latin typeface="Abadi Extra Light" panose="020B0204020104020204" pitchFamily="34" charset="0"/>
                <a:ea typeface="MS PMincho" panose="02020600040205080304" pitchFamily="18" charset="-128"/>
              </a:rPr>
              <a:t>	Workers(CHWs) to </a:t>
            </a:r>
            <a:r>
              <a:rPr lang="en-US" sz="3600" dirty="0">
                <a:solidFill>
                  <a:srgbClr val="004D84"/>
                </a:solidFill>
                <a:latin typeface="Abadi Extra Light" panose="020B0204020104020204" pitchFamily="34" charset="0"/>
                <a:ea typeface="MS PMincho" panose="02020600040205080304" pitchFamily="18" charset="-128"/>
              </a:rPr>
              <a:t>C</a:t>
            </a:r>
            <a:r>
              <a:rPr lang="en-US" sz="3600" b="1" dirty="0">
                <a:solidFill>
                  <a:srgbClr val="004D84"/>
                </a:solidFill>
                <a:latin typeface="Abadi Extra Light" panose="020B0204020104020204" pitchFamily="34" charset="0"/>
                <a:ea typeface="MS PMincho" panose="02020600040205080304" pitchFamily="18" charset="-128"/>
              </a:rPr>
              <a:t>oordinate Care in Pediatric Health and 	Other Settings</a:t>
            </a:r>
          </a:p>
        </p:txBody>
      </p:sp>
      <p:sp>
        <p:nvSpPr>
          <p:cNvPr id="5" name="Content Placeholder 4"/>
          <p:cNvSpPr>
            <a:spLocks noGrp="1"/>
          </p:cNvSpPr>
          <p:nvPr>
            <p:ph idx="1"/>
          </p:nvPr>
        </p:nvSpPr>
        <p:spPr>
          <a:xfrm>
            <a:off x="583863" y="2350145"/>
            <a:ext cx="10515600" cy="4351338"/>
          </a:xfrm>
        </p:spPr>
        <p:txBody>
          <a:bodyPr>
            <a:normAutofit/>
          </a:bodyPr>
          <a:lstStyle/>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Many CHW programs report a financial return on investment ranging from $1.50 to $5 for every $1</a:t>
            </a:r>
          </a:p>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Example: Healthy Start Program </a:t>
            </a:r>
            <a:r>
              <a:rPr lang="en-US" dirty="0" err="1">
                <a:solidFill>
                  <a:srgbClr val="83756C"/>
                </a:solidFill>
                <a:latin typeface="Abadi Extra Light" panose="020B0204020104020204" pitchFamily="34" charset="0"/>
                <a:ea typeface="MS PMincho" panose="02020600040205080304" pitchFamily="18" charset="-128"/>
                <a:cs typeface="Arial" panose="020B0604020202020204" pitchFamily="34" charset="0"/>
              </a:rPr>
              <a:t>Madrina</a:t>
            </a: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 uses CHWs to deliver home visiting services and has successfully linked pregnant Latinas to perinatal health care, health education, and support services</a:t>
            </a:r>
          </a:p>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Pediatric interventions including </a:t>
            </a:r>
            <a:r>
              <a:rPr lang="en-US" dirty="0" err="1">
                <a:solidFill>
                  <a:srgbClr val="83756C"/>
                </a:solidFill>
                <a:latin typeface="Abadi Extra Light" panose="020B0204020104020204" pitchFamily="34" charset="0"/>
                <a:ea typeface="MS PMincho" panose="02020600040205080304" pitchFamily="18" charset="-128"/>
                <a:cs typeface="Arial" panose="020B0604020202020204" pitchFamily="34" charset="0"/>
              </a:rPr>
              <a:t>HealthySteps</a:t>
            </a: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 and DULCE draw on this model to employ a </a:t>
            </a:r>
            <a:r>
              <a:rPr lang="en-US" dirty="0" err="1">
                <a:solidFill>
                  <a:srgbClr val="83756C"/>
                </a:solidFill>
                <a:latin typeface="Abadi Extra Light" panose="020B0204020104020204" pitchFamily="34" charset="0"/>
                <a:ea typeface="MS PMincho" panose="02020600040205080304" pitchFamily="18" charset="-128"/>
                <a:cs typeface="Arial" panose="020B0604020202020204" pitchFamily="34" charset="0"/>
              </a:rPr>
              <a:t>HealthySteps</a:t>
            </a: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 specialist or related role in the health care setting to support families</a:t>
            </a:r>
          </a:p>
        </p:txBody>
      </p:sp>
    </p:spTree>
    <p:extLst>
      <p:ext uri="{BB962C8B-B14F-4D97-AF65-F5344CB8AC3E}">
        <p14:creationId xmlns:p14="http://schemas.microsoft.com/office/powerpoint/2010/main" val="2380207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87" y="109967"/>
            <a:ext cx="12272388" cy="1325563"/>
          </a:xfrm>
        </p:spPr>
        <p:txBody>
          <a:bodyPr>
            <a:noAutofit/>
          </a:bodyPr>
          <a:lstStyle/>
          <a:p>
            <a:br>
              <a:rPr lang="en-US" b="1" dirty="0">
                <a:ea typeface="MS PMincho" panose="02020600040205080304" pitchFamily="18" charset="-128"/>
              </a:rPr>
            </a:br>
            <a:r>
              <a:rPr lang="en-US" b="1" dirty="0">
                <a:ea typeface="MS PMincho" panose="02020600040205080304" pitchFamily="18" charset="-128"/>
              </a:rPr>
              <a:t>	</a:t>
            </a:r>
            <a:r>
              <a:rPr lang="en-US" sz="3600" b="1" dirty="0">
                <a:solidFill>
                  <a:srgbClr val="004D84"/>
                </a:solidFill>
                <a:latin typeface="Abadi Extra Light" panose="020B0204020104020204" pitchFamily="34" charset="0"/>
                <a:ea typeface="MS PMincho" panose="02020600040205080304" pitchFamily="18" charset="-128"/>
              </a:rPr>
              <a:t>Allow Pediatric Health Providers to Bill for Maternal 	</a:t>
            </a:r>
            <a:br>
              <a:rPr lang="en-US" sz="3600" b="1" dirty="0">
                <a:solidFill>
                  <a:srgbClr val="004D84"/>
                </a:solidFill>
                <a:latin typeface="Abadi Extra Light" panose="020B0204020104020204" pitchFamily="34" charset="0"/>
                <a:ea typeface="MS PMincho" panose="02020600040205080304" pitchFamily="18" charset="-128"/>
              </a:rPr>
            </a:br>
            <a:r>
              <a:rPr lang="en-US" sz="3600" b="1" dirty="0">
                <a:solidFill>
                  <a:srgbClr val="004D84"/>
                </a:solidFill>
                <a:latin typeface="Abadi Extra Light" panose="020B0204020104020204" pitchFamily="34" charset="0"/>
                <a:ea typeface="MS PMincho" panose="02020600040205080304" pitchFamily="18" charset="-128"/>
              </a:rPr>
              <a:t>	Depression</a:t>
            </a:r>
            <a:r>
              <a:rPr lang="en-US" sz="3600" dirty="0">
                <a:solidFill>
                  <a:srgbClr val="004D84"/>
                </a:solidFill>
                <a:latin typeface="Abadi Extra Light" panose="020B0204020104020204" pitchFamily="34" charset="0"/>
                <a:ea typeface="MS PMincho" panose="02020600040205080304" pitchFamily="18" charset="-128"/>
              </a:rPr>
              <a:t> </a:t>
            </a:r>
            <a:r>
              <a:rPr lang="en-US" sz="3600" b="1" dirty="0">
                <a:solidFill>
                  <a:srgbClr val="004D84"/>
                </a:solidFill>
                <a:latin typeface="Abadi Extra Light" panose="020B0204020104020204" pitchFamily="34" charset="0"/>
                <a:ea typeface="MS PMincho" panose="02020600040205080304" pitchFamily="18" charset="-128"/>
              </a:rPr>
              <a:t>Screening and Cover Treatment Under 	</a:t>
            </a:r>
            <a:br>
              <a:rPr lang="en-US" sz="3600" b="1" dirty="0">
                <a:solidFill>
                  <a:srgbClr val="004D84"/>
                </a:solidFill>
                <a:latin typeface="Abadi Extra Light" panose="020B0204020104020204" pitchFamily="34" charset="0"/>
                <a:ea typeface="MS PMincho" panose="02020600040205080304" pitchFamily="18" charset="-128"/>
              </a:rPr>
            </a:br>
            <a:r>
              <a:rPr lang="en-US" sz="3600" b="1" dirty="0">
                <a:solidFill>
                  <a:srgbClr val="004D84"/>
                </a:solidFill>
                <a:latin typeface="Abadi Extra Light" panose="020B0204020104020204" pitchFamily="34" charset="0"/>
                <a:ea typeface="MS PMincho" panose="02020600040205080304" pitchFamily="18" charset="-128"/>
              </a:rPr>
              <a:t>	Child’s Medicaid Benefit</a:t>
            </a:r>
          </a:p>
        </p:txBody>
      </p:sp>
      <p:sp>
        <p:nvSpPr>
          <p:cNvPr id="4" name="Content Placeholder 3"/>
          <p:cNvSpPr>
            <a:spLocks noGrp="1"/>
          </p:cNvSpPr>
          <p:nvPr>
            <p:ph idx="1"/>
          </p:nvPr>
        </p:nvSpPr>
        <p:spPr>
          <a:xfrm>
            <a:off x="623729" y="2396695"/>
            <a:ext cx="10133683" cy="4351338"/>
          </a:xfrm>
        </p:spPr>
        <p:txBody>
          <a:bodyPr>
            <a:noAutofit/>
          </a:bodyPr>
          <a:lstStyle/>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5 to 25% of all pregnant, postpartum, and parenting women experience some type of depression</a:t>
            </a:r>
          </a:p>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Low-income women experience depressive symptoms at higher rates—between 40 to 60%</a:t>
            </a:r>
          </a:p>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Maternal depression prevalence similar across racial and ethnic groups, but black women and Latinas are less likely to receive care</a:t>
            </a:r>
          </a:p>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32 states allow maternal depression screening to be billed under the child’s Medicaid; 19 states do not </a:t>
            </a:r>
          </a:p>
          <a:p>
            <a:endParaRPr lang="en-US" sz="2600" dirty="0">
              <a:latin typeface="+mj-lt"/>
            </a:endParaRPr>
          </a:p>
        </p:txBody>
      </p:sp>
    </p:spTree>
    <p:extLst>
      <p:ext uri="{BB962C8B-B14F-4D97-AF65-F5344CB8AC3E}">
        <p14:creationId xmlns:p14="http://schemas.microsoft.com/office/powerpoint/2010/main" val="320476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84" y="166611"/>
            <a:ext cx="12033120" cy="1325563"/>
          </a:xfrm>
        </p:spPr>
        <p:txBody>
          <a:bodyPr>
            <a:noAutofit/>
          </a:bodyPr>
          <a:lstStyle/>
          <a:p>
            <a:r>
              <a:rPr lang="en-US" sz="3600" b="1" dirty="0">
                <a:ea typeface="MS PMincho" panose="02020600040205080304" pitchFamily="18" charset="-128"/>
              </a:rPr>
              <a:t>	</a:t>
            </a:r>
            <a:r>
              <a:rPr lang="en-US" sz="3600" b="1" dirty="0">
                <a:solidFill>
                  <a:srgbClr val="004D84"/>
                </a:solidFill>
                <a:latin typeface="Abadi Extra Light" panose="020B0204020104020204" pitchFamily="34" charset="0"/>
                <a:ea typeface="MS PMincho" panose="02020600040205080304" pitchFamily="18" charset="-128"/>
              </a:rPr>
              <a:t>Partner with Families at All </a:t>
            </a:r>
            <a:r>
              <a:rPr lang="en-US" sz="3600" dirty="0">
                <a:solidFill>
                  <a:srgbClr val="004D84"/>
                </a:solidFill>
                <a:latin typeface="Abadi Extra Light" panose="020B0204020104020204" pitchFamily="34" charset="0"/>
                <a:ea typeface="MS PMincho" panose="02020600040205080304" pitchFamily="18" charset="-128"/>
              </a:rPr>
              <a:t>L</a:t>
            </a:r>
            <a:r>
              <a:rPr lang="en-US" sz="3600" b="1" dirty="0">
                <a:solidFill>
                  <a:srgbClr val="004D84"/>
                </a:solidFill>
                <a:latin typeface="Abadi Extra Light" panose="020B0204020104020204" pitchFamily="34" charset="0"/>
                <a:ea typeface="MS PMincho" panose="02020600040205080304" pitchFamily="18" charset="-128"/>
              </a:rPr>
              <a:t>evels, Including Policy 	Development, Program Design, and Implementation</a:t>
            </a:r>
          </a:p>
        </p:txBody>
      </p:sp>
      <p:sp>
        <p:nvSpPr>
          <p:cNvPr id="5" name="Content Placeholder 4"/>
          <p:cNvSpPr>
            <a:spLocks noGrp="1"/>
          </p:cNvSpPr>
          <p:nvPr>
            <p:ph idx="1"/>
          </p:nvPr>
        </p:nvSpPr>
        <p:spPr>
          <a:xfrm>
            <a:off x="641896" y="2244406"/>
            <a:ext cx="10191693" cy="4351338"/>
          </a:xfrm>
        </p:spPr>
        <p:txBody>
          <a:bodyPr>
            <a:noAutofit/>
          </a:bodyPr>
          <a:lstStyle/>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Effective inclusion of voices and priorities of communities of color and other marginalized groups is a matter of equity</a:t>
            </a:r>
          </a:p>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Family-centered care and shared decision making also contribute to better health outcomes, improvements in quality and patient safety</a:t>
            </a:r>
          </a:p>
          <a:p>
            <a:pPr marL="457200" indent="-457200">
              <a:buClr>
                <a:srgbClr val="004D84"/>
              </a:buClr>
              <a:buFont typeface="Arial" panose="020B0604020202020204" pitchFamily="34" charset="0"/>
              <a:buChar char="•"/>
            </a:pPr>
            <a:r>
              <a:rPr lang="en-US" dirty="0">
                <a:solidFill>
                  <a:srgbClr val="83756C"/>
                </a:solidFill>
                <a:latin typeface="Abadi Extra Light" panose="020B0204020104020204" pitchFamily="34" charset="0"/>
                <a:ea typeface="MS PMincho" panose="02020600040205080304" pitchFamily="18" charset="-128"/>
                <a:cs typeface="Arial" panose="020B0604020202020204" pitchFamily="34" charset="0"/>
              </a:rPr>
              <a:t>Strategies for creating space and lifting the voices of families underrepresented groups</a:t>
            </a:r>
            <a:endParaRPr lang="en-US" sz="2400" dirty="0">
              <a:solidFill>
                <a:srgbClr val="83756C"/>
              </a:solidFill>
              <a:latin typeface="Abadi Extra Light" panose="020B0204020104020204" pitchFamily="34" charset="0"/>
              <a:cs typeface="Arial" panose="020B0604020202020204" pitchFamily="34" charset="0"/>
            </a:endParaRPr>
          </a:p>
        </p:txBody>
      </p:sp>
    </p:spTree>
    <p:extLst>
      <p:ext uri="{BB962C8B-B14F-4D97-AF65-F5344CB8AC3E}">
        <p14:creationId xmlns:p14="http://schemas.microsoft.com/office/powerpoint/2010/main" val="16703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819" y="365125"/>
            <a:ext cx="10641435" cy="1325563"/>
          </a:xfrm>
        </p:spPr>
        <p:txBody>
          <a:bodyPr>
            <a:noAutofit/>
          </a:bodyPr>
          <a:lstStyle/>
          <a:p>
            <a:br>
              <a:rPr lang="en-US" b="1" dirty="0">
                <a:ea typeface="MS PMincho" panose="02020600040205080304" pitchFamily="18" charset="-128"/>
              </a:rPr>
            </a:br>
            <a:r>
              <a:rPr lang="en-US" sz="3600" b="1" dirty="0">
                <a:solidFill>
                  <a:srgbClr val="004D84"/>
                </a:solidFill>
                <a:latin typeface="Abadi Extra Light" panose="020B0204020104020204" pitchFamily="34" charset="0"/>
                <a:ea typeface="MS PMincho" panose="02020600040205080304" pitchFamily="18" charset="-128"/>
              </a:rPr>
              <a:t>Institute Staff Trainings on Implicit Bias</a:t>
            </a:r>
            <a:br>
              <a:rPr lang="en-US" sz="3600" b="1" dirty="0">
                <a:latin typeface="Abadi Extra Light" panose="020B0204020104020204" pitchFamily="34" charset="0"/>
                <a:ea typeface="MS PMincho" panose="02020600040205080304" pitchFamily="18" charset="-128"/>
              </a:rPr>
            </a:br>
            <a:br>
              <a:rPr lang="en-US" sz="3600" b="1" dirty="0">
                <a:latin typeface="Abadi Extra Light" panose="020B0204020104020204" pitchFamily="34" charset="0"/>
                <a:ea typeface="MS PMincho" panose="02020600040205080304" pitchFamily="18" charset="-128"/>
              </a:rPr>
            </a:br>
            <a:endParaRPr lang="en-US" sz="3600" b="1" dirty="0">
              <a:latin typeface="Abadi Extra Light" panose="020B0204020104020204" pitchFamily="34" charset="0"/>
              <a:ea typeface="MS PMincho" panose="02020600040205080304" pitchFamily="18" charset="-128"/>
            </a:endParaRPr>
          </a:p>
        </p:txBody>
      </p:sp>
      <p:sp>
        <p:nvSpPr>
          <p:cNvPr id="4" name="Content Placeholder 3"/>
          <p:cNvSpPr>
            <a:spLocks noGrp="1"/>
          </p:cNvSpPr>
          <p:nvPr>
            <p:ph idx="1"/>
          </p:nvPr>
        </p:nvSpPr>
        <p:spPr>
          <a:xfrm>
            <a:off x="576775" y="1690688"/>
            <a:ext cx="10515600" cy="4351338"/>
          </a:xfrm>
        </p:spPr>
        <p:txBody>
          <a:bodyPr>
            <a:normAutofit fontScale="32500" lnSpcReduction="20000"/>
          </a:bodyPr>
          <a:lstStyle/>
          <a:p>
            <a:pPr marL="457200" indent="-457200">
              <a:lnSpc>
                <a:spcPct val="120000"/>
              </a:lnSpc>
              <a:buClr>
                <a:srgbClr val="004D84"/>
              </a:buClr>
              <a:buFont typeface="Arial" panose="020B0604020202020204" pitchFamily="34" charset="0"/>
              <a:buChar char="•"/>
            </a:pPr>
            <a:r>
              <a:rPr lang="en-US" sz="7200" dirty="0">
                <a:solidFill>
                  <a:schemeClr val="tx1">
                    <a:lumMod val="65000"/>
                    <a:lumOff val="35000"/>
                  </a:schemeClr>
                </a:solidFill>
                <a:latin typeface="Abadi Extra Light" panose="020B0204020104020204" pitchFamily="34" charset="0"/>
                <a:ea typeface="MS PMincho" panose="02020600040205080304" pitchFamily="18" charset="-128"/>
              </a:rPr>
              <a:t>In health care, implicit bias affects care in a number of ways with harmful consequences for underrepresented patients</a:t>
            </a:r>
          </a:p>
          <a:p>
            <a:pPr marL="457200" indent="-457200">
              <a:lnSpc>
                <a:spcPct val="120000"/>
              </a:lnSpc>
              <a:buClr>
                <a:srgbClr val="004D84"/>
              </a:buClr>
              <a:buFont typeface="Arial" panose="020B0604020202020204" pitchFamily="34" charset="0"/>
              <a:buChar char="•"/>
            </a:pPr>
            <a:r>
              <a:rPr lang="en-US" sz="7200" dirty="0">
                <a:solidFill>
                  <a:schemeClr val="tx1">
                    <a:lumMod val="65000"/>
                    <a:lumOff val="35000"/>
                  </a:schemeClr>
                </a:solidFill>
                <a:latin typeface="Abadi Extra Light" panose="020B0204020104020204" pitchFamily="34" charset="0"/>
                <a:ea typeface="MS PMincho" panose="02020600040205080304" pitchFamily="18" charset="-128"/>
              </a:rPr>
              <a:t>For instance, communities of color and other underserved groups are:</a:t>
            </a:r>
          </a:p>
          <a:p>
            <a:pPr marL="1257300" lvl="1" indent="-457200">
              <a:lnSpc>
                <a:spcPct val="120000"/>
              </a:lnSpc>
              <a:buClr>
                <a:srgbClr val="004D84"/>
              </a:buClr>
            </a:pPr>
            <a:r>
              <a:rPr lang="en-US" sz="7200" dirty="0">
                <a:solidFill>
                  <a:schemeClr val="tx1">
                    <a:lumMod val="65000"/>
                    <a:lumOff val="35000"/>
                  </a:schemeClr>
                </a:solidFill>
                <a:latin typeface="Abadi Extra Light" panose="020B0204020104020204" pitchFamily="34" charset="0"/>
                <a:ea typeface="MS PMincho" panose="02020600040205080304" pitchFamily="18" charset="-128"/>
              </a:rPr>
              <a:t>Less likely to be prescribed pain medication</a:t>
            </a:r>
          </a:p>
          <a:p>
            <a:pPr marL="1257300" lvl="1" indent="-457200">
              <a:lnSpc>
                <a:spcPct val="120000"/>
              </a:lnSpc>
              <a:buClr>
                <a:srgbClr val="004D84"/>
              </a:buClr>
            </a:pPr>
            <a:r>
              <a:rPr lang="en-US" sz="7200" dirty="0">
                <a:solidFill>
                  <a:schemeClr val="tx1">
                    <a:lumMod val="65000"/>
                    <a:lumOff val="35000"/>
                  </a:schemeClr>
                </a:solidFill>
                <a:latin typeface="Abadi Extra Light" panose="020B0204020104020204" pitchFamily="34" charset="0"/>
                <a:ea typeface="MS PMincho" panose="02020600040205080304" pitchFamily="18" charset="-128"/>
              </a:rPr>
              <a:t>More likely to be viewed as medically noncompliant</a:t>
            </a:r>
          </a:p>
          <a:p>
            <a:pPr marL="1257300" lvl="1" indent="-457200">
              <a:lnSpc>
                <a:spcPct val="120000"/>
              </a:lnSpc>
              <a:buClr>
                <a:srgbClr val="004D84"/>
              </a:buClr>
            </a:pPr>
            <a:r>
              <a:rPr lang="en-US" sz="7200" dirty="0">
                <a:solidFill>
                  <a:schemeClr val="tx1">
                    <a:lumMod val="65000"/>
                    <a:lumOff val="35000"/>
                  </a:schemeClr>
                </a:solidFill>
                <a:latin typeface="Abadi Extra Light" panose="020B0204020104020204" pitchFamily="34" charset="0"/>
                <a:ea typeface="MS PMincho" panose="02020600040205080304" pitchFamily="18" charset="-128"/>
              </a:rPr>
              <a:t>More likely to be viewed as medication-seeking or having some other motive to seek medication other than receiving needed care</a:t>
            </a:r>
          </a:p>
          <a:p>
            <a:pPr marL="1257300" lvl="1" indent="-457200">
              <a:lnSpc>
                <a:spcPct val="120000"/>
              </a:lnSpc>
              <a:buClr>
                <a:srgbClr val="004D84"/>
              </a:buClr>
            </a:pPr>
            <a:r>
              <a:rPr lang="en-US" sz="7200" dirty="0">
                <a:solidFill>
                  <a:schemeClr val="tx1">
                    <a:lumMod val="65000"/>
                    <a:lumOff val="35000"/>
                  </a:schemeClr>
                </a:solidFill>
                <a:latin typeface="Abadi Extra Light" panose="020B0204020104020204" pitchFamily="34" charset="0"/>
                <a:ea typeface="MS PMincho" panose="02020600040205080304" pitchFamily="18" charset="-128"/>
              </a:rPr>
              <a:t>Implicit bias associated with disparities in pain management in pediatric care</a:t>
            </a:r>
          </a:p>
          <a:p>
            <a:endParaRPr lang="en-US" dirty="0"/>
          </a:p>
        </p:txBody>
      </p:sp>
    </p:spTree>
    <p:extLst>
      <p:ext uri="{BB962C8B-B14F-4D97-AF65-F5344CB8AC3E}">
        <p14:creationId xmlns:p14="http://schemas.microsoft.com/office/powerpoint/2010/main" val="3941424371"/>
      </p:ext>
    </p:extLst>
  </p:cSld>
  <p:clrMapOvr>
    <a:masterClrMapping/>
  </p:clrMapOvr>
</p:sld>
</file>

<file path=ppt/theme/theme1.xml><?xml version="1.0" encoding="utf-8"?>
<a:theme xmlns:a="http://schemas.openxmlformats.org/drawingml/2006/main" name="Office Theme">
  <a:themeElements>
    <a:clrScheme name="kp standard">
      <a:dk1>
        <a:sysClr val="windowText" lastClr="000000"/>
      </a:dk1>
      <a:lt1>
        <a:sysClr val="window" lastClr="FFFFFF"/>
      </a:lt1>
      <a:dk2>
        <a:srgbClr val="E6762F"/>
      </a:dk2>
      <a:lt2>
        <a:srgbClr val="FAB439"/>
      </a:lt2>
      <a:accent1>
        <a:srgbClr val="559D37"/>
      </a:accent1>
      <a:accent2>
        <a:srgbClr val="40A2A0"/>
      </a:accent2>
      <a:accent3>
        <a:srgbClr val="92CCF0"/>
      </a:accent3>
      <a:accent4>
        <a:srgbClr val="0078B3"/>
      </a:accent4>
      <a:accent5>
        <a:srgbClr val="003B71"/>
      </a:accent5>
      <a:accent6>
        <a:srgbClr val="633C8C"/>
      </a:accent6>
      <a:hlink>
        <a:srgbClr val="0078B3"/>
      </a:hlink>
      <a:folHlink>
        <a:srgbClr val="0078B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W_PPT_03" id="{E341CB5A-A824-FA42-B49F-740E074D0286}" vid="{2C8C4461-907A-1847-833D-6E19BBD51A8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Telehealth Forum PPT Template</Template>
  <TotalTime>6805</TotalTime>
  <Words>2673</Words>
  <Application>Microsoft Office PowerPoint</Application>
  <PresentationFormat>Widescreen</PresentationFormat>
  <Paragraphs>179</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MS PMincho</vt:lpstr>
      <vt:lpstr>Abadi Extra Light</vt:lpstr>
      <vt:lpstr>Arial</vt:lpstr>
      <vt:lpstr>Calibri</vt:lpstr>
      <vt:lpstr>Calibri Light</vt:lpstr>
      <vt:lpstr>Office Theme</vt:lpstr>
      <vt:lpstr>1_Office Theme</vt:lpstr>
      <vt:lpstr>PowerPoint Presentation</vt:lpstr>
      <vt:lpstr>  Leveraging the Health Care System to Prevent and Mitigate   ACEs: The Opportunity </vt:lpstr>
      <vt:lpstr>  Increase Access to Comprehensive Affordable Health Care  for Children, Parents, and Families by Strengthening and  Protecting Medicaid &amp; CHIP</vt:lpstr>
      <vt:lpstr> Invest in and Scale Home Visiting Programs </vt:lpstr>
      <vt:lpstr> Promote Strong Collaboration Across Agencies Serving   Children and Families</vt:lpstr>
      <vt:lpstr> Expand Financial Support for Utilizing Community Health    Workers(CHWs) to Coordinate Care in Pediatric Health and  Other Settings</vt:lpstr>
      <vt:lpstr>  Allow Pediatric Health Providers to Bill for Maternal    Depression Screening and Cover Treatment Under    Child’s Medicaid Benefit</vt:lpstr>
      <vt:lpstr> Partner with Families at All Levels, Including Policy  Development, Program Design, and Implementation</vt:lpstr>
      <vt:lpstr> Institute Staff Trainings on Implicit Bias  </vt:lpstr>
      <vt:lpstr> Use Institutional Analysis to Identify and Mitigate the Health  Harms of Institutional Racism</vt:lpstr>
      <vt:lpstr> Promote Population Health by Better Connecting and   Integrating Health Care and Social Supports</vt:lpstr>
      <vt:lpstr> Target Interventions  to Young Children Ages Birth   to 3 and Their Caregivers</vt:lpstr>
      <vt:lpstr>  Expand Definition and Screening for ACEs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Manansala</dc:creator>
  <cp:lastModifiedBy>Shadi Houshyar</cp:lastModifiedBy>
  <cp:revision>158</cp:revision>
  <dcterms:created xsi:type="dcterms:W3CDTF">2017-11-16T21:44:32Z</dcterms:created>
  <dcterms:modified xsi:type="dcterms:W3CDTF">2020-01-15T16:42:29Z</dcterms:modified>
</cp:coreProperties>
</file>