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86" r:id="rId3"/>
    <p:sldId id="291" r:id="rId4"/>
    <p:sldId id="280" r:id="rId5"/>
    <p:sldId id="292" r:id="rId6"/>
    <p:sldId id="287" r:id="rId7"/>
    <p:sldId id="288" r:id="rId8"/>
    <p:sldId id="289" r:id="rId9"/>
    <p:sldId id="290" r:id="rId10"/>
    <p:sldId id="28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9DDA51-5431-45C4-BE73-65DDED1D28DA}">
          <p14:sldIdLst>
            <p14:sldId id="286"/>
            <p14:sldId id="291"/>
            <p14:sldId id="280"/>
            <p14:sldId id="292"/>
            <p14:sldId id="287"/>
            <p14:sldId id="288"/>
            <p14:sldId id="289"/>
            <p14:sldId id="29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Pogue" initials="SP" lastIdx="1" clrIdx="0">
    <p:extLst>
      <p:ext uri="{19B8F6BF-5375-455C-9EA6-DF929625EA0E}">
        <p15:presenceInfo xmlns:p15="http://schemas.microsoft.com/office/powerpoint/2012/main" userId="S-1-5-21-1734695857-4226626932-925340504-2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95"/>
    <a:srgbClr val="03B5DF"/>
    <a:srgbClr val="02A9D0"/>
    <a:srgbClr val="015D73"/>
    <a:srgbClr val="014D5F"/>
    <a:srgbClr val="029ABE"/>
    <a:srgbClr val="0290B2"/>
    <a:srgbClr val="03C0ED"/>
    <a:srgbClr val="3C4672"/>
    <a:srgbClr val="2D4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1C111-9E9E-4A1E-AC34-DD1BEFA0707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BBB63-4179-4D18-B1B8-6019D542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8F97-DA18-45FE-8865-40B2A501A524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8509A-E820-48FA-A61A-316ABAF1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D9EB9-7F2C-4D60-854E-B1ABE52D64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8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3E81-8D44-43C0-8244-B1CA605F3F5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8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0556-9A16-46C8-AB61-6BDA6DF1CD20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3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0909-D98F-4B32-BD8A-AFCA4487D0B0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2CA-8538-4581-AFD1-BA6242441D9D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6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AF9-337A-4C4D-A477-783D112376E6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1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EDC4-4BC8-4375-AC93-42810E9B6A2D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7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DF9E-A5A4-445C-9B48-98A5942C5C6A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89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70C-C100-46E4-A3FF-889DE5BCB045}" type="datetime1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16D-85CB-4CC8-8F15-DF2AAE525647}" type="datetime1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9E7-28A6-4770-9B2B-1FF0030A2DAC}" type="datetime1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B502-02AE-4EC9-AE0D-59EE5C706180}" type="datetime1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7DEB43-59E5-4839-8B7D-E4F355D7B73C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30F9-BF0F-4CE2-B2E4-D4FF0F5595C8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24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422-DE9D-4491-BAEA-DF508723F654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D8B-9D8C-492B-BA08-36C9FCAB107B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B644-C276-4177-9509-836CB90824CF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CFC-E7D4-4F87-AF60-B5BD65C4405A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33AB-EF44-44DD-BB42-B933980EA4E3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9593-9A1C-41E4-A442-1A33F806CE90}" type="datetime1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99-BE84-415B-B8C0-DF64B9B69181}" type="datetime1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0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E49A-A885-4374-A6B6-743A82BC0805}" type="datetime1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7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56B9-BFCE-4F5A-9435-2CBE47D9019F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30D7-51CE-4BBC-BE10-CF696699E068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7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6E40-FB81-4BE9-A15B-2B044454B998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59C7-2335-4655-B61B-A83FFDA8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3DA547-0370-447B-9571-D3DAAACB6CA8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1DA284-B515-486F-9F0E-B077CD7251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gue@cpp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x.com/2018/5/23/17353284/emergency-room-doctor-out-of-network" TargetMode="External"/><Relationship Id="rId2" Type="http://schemas.openxmlformats.org/officeDocument/2006/relationships/hyperlink" Target="https://www.npr.org/sections/health-shots/2018/02/16/584296663/how-a-urine-test-after-back-surgery-triggered-a-17-800-bil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www.npr.org/sections/health-shots/2018/09/25/647531500/taken-for-a-ride-doctor-injured-in-atv-crash-gets-56-603-bill-for-air-ambulance" TargetMode="External"/><Relationship Id="rId4" Type="http://schemas.openxmlformats.org/officeDocument/2006/relationships/hyperlink" Target="https://www.npr.org/sections/health-shots/2018/08/27/640891882/life-threatening-heart-attack-leaves-teacher-with-108-951-bi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affairs.org/doi/abs/10.1377/hlthaff.2016.0970?journalCode=hlthaf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454" y="631952"/>
            <a:ext cx="10594109" cy="3566160"/>
          </a:xfrm>
        </p:spPr>
        <p:txBody>
          <a:bodyPr>
            <a:normAutofit/>
          </a:bodyPr>
          <a:lstStyle/>
          <a:p>
            <a:r>
              <a:rPr lang="en-US" sz="5400" dirty="0"/>
              <a:t>Stopping surprise medical bills in Texas </a:t>
            </a:r>
            <a:br>
              <a:rPr lang="en-US" sz="5400" dirty="0"/>
            </a:br>
            <a:r>
              <a:rPr lang="en-US" sz="1400" dirty="0"/>
              <a:t> </a:t>
            </a:r>
            <a:b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/>
              <a:t> </a:t>
            </a:r>
            <a:endParaRPr lang="en-US" sz="3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576" y="4867360"/>
            <a:ext cx="6752849" cy="107624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Stacey Pogue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Senior Policy Analyst, </a:t>
            </a:r>
            <a:r>
              <a:rPr lang="en-US" sz="2800" dirty="0">
                <a:hlinkClick r:id="rId3"/>
              </a:rPr>
              <a:t>Pogue@cppp.org</a:t>
            </a:r>
            <a:endParaRPr lang="en-US" sz="2800" dirty="0"/>
          </a:p>
          <a:p>
            <a:r>
              <a:rPr lang="en-US" sz="2800" dirty="0"/>
              <a:t>January 23, 2020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79" y="559437"/>
            <a:ext cx="4004741" cy="1767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4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72D4-43EA-4B2F-96F8-339B4961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614E-CFA7-4480-95DA-F4F89FF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C2121C-3DA0-4ABD-99C9-368E1064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0" y="3245662"/>
            <a:ext cx="5411930" cy="2733617"/>
          </a:xfrm>
          <a:prstGeom prst="rect">
            <a:avLst/>
          </a:prstGeo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F618E9CF-0285-4DE0-8343-548E07D0F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11" y="3176386"/>
            <a:ext cx="2826513" cy="2802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E9DAB4-BD15-4902-A3CB-B8FF7D4B1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24" y="3098224"/>
            <a:ext cx="2522087" cy="2733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B9E7E7-5CA7-4697-9EB0-6FE3A7F63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97" y="33091"/>
            <a:ext cx="11612806" cy="27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4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Overview of policy changes in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644" y="809337"/>
            <a:ext cx="7012709" cy="53975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2009:  </a:t>
            </a:r>
            <a:r>
              <a:rPr lang="en-US" sz="2400" dirty="0"/>
              <a:t>Texas passes first-in-the-nation dispute resolution system for surprise medical bills.</a:t>
            </a:r>
          </a:p>
          <a:p>
            <a:pPr marL="201168" lvl="1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	Does not fully protect consumers. Consumers 	still trapped in the middle of fights over prices. 	Few consumers benefit.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2015: </a:t>
            </a:r>
            <a:r>
              <a:rPr lang="en-US" sz="2400" dirty="0"/>
              <a:t>Texas consumer groups first introduce bill to stop surprise medical bills in Texas. Other stakeholders neutral or opposed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2015 and 2017: </a:t>
            </a:r>
            <a:r>
              <a:rPr lang="en-US" sz="2400" dirty="0"/>
              <a:t>Passed incremental improvements to Texas’ mediation system.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2019: </a:t>
            </a:r>
            <a:r>
              <a:rPr lang="en-US" sz="2400" dirty="0"/>
              <a:t>Passed strong bill that fully protects consumers. Modeled on New York, but with some improvements. Supported by most stakeholder groups.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B4B3E-277D-41D7-BF15-DA844336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6" y="3429000"/>
            <a:ext cx="4071666" cy="21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913A7A-01D1-4F37-9640-DE812DEC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Ban on Surprise Medical Billing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C75D9-9BC6-45BC-8CED-0D0EF788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A284-B515-486F-9F0E-B077CD7251C9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599970-28C8-4C5B-9376-22F606AA7889}"/>
              </a:ext>
            </a:extLst>
          </p:cNvPr>
          <p:cNvSpPr/>
          <p:nvPr/>
        </p:nvSpPr>
        <p:spPr>
          <a:xfrm>
            <a:off x="151825" y="1855856"/>
            <a:ext cx="2609848" cy="4177654"/>
          </a:xfrm>
          <a:prstGeom prst="roundRect">
            <a:avLst/>
          </a:prstGeom>
          <a:solidFill>
            <a:srgbClr val="017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Applies to:</a:t>
            </a:r>
          </a:p>
          <a:p>
            <a:pPr algn="ctr">
              <a:tabLst>
                <a:tab pos="111125" algn="l"/>
              </a:tabLst>
            </a:pPr>
            <a:endParaRPr lang="en-US" sz="2400" dirty="0"/>
          </a:p>
          <a:p>
            <a:pPr marL="0" lvl="1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400" dirty="0"/>
              <a:t>   PPOs</a:t>
            </a:r>
          </a:p>
          <a:p>
            <a:pPr marL="0" lvl="1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400" dirty="0"/>
              <a:t>   HMOs</a:t>
            </a:r>
          </a:p>
          <a:p>
            <a:pPr marL="0" lvl="1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400" dirty="0"/>
              <a:t>   EPOs</a:t>
            </a:r>
          </a:p>
          <a:p>
            <a:pPr marL="111125" indent="-11112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n-US" sz="2000" dirty="0"/>
              <a:t>State employees</a:t>
            </a:r>
          </a:p>
          <a:p>
            <a:pPr marL="111125" indent="-11112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n-US" sz="2000" dirty="0"/>
              <a:t>School district plans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804B50A-FC9B-444C-9E4D-17BF998C7F38}"/>
              </a:ext>
            </a:extLst>
          </p:cNvPr>
          <p:cNvSpPr/>
          <p:nvPr/>
        </p:nvSpPr>
        <p:spPr>
          <a:xfrm>
            <a:off x="1376509" y="3338292"/>
            <a:ext cx="360218" cy="1034473"/>
          </a:xfrm>
          <a:prstGeom prst="rightBrace">
            <a:avLst>
              <a:gd name="adj1" fmla="val 23718"/>
              <a:gd name="adj2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690F3-6FE8-4F7E-B5B6-F60BDABBF820}"/>
              </a:ext>
            </a:extLst>
          </p:cNvPr>
          <p:cNvSpPr txBox="1"/>
          <p:nvPr/>
        </p:nvSpPr>
        <p:spPr>
          <a:xfrm>
            <a:off x="1702407" y="3532364"/>
            <a:ext cx="108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State regulated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CB9D89-E0E2-4D46-8064-8110CABE4FC8}"/>
              </a:ext>
            </a:extLst>
          </p:cNvPr>
          <p:cNvSpPr/>
          <p:nvPr/>
        </p:nvSpPr>
        <p:spPr>
          <a:xfrm>
            <a:off x="2933469" y="1855855"/>
            <a:ext cx="2687782" cy="4177653"/>
          </a:xfrm>
          <a:prstGeom prst="roundRect">
            <a:avLst/>
          </a:prstGeom>
          <a:solidFill>
            <a:srgbClr val="017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Health care:</a:t>
            </a:r>
          </a:p>
          <a:p>
            <a:pPr algn="ctr">
              <a:tabLst>
                <a:tab pos="111125" algn="l"/>
              </a:tabLst>
            </a:pPr>
            <a:endParaRPr lang="en-US" sz="900" dirty="0"/>
          </a:p>
          <a:p>
            <a:pPr marL="285750" lvl="1" indent="-285750">
              <a:spcAft>
                <a:spcPts val="200"/>
              </a:spcAft>
              <a:buFont typeface="+mj-lt"/>
              <a:buAutoNum type="arabicPeriod"/>
              <a:tabLst>
                <a:tab pos="111125" algn="l"/>
              </a:tabLst>
            </a:pPr>
            <a:r>
              <a:rPr lang="en-US" sz="2200" dirty="0"/>
              <a:t>Emergency     </a:t>
            </a:r>
            <a:r>
              <a:rPr lang="en-US" dirty="0"/>
              <a:t>(not ambulance) </a:t>
            </a:r>
          </a:p>
          <a:p>
            <a:pPr marL="285750" lvl="1" indent="-285750">
              <a:spcAft>
                <a:spcPts val="200"/>
              </a:spcAft>
              <a:buFont typeface="+mj-lt"/>
              <a:buAutoNum type="arabicPeriod"/>
              <a:tabLst>
                <a:tab pos="111125" algn="l"/>
              </a:tabLst>
            </a:pPr>
            <a:r>
              <a:rPr lang="en-US" sz="2200" dirty="0"/>
              <a:t>Out-of-network doctor at in-network facility</a:t>
            </a:r>
          </a:p>
          <a:p>
            <a:pPr marL="285750" lvl="1" indent="-285750">
              <a:buFont typeface="+mj-lt"/>
              <a:buAutoNum type="arabicPeriod"/>
              <a:tabLst>
                <a:tab pos="111125" algn="l"/>
              </a:tabLst>
            </a:pPr>
            <a:r>
              <a:rPr lang="en-US" sz="2200" dirty="0"/>
              <a:t>Lab/imaging connected to in-network doc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CB38DF-49D0-40D7-87FF-C678B66C6D04}"/>
              </a:ext>
            </a:extLst>
          </p:cNvPr>
          <p:cNvSpPr/>
          <p:nvPr/>
        </p:nvSpPr>
        <p:spPr>
          <a:xfrm>
            <a:off x="5793047" y="1855856"/>
            <a:ext cx="2553160" cy="4177652"/>
          </a:xfrm>
          <a:prstGeom prst="roundRect">
            <a:avLst/>
          </a:prstGeom>
          <a:solidFill>
            <a:srgbClr val="017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Patient pays:</a:t>
            </a:r>
          </a:p>
          <a:p>
            <a:pPr algn="ctr">
              <a:tabLst>
                <a:tab pos="111125" algn="l"/>
              </a:tabLst>
            </a:pPr>
            <a:endParaRPr lang="en-US" sz="1600" dirty="0"/>
          </a:p>
          <a:p>
            <a:pPr marL="0" lvl="1">
              <a:tabLst>
                <a:tab pos="111125" algn="l"/>
              </a:tabLst>
            </a:pPr>
            <a:r>
              <a:rPr lang="en-US" sz="2200" dirty="0"/>
              <a:t>Copay, coinsurance or deductible, as if care had been </a:t>
            </a: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in-network</a:t>
            </a:r>
            <a:r>
              <a:rPr lang="en-US" sz="2200" dirty="0"/>
              <a:t>. No extra charges after dispute resolution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B3402-0893-488F-B5FB-7D385688BBDD}"/>
              </a:ext>
            </a:extLst>
          </p:cNvPr>
          <p:cNvSpPr txBox="1"/>
          <p:nvPr/>
        </p:nvSpPr>
        <p:spPr>
          <a:xfrm>
            <a:off x="768235" y="6086760"/>
            <a:ext cx="3652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Senate Bill 1264, 86</a:t>
            </a:r>
            <a:r>
              <a:rPr lang="en-US" sz="1400" baseline="30000" dirty="0"/>
              <a:t>th</a:t>
            </a:r>
            <a:r>
              <a:rPr lang="en-US" sz="1400" dirty="0"/>
              <a:t> Regular Session, 2019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0A856-138D-474C-833D-8E69C1149E33}"/>
              </a:ext>
            </a:extLst>
          </p:cNvPr>
          <p:cNvSpPr/>
          <p:nvPr/>
        </p:nvSpPr>
        <p:spPr>
          <a:xfrm>
            <a:off x="8518003" y="1855856"/>
            <a:ext cx="3522171" cy="4230904"/>
          </a:xfrm>
          <a:prstGeom prst="roundRect">
            <a:avLst/>
          </a:prstGeom>
          <a:solidFill>
            <a:srgbClr val="017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Payment and dispute resolution:</a:t>
            </a:r>
          </a:p>
          <a:p>
            <a:pPr algn="ctr">
              <a:tabLst>
                <a:tab pos="111125" algn="l"/>
              </a:tabLst>
            </a:pPr>
            <a:endParaRPr lang="en-US" sz="400" dirty="0"/>
          </a:p>
          <a:p>
            <a:pPr marL="111125" lvl="1" indent="-111125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200" dirty="0"/>
              <a:t>No billing or payment thresholds</a:t>
            </a:r>
          </a:p>
          <a:p>
            <a:pPr marL="111125" lvl="1" indent="-111125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200" dirty="0"/>
              <a:t>Mediation (agreement) for facilities</a:t>
            </a:r>
          </a:p>
          <a:p>
            <a:pPr marL="111125" lvl="1" indent="-111125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200" dirty="0"/>
              <a:t>Arbitration (winner and loser) for docs. Data points:</a:t>
            </a:r>
          </a:p>
          <a:p>
            <a:pPr marL="341313" lvl="2" indent="-111125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000" dirty="0"/>
              <a:t>80</a:t>
            </a:r>
            <a:r>
              <a:rPr lang="en-US" sz="2000" baseline="30000" dirty="0"/>
              <a:t>th</a:t>
            </a:r>
            <a:r>
              <a:rPr lang="en-US" sz="2000" dirty="0"/>
              <a:t> percentile of charges</a:t>
            </a:r>
          </a:p>
          <a:p>
            <a:pPr marL="341313" lvl="2" indent="-111125"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2000" dirty="0"/>
              <a:t>Median in-network </a:t>
            </a:r>
            <a:r>
              <a:rPr lang="en-US" sz="2200" dirty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133028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95F6-5832-44A6-B417-5FACF108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Strategies: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6C4F-69FC-4862-B1D7-57D23A82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92" y="1845734"/>
            <a:ext cx="3359020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Frequent news coverage keeps pressure on lawmakers. Examples: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a lab billed a Texan $17,000 to test a urine sample</a:t>
            </a:r>
            <a:r>
              <a:rPr lang="en-US" dirty="0"/>
              <a:t>;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an $8,000 bill from an emergency</a:t>
            </a:r>
            <a:r>
              <a:rPr lang="en-US" dirty="0"/>
              <a:t> even after the patient checked that the emergency room was in-network; </a:t>
            </a:r>
            <a:endParaRPr lang="en-US" dirty="0">
              <a:hlinkClick r:id="rId4"/>
            </a:endParaRP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>
                <a:hlinkClick r:id="rId4"/>
              </a:rPr>
              <a:t>$109,000 bill following a heart attack</a:t>
            </a:r>
            <a:r>
              <a:rPr lang="en-US" dirty="0"/>
              <a:t>; and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hlinkClick r:id="rId5"/>
              </a:rPr>
              <a:t>$56,000 air ambulance ride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E6F92-9593-49AE-BFCB-3578199B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769A8-A12D-489F-9FA1-301E81165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090" y="1834676"/>
            <a:ext cx="7005063" cy="4329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879CDD-55C6-4E6E-B55C-EBE8E3326225}"/>
              </a:ext>
            </a:extLst>
          </p:cNvPr>
          <p:cNvSpPr/>
          <p:nvPr/>
        </p:nvSpPr>
        <p:spPr>
          <a:xfrm>
            <a:off x="8806451" y="6123255"/>
            <a:ext cx="2841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Photo: Michael </a:t>
            </a:r>
            <a:r>
              <a:rPr lang="en-US" sz="1200" dirty="0" err="1"/>
              <a:t>Ciaglo</a:t>
            </a:r>
            <a:r>
              <a:rPr lang="en-US" sz="1200" dirty="0"/>
              <a:t> | Houston Chronicle</a:t>
            </a:r>
          </a:p>
        </p:txBody>
      </p:sp>
    </p:spTree>
    <p:extLst>
      <p:ext uri="{BB962C8B-B14F-4D97-AF65-F5344CB8AC3E}">
        <p14:creationId xmlns:p14="http://schemas.microsoft.com/office/powerpoint/2010/main" val="301124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9BFC91-DD47-4468-AC53-5F160111A454}"/>
              </a:ext>
            </a:extLst>
          </p:cNvPr>
          <p:cNvSpPr/>
          <p:nvPr/>
        </p:nvSpPr>
        <p:spPr>
          <a:xfrm>
            <a:off x="335902" y="1877027"/>
            <a:ext cx="6711623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9CDA9-46C4-430E-92F6-842E5C18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Strategies: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095D1-AFDF-4444-AD09-73F4EDF1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7CC05-90B9-4959-9A10-6F9646AA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453" y="507797"/>
            <a:ext cx="3705008" cy="57875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117632-FDC1-418C-AF06-602389DF6C33}"/>
              </a:ext>
            </a:extLst>
          </p:cNvPr>
          <p:cNvSpPr/>
          <p:nvPr/>
        </p:nvSpPr>
        <p:spPr>
          <a:xfrm>
            <a:off x="335902" y="1877027"/>
            <a:ext cx="671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problem is worse in Texas. 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shows</a:t>
            </a:r>
            <a:r>
              <a:rPr lang="en-US" sz="1600" dirty="0">
                <a:solidFill>
                  <a:schemeClr val="bg1"/>
                </a:solidFill>
              </a:rPr>
              <a:t> that, nationally, 20 percent of patients admitted to the hospital through the emergency room were likely to get a surprise medical bill. In Texas, the rate is much higher — 34 percent.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C43636-29AE-4983-80D6-638D25CD5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2842608"/>
            <a:ext cx="4697031" cy="34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796E92-FC0F-4D8B-96C2-641BAC26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89" y="1845734"/>
            <a:ext cx="8319993" cy="1018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8517E-41D5-415A-AB14-21553FA4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1371-CCE4-43E2-930C-BA63FB5D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2" y="3237207"/>
            <a:ext cx="4693298" cy="263188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01638" algn="l"/>
              </a:tabLst>
            </a:pPr>
            <a:endParaRPr lang="en-US" sz="1050" dirty="0"/>
          </a:p>
          <a:p>
            <a:pPr marL="233363" indent="-233363">
              <a:buFont typeface="Wingdings" panose="05000000000000000000" pitchFamily="2" charset="2"/>
              <a:buChar char="§"/>
              <a:tabLst>
                <a:tab pos="401638" algn="l"/>
              </a:tabLst>
            </a:pPr>
            <a:r>
              <a:rPr lang="en-US" sz="2400" dirty="0"/>
              <a:t>Focus on how the system fails consumers</a:t>
            </a:r>
          </a:p>
          <a:p>
            <a:pPr marL="233363" indent="-233363">
              <a:buFont typeface="Wingdings" panose="05000000000000000000" pitchFamily="2" charset="2"/>
              <a:buChar char="§"/>
              <a:tabLst>
                <a:tab pos="401638" algn="l"/>
              </a:tabLst>
            </a:pPr>
            <a:endParaRPr lang="en-US" sz="2400" dirty="0"/>
          </a:p>
          <a:p>
            <a:pPr marL="233363" indent="-233363">
              <a:buFont typeface="Wingdings" panose="05000000000000000000" pitchFamily="2" charset="2"/>
              <a:buChar char="§"/>
              <a:tabLst>
                <a:tab pos="401638" algn="l"/>
              </a:tabLst>
            </a:pPr>
            <a:r>
              <a:rPr lang="en-US" sz="2400" dirty="0"/>
              <a:t>Messaging that works in a conservative state</a:t>
            </a:r>
          </a:p>
          <a:p>
            <a:pPr marL="233363" indent="-233363">
              <a:buFont typeface="Wingdings" panose="05000000000000000000" pitchFamily="2" charset="2"/>
              <a:buChar char="§"/>
              <a:tabLst>
                <a:tab pos="401638" algn="l"/>
              </a:tabLst>
            </a:pPr>
            <a:endParaRPr lang="en-US" sz="2400" dirty="0"/>
          </a:p>
          <a:p>
            <a:pPr marL="233363" indent="-233363">
              <a:buFont typeface="Wingdings" panose="05000000000000000000" pitchFamily="2" charset="2"/>
              <a:buChar char="§"/>
              <a:tabLst>
                <a:tab pos="401638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651E7-A9C1-4FAE-8CF9-3AF9C091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3D656-0E34-4B55-9F97-55BD767F7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838" y="3049286"/>
            <a:ext cx="5667044" cy="32566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41B68F-0972-4A53-97E7-A249598D6EA9}"/>
              </a:ext>
            </a:extLst>
          </p:cNvPr>
          <p:cNvSpPr/>
          <p:nvPr/>
        </p:nvSpPr>
        <p:spPr>
          <a:xfrm>
            <a:off x="764564" y="2125972"/>
            <a:ext cx="1742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01638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Texas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B70F-E5D9-4C7D-8143-EABC58CF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6C58-4E03-4C51-B3FE-B2E580E1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45" y="2041235"/>
            <a:ext cx="10166635" cy="4312911"/>
          </a:xfrm>
        </p:spPr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Positions from national associations are known. May help you build your state coalition.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Insurers may be your allies. You may have disagreements with providers.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Industry stakeholders do not agree on solutions. You need strong champions (plural). </a:t>
            </a:r>
          </a:p>
          <a:p>
            <a:pPr marL="233363" lvl="0" indent="-233363">
              <a:buFont typeface="Wingdings" panose="05000000000000000000" pitchFamily="2" charset="2"/>
              <a:buChar char="§"/>
            </a:pPr>
            <a:r>
              <a:rPr lang="en-US" dirty="0"/>
              <a:t>Approach can be bipartisan.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It may take more than one session. Keep educating members between sessions.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/>
              <a:t>Identify the consumer group(s) that can lead on payment standards/benchmarks. Consumers need a voice in that fight. </a:t>
            </a:r>
          </a:p>
          <a:p>
            <a:pPr marL="233363" lvl="0" indent="-233363">
              <a:buFont typeface="Wingdings" panose="05000000000000000000" pitchFamily="2" charset="2"/>
              <a:buChar char="§"/>
            </a:pPr>
            <a:r>
              <a:rPr lang="en-US" dirty="0"/>
              <a:t>Create simple messages on payment rates that all consumer/patient groups can use: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/>
              <a:t>Any payment standard shouldn’t drive up health care costs. 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/>
              <a:t>Don’t solve one problem for consumers, but create another.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74C3E-DC47-4F62-8FAB-FA67B8D6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5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822101"/>
            <a:ext cx="9144000" cy="393142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78B"/>
                </a:solidFill>
                <a:latin typeface="Century Gothic" panose="020B0502020202020204" pitchFamily="34" charset="0"/>
              </a:rPr>
              <a:t>We believe in a Texas </a:t>
            </a:r>
            <a:endParaRPr lang="en-US" b="1" dirty="0">
              <a:solidFill>
                <a:srgbClr val="00778B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that offers everyone the chance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compete and succeed in life. </a:t>
            </a:r>
          </a:p>
          <a:p>
            <a:pPr>
              <a:spcBef>
                <a:spcPts val="2400"/>
              </a:spcBef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envision a Texas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where everyone is healthy,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well-educated, and financially secure.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12254" y="5661989"/>
            <a:ext cx="59674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@CPPP_TX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54" y="4892506"/>
            <a:ext cx="5967490" cy="6400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59C7-2335-4655-B61B-A83FFDA89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15216</TotalTime>
  <Words>543</Words>
  <Application>Microsoft Office PowerPoint</Application>
  <PresentationFormat>Widescreen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Retrospect</vt:lpstr>
      <vt:lpstr>Stopping surprise medical bills in Texas     </vt:lpstr>
      <vt:lpstr>PowerPoint Presentation</vt:lpstr>
      <vt:lpstr>Overview of policy changes in Texas</vt:lpstr>
      <vt:lpstr>Texas Ban on Surprise Medical Billing</vt:lpstr>
      <vt:lpstr>Strategies: Media</vt:lpstr>
      <vt:lpstr>Strategies: Data</vt:lpstr>
      <vt:lpstr>Other Strategies</vt:lpstr>
      <vt:lpstr>Lessons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Pogue</dc:creator>
  <cp:lastModifiedBy>Stacey Pogue</cp:lastModifiedBy>
  <cp:revision>178</cp:revision>
  <cp:lastPrinted>2020-01-17T22:44:27Z</cp:lastPrinted>
  <dcterms:created xsi:type="dcterms:W3CDTF">2017-11-17T21:18:36Z</dcterms:created>
  <dcterms:modified xsi:type="dcterms:W3CDTF">2020-01-20T03:44:02Z</dcterms:modified>
</cp:coreProperties>
</file>