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42" r:id="rId2"/>
    <p:sldId id="344" r:id="rId3"/>
    <p:sldId id="345" r:id="rId4"/>
    <p:sldId id="352" r:id="rId5"/>
    <p:sldId id="351" r:id="rId6"/>
    <p:sldId id="355" r:id="rId7"/>
    <p:sldId id="348" r:id="rId8"/>
    <p:sldId id="354" r:id="rId9"/>
    <p:sldId id="34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orient="horz" pos="1296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2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1DA"/>
    <a:srgbClr val="76B6D7"/>
    <a:srgbClr val="000000"/>
    <a:srgbClr val="4472C4"/>
    <a:srgbClr val="FFFFFF"/>
    <a:srgbClr val="CAE7F6"/>
    <a:srgbClr val="35A2DB"/>
    <a:srgbClr val="709BBF"/>
    <a:srgbClr val="8BA077"/>
    <a:srgbClr val="806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3" autoAdjust="0"/>
    <p:restoredTop sz="99275" autoAdjust="0"/>
  </p:normalViewPr>
  <p:slideViewPr>
    <p:cSldViewPr snapToGrid="0">
      <p:cViewPr varScale="1">
        <p:scale>
          <a:sx n="69" d="100"/>
          <a:sy n="69" d="100"/>
        </p:scale>
        <p:origin x="1572" y="44"/>
      </p:cViewPr>
      <p:guideLst>
        <p:guide orient="horz" pos="312"/>
        <p:guide orient="horz" pos="1296"/>
        <p:guide pos="2880"/>
        <p:guide pos="432"/>
        <p:guide orient="horz" pos="2112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-401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Uninsured </a:t>
            </a:r>
            <a:r>
              <a:rPr lang="en-US" sz="1800" b="1" baseline="0" dirty="0"/>
              <a:t>children, age 0-18: 1997-2015 (millions)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Sheet1!$B$2:$B$20</c:f>
              <c:numCache>
                <c:formatCode>_(* #,##0.0_);_(* \(#,##0.0\);_(* "-"??_);_(@_)</c:formatCode>
                <c:ptCount val="19"/>
                <c:pt idx="0">
                  <c:v>10.671685999999999</c:v>
                </c:pt>
                <c:pt idx="1">
                  <c:v>9.9311679999999996</c:v>
                </c:pt>
                <c:pt idx="2">
                  <c:v>9.2751000000000001</c:v>
                </c:pt>
                <c:pt idx="3">
                  <c:v>9.6751269999999998</c:v>
                </c:pt>
                <c:pt idx="4">
                  <c:v>8.7074289999999994</c:v>
                </c:pt>
                <c:pt idx="5">
                  <c:v>8.4902789999999992</c:v>
                </c:pt>
                <c:pt idx="6">
                  <c:v>7.7866099999999996</c:v>
                </c:pt>
                <c:pt idx="7">
                  <c:v>7.4087519999999998</c:v>
                </c:pt>
                <c:pt idx="8">
                  <c:v>7.4651500000000004</c:v>
                </c:pt>
                <c:pt idx="9">
                  <c:v>7.5736410000000003</c:v>
                </c:pt>
                <c:pt idx="10">
                  <c:v>7.3095619999999997</c:v>
                </c:pt>
                <c:pt idx="11">
                  <c:v>7.4128340000000001</c:v>
                </c:pt>
                <c:pt idx="12">
                  <c:v>6.6401589999999997</c:v>
                </c:pt>
                <c:pt idx="13">
                  <c:v>6.5089949999999996</c:v>
                </c:pt>
                <c:pt idx="14">
                  <c:v>5.798629</c:v>
                </c:pt>
                <c:pt idx="15">
                  <c:v>5.433497</c:v>
                </c:pt>
                <c:pt idx="16">
                  <c:v>5.4722229999999996</c:v>
                </c:pt>
                <c:pt idx="17">
                  <c:v>4.4248859999999999</c:v>
                </c:pt>
                <c:pt idx="18">
                  <c:v>3.7201819999999999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F4-40DE-86BB-D2D080B2320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4891384"/>
        <c:axId val="544887864"/>
      </c:lineChart>
      <c:catAx>
        <c:axId val="54489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887864"/>
        <c:crosses val="autoZero"/>
        <c:auto val="1"/>
        <c:lblAlgn val="ctr"/>
        <c:lblOffset val="100"/>
        <c:noMultiLvlLbl val="0"/>
      </c:catAx>
      <c:valAx>
        <c:axId val="544887864"/>
        <c:scaling>
          <c:orientation val="minMax"/>
          <c:max val="11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89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Uninsured children, by eligibility for insurance affordability programs: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06087408347259"/>
          <c:y val="0.21960615590958027"/>
          <c:w val="0.38933754464581261"/>
          <c:h val="0.816160141771688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75-4F52-9DEE-2B0BBE8827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75-4F52-9DEE-2B0BBE8827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75-4F52-9DEE-2B0BBE8827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75-4F52-9DEE-2B0BBE8827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75-4F52-9DEE-2B0BBE88277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E75-4F52-9DEE-2B0BBE88277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75-4F52-9DEE-2B0BBE882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Eligible for Medicaid or CHIP</c:v>
                </c:pt>
                <c:pt idx="1">
                  <c:v>Eligible for APTCs</c:v>
                </c:pt>
                <c:pt idx="2">
                  <c:v>Income too high for APTCs</c:v>
                </c:pt>
                <c:pt idx="3">
                  <c:v>Employer coverage offers preclude APTCs</c:v>
                </c:pt>
                <c:pt idx="4">
                  <c:v>Immigration status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0.60843111690569318</c:v>
                </c:pt>
                <c:pt idx="1">
                  <c:v>8.1703607127335945E-2</c:v>
                </c:pt>
                <c:pt idx="2">
                  <c:v>0.16536288570186874</c:v>
                </c:pt>
                <c:pt idx="3">
                  <c:v>8.2572794437201211E-2</c:v>
                </c:pt>
                <c:pt idx="4">
                  <c:v>6.1929595827900911E-2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75-4F52-9DEE-2B0BBE88277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Uninsured children,</a:t>
            </a:r>
            <a:r>
              <a:rPr lang="en-US" sz="1600" b="1" baseline="0" dirty="0"/>
              <a:t> by receipt of various benefits: 2018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other benefits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EITC</c:v>
                </c:pt>
                <c:pt idx="1">
                  <c:v>School meals</c:v>
                </c:pt>
                <c:pt idx="2">
                  <c:v>SNAP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0.40441963033160078</c:v>
                </c:pt>
                <c:pt idx="1">
                  <c:v>0.11409567813772985</c:v>
                </c:pt>
                <c:pt idx="2">
                  <c:v>1.0034717590471667E-2</c:v>
                </c:pt>
                <c:pt idx="3">
                  <c:v>0.12961521901797882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9-433D-8B80-710E97CD99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Plus EITC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EITC</c:v>
                </c:pt>
                <c:pt idx="1">
                  <c:v>School meals</c:v>
                </c:pt>
                <c:pt idx="2">
                  <c:v>SNAP</c:v>
                </c:pt>
                <c:pt idx="3">
                  <c:v>None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0.23298047278625425</c:v>
                </c:pt>
                <c:pt idx="2">
                  <c:v>2.9952769966585982E-2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9-433D-8B80-710E97CD99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Plus school meals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EITC</c:v>
                </c:pt>
                <c:pt idx="1">
                  <c:v>School meals</c:v>
                </c:pt>
                <c:pt idx="2">
                  <c:v>SNAP</c:v>
                </c:pt>
                <c:pt idx="3">
                  <c:v>None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%">
                  <c:v>0.23298047278625425</c:v>
                </c:pt>
                <c:pt idx="2" formatCode="0%">
                  <c:v>2.6035272660756042E-2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59-433D-8B80-710E97CD993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Plus SNAP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EITC</c:v>
                </c:pt>
                <c:pt idx="1">
                  <c:v>School meals</c:v>
                </c:pt>
                <c:pt idx="2">
                  <c:v>SNAP</c:v>
                </c:pt>
                <c:pt idx="3">
                  <c:v>None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2.9952769966585982E-2</c:v>
                </c:pt>
                <c:pt idx="1">
                  <c:v>2.6035272660756042E-2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59-433D-8B80-710E97CD993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 three combined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EITC</c:v>
                </c:pt>
                <c:pt idx="1">
                  <c:v>School meals</c:v>
                </c:pt>
                <c:pt idx="2">
                  <c:v>SNAP</c:v>
                </c:pt>
                <c:pt idx="3">
                  <c:v>None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5.2866239508622632E-2</c:v>
                </c:pt>
                <c:pt idx="1">
                  <c:v>5.2866239508622632E-2</c:v>
                </c:pt>
                <c:pt idx="2">
                  <c:v>5.2866239508622632E-2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59-433D-8B80-710E97CD99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7353424"/>
        <c:axId val="567354064"/>
      </c:barChart>
      <c:catAx>
        <c:axId val="56735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54064"/>
        <c:crosses val="autoZero"/>
        <c:auto val="1"/>
        <c:lblAlgn val="ctr"/>
        <c:lblOffset val="100"/>
        <c:noMultiLvlLbl val="0"/>
      </c:catAx>
      <c:valAx>
        <c:axId val="56735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5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Uninsured children, age 0-18: 2008-2018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73-4542-B5FE-EE21B2A7C780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73-4542-B5FE-EE21B2A7C780}"/>
              </c:ext>
            </c:extLst>
          </c:dPt>
          <c:dLbls>
            <c:dLbl>
              <c:idx val="9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16CD4C-4BC8-460D-A1C6-A78BF1AC2826}" type="VALUE">
                      <a:rPr lang="en-US" sz="1800" baseline="0">
                        <a:solidFill>
                          <a:srgbClr val="FF0000"/>
                        </a:solidFill>
                      </a:rPr>
                      <a:pPr>
                        <a:defRPr sz="18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73-4542-B5FE-EE21B2A7C780}"/>
                </c:ext>
              </c:extLst>
            </c:dLbl>
            <c:dLbl>
              <c:idx val="1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2E5749-8075-43BD-A072-EC3F1278FDF4}" type="VALUE">
                      <a:rPr lang="en-US" sz="1800" baseline="0">
                        <a:solidFill>
                          <a:srgbClr val="FF0000"/>
                        </a:solidFill>
                      </a:rPr>
                      <a:pPr>
                        <a:defRPr sz="18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73-4542-B5FE-EE21B2A7C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Sheet1!$B$2:$B$12</c:f>
              <c:numCache>
                <c:formatCode>0.0%</c:formatCode>
                <c:ptCount val="11"/>
                <c:pt idx="0">
                  <c:v>9.6999999999999989E-2</c:v>
                </c:pt>
                <c:pt idx="1">
                  <c:v>8.900000000000001E-2</c:v>
                </c:pt>
                <c:pt idx="2">
                  <c:v>8.5000000000000006E-2</c:v>
                </c:pt>
                <c:pt idx="3">
                  <c:v>7.9000000000000001E-2</c:v>
                </c:pt>
                <c:pt idx="4">
                  <c:v>7.4999999999999997E-2</c:v>
                </c:pt>
                <c:pt idx="5">
                  <c:v>7.4999999999999997E-2</c:v>
                </c:pt>
                <c:pt idx="6">
                  <c:v>6.3E-2</c:v>
                </c:pt>
                <c:pt idx="7">
                  <c:v>5.0999999999999997E-2</c:v>
                </c:pt>
                <c:pt idx="8">
                  <c:v>4.7E-2</c:v>
                </c:pt>
                <c:pt idx="9">
                  <c:v>0.05</c:v>
                </c:pt>
                <c:pt idx="10">
                  <c:v>5.2000000000000005E-2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73-4542-B5FE-EE21B2A7C7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9924880"/>
        <c:axId val="669925840"/>
      </c:barChart>
      <c:catAx>
        <c:axId val="66992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925840"/>
        <c:crosses val="autoZero"/>
        <c:auto val="1"/>
        <c:lblAlgn val="ctr"/>
        <c:lblOffset val="100"/>
        <c:noMultiLvlLbl val="0"/>
      </c:catAx>
      <c:valAx>
        <c:axId val="669925840"/>
        <c:scaling>
          <c:orientation val="minMax"/>
          <c:max val="0.1"/>
          <c:min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92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smtClean="0"/>
              <a:t>Coverage </a:t>
            </a:r>
            <a:r>
              <a:rPr lang="en-US" sz="1600" b="1" baseline="0" dirty="0"/>
              <a:t>through Medicaid and CHIP: June 2017-September 2019 (millions)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74-47E4-9B12-2F26796F5376}"/>
                </c:ext>
              </c:extLst>
            </c:dLbl>
            <c:dLbl>
              <c:idx val="2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74-47E4-9B12-2F26796F5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mmm\-yy</c:formatCode>
                <c:ptCount val="26"/>
                <c:pt idx="0">
                  <c:v>42948</c:v>
                </c:pt>
                <c:pt idx="1">
                  <c:v>42979</c:v>
                </c:pt>
                <c:pt idx="2">
                  <c:v>43010</c:v>
                </c:pt>
                <c:pt idx="3">
                  <c:v>43041</c:v>
                </c:pt>
                <c:pt idx="4">
                  <c:v>43072</c:v>
                </c:pt>
                <c:pt idx="5">
                  <c:v>43103</c:v>
                </c:pt>
                <c:pt idx="6">
                  <c:v>43134</c:v>
                </c:pt>
                <c:pt idx="7">
                  <c:v>43165</c:v>
                </c:pt>
                <c:pt idx="8">
                  <c:v>43196</c:v>
                </c:pt>
                <c:pt idx="9">
                  <c:v>43227</c:v>
                </c:pt>
                <c:pt idx="10">
                  <c:v>43258</c:v>
                </c:pt>
                <c:pt idx="11">
                  <c:v>43289</c:v>
                </c:pt>
                <c:pt idx="12">
                  <c:v>43320</c:v>
                </c:pt>
                <c:pt idx="13">
                  <c:v>43351</c:v>
                </c:pt>
                <c:pt idx="14">
                  <c:v>43382</c:v>
                </c:pt>
                <c:pt idx="15">
                  <c:v>43413</c:v>
                </c:pt>
                <c:pt idx="16">
                  <c:v>43444</c:v>
                </c:pt>
                <c:pt idx="17">
                  <c:v>43475</c:v>
                </c:pt>
                <c:pt idx="18">
                  <c:v>43506</c:v>
                </c:pt>
                <c:pt idx="19">
                  <c:v>43537</c:v>
                </c:pt>
                <c:pt idx="20">
                  <c:v>43568</c:v>
                </c:pt>
                <c:pt idx="21">
                  <c:v>43599</c:v>
                </c:pt>
                <c:pt idx="22">
                  <c:v>43630</c:v>
                </c:pt>
                <c:pt idx="23">
                  <c:v>43661</c:v>
                </c:pt>
                <c:pt idx="24">
                  <c:v>43692</c:v>
                </c:pt>
                <c:pt idx="25">
                  <c:v>43723</c:v>
                </c:pt>
              </c:numCache>
            </c:numRef>
          </c:cat>
          <c:val>
            <c:numRef>
              <c:f>Sheet1!$B$2:$B$27</c:f>
              <c:numCache>
                <c:formatCode>_(* #,##0.0_);_(* \(#,##0.0\);_(* "-"??_);_(@_)</c:formatCode>
                <c:ptCount val="26"/>
                <c:pt idx="0">
                  <c:v>73.864107000000004</c:v>
                </c:pt>
                <c:pt idx="1">
                  <c:v>73.775580000000005</c:v>
                </c:pt>
                <c:pt idx="2">
                  <c:v>73.72892233333333</c:v>
                </c:pt>
                <c:pt idx="3">
                  <c:v>73.686967999999993</c:v>
                </c:pt>
                <c:pt idx="4">
                  <c:v>73.738613333333333</c:v>
                </c:pt>
                <c:pt idx="5">
                  <c:v>73.723878666666678</c:v>
                </c:pt>
                <c:pt idx="6">
                  <c:v>73.706704333333334</c:v>
                </c:pt>
                <c:pt idx="7">
                  <c:v>73.639733666666672</c:v>
                </c:pt>
                <c:pt idx="8">
                  <c:v>73.554136999999997</c:v>
                </c:pt>
                <c:pt idx="9">
                  <c:v>73.410327333333328</c:v>
                </c:pt>
                <c:pt idx="10">
                  <c:v>73.205214999999995</c:v>
                </c:pt>
                <c:pt idx="11">
                  <c:v>73.044912666666676</c:v>
                </c:pt>
                <c:pt idx="12">
                  <c:v>72.901735333333335</c:v>
                </c:pt>
                <c:pt idx="13">
                  <c:v>72.767062666666675</c:v>
                </c:pt>
                <c:pt idx="14">
                  <c:v>72.630858000000003</c:v>
                </c:pt>
                <c:pt idx="15">
                  <c:v>72.473290666666671</c:v>
                </c:pt>
                <c:pt idx="16">
                  <c:v>72.319996333333322</c:v>
                </c:pt>
                <c:pt idx="17">
                  <c:v>72.228585666666675</c:v>
                </c:pt>
                <c:pt idx="18">
                  <c:v>72.191147999999998</c:v>
                </c:pt>
                <c:pt idx="19">
                  <c:v>72.198695000000001</c:v>
                </c:pt>
                <c:pt idx="20">
                  <c:v>72.131220666666678</c:v>
                </c:pt>
                <c:pt idx="21">
                  <c:v>72.018330333333324</c:v>
                </c:pt>
                <c:pt idx="22">
                  <c:v>71.889564666666672</c:v>
                </c:pt>
                <c:pt idx="23">
                  <c:v>71.815569666666676</c:v>
                </c:pt>
                <c:pt idx="24">
                  <c:v>71.808704666666671</c:v>
                </c:pt>
                <c:pt idx="25">
                  <c:v>71.848945666666665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74-47E4-9B12-2F26796F5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922640"/>
        <c:axId val="669923280"/>
      </c:lineChart>
      <c:dateAx>
        <c:axId val="669922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Average monthly enrollment during</a:t>
                </a:r>
                <a:r>
                  <a:rPr lang="en-US" sz="1400" b="1" baseline="0"/>
                  <a:t> the three previous months</a:t>
                </a:r>
                <a:r>
                  <a:rPr lang="en-US" sz="1400" b="1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923280"/>
        <c:crosses val="autoZero"/>
        <c:auto val="1"/>
        <c:lblOffset val="100"/>
        <c:baseTimeUnit val="months"/>
      </c:dateAx>
      <c:valAx>
        <c:axId val="669923280"/>
        <c:scaling>
          <c:orientation val="minMax"/>
          <c:max val="74"/>
          <c:min val="7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9226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DDE30-7F33-4AC7-AE23-D1257B1E05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5F07D6-16FE-4A2B-BB86-BB70A0FFC323}">
      <dgm:prSet phldrT="[Text]"/>
      <dgm:spPr/>
      <dgm:t>
        <a:bodyPr/>
        <a:lstStyle/>
        <a:p>
          <a:r>
            <a:rPr lang="en-US" dirty="0" smtClean="0"/>
            <a:t>“Weaponized paperwork”*</a:t>
          </a:r>
          <a:endParaRPr lang="en-US" dirty="0"/>
        </a:p>
      </dgm:t>
    </dgm:pt>
    <dgm:pt modelId="{27A31AC3-60C4-47B6-AC48-F5F227CC1D15}" type="parTrans" cxnId="{5DD7D54E-EC87-4783-B90A-A36966B85AD6}">
      <dgm:prSet/>
      <dgm:spPr/>
      <dgm:t>
        <a:bodyPr/>
        <a:lstStyle/>
        <a:p>
          <a:endParaRPr lang="en-US"/>
        </a:p>
      </dgm:t>
    </dgm:pt>
    <dgm:pt modelId="{C734A846-598B-49EF-B43F-5539CCE853E0}" type="sibTrans" cxnId="{5DD7D54E-EC87-4783-B90A-A36966B85AD6}">
      <dgm:prSet/>
      <dgm:spPr/>
      <dgm:t>
        <a:bodyPr/>
        <a:lstStyle/>
        <a:p>
          <a:endParaRPr lang="en-US"/>
        </a:p>
      </dgm:t>
    </dgm:pt>
    <dgm:pt modelId="{997F429A-AFD8-4C62-A369-E2A3D1F6FAC2}">
      <dgm:prSet phldrT="[Text]"/>
      <dgm:spPr/>
      <dgm:t>
        <a:bodyPr/>
        <a:lstStyle/>
        <a:p>
          <a:r>
            <a:rPr lang="en-US" dirty="0" smtClean="0"/>
            <a:t>Public charge</a:t>
          </a:r>
          <a:endParaRPr lang="en-US" dirty="0"/>
        </a:p>
      </dgm:t>
    </dgm:pt>
    <dgm:pt modelId="{D77DDACC-7C68-401A-A72B-C578A7A79B0E}" type="parTrans" cxnId="{3A8A85A8-B311-4FE1-9B55-3ADF27F6D08A}">
      <dgm:prSet/>
      <dgm:spPr/>
      <dgm:t>
        <a:bodyPr/>
        <a:lstStyle/>
        <a:p>
          <a:endParaRPr lang="en-US"/>
        </a:p>
      </dgm:t>
    </dgm:pt>
    <dgm:pt modelId="{A05625B1-C45D-4E00-8454-B8981BF309BD}" type="sibTrans" cxnId="{3A8A85A8-B311-4FE1-9B55-3ADF27F6D08A}">
      <dgm:prSet/>
      <dgm:spPr/>
      <dgm:t>
        <a:bodyPr/>
        <a:lstStyle/>
        <a:p>
          <a:endParaRPr lang="en-US"/>
        </a:p>
      </dgm:t>
    </dgm:pt>
    <dgm:pt modelId="{847EEDB4-4737-45F3-8F35-7FE78B1538AF}">
      <dgm:prSet phldrT="[Text]"/>
      <dgm:spPr/>
      <dgm:t>
        <a:bodyPr/>
        <a:lstStyle/>
        <a:p>
          <a:r>
            <a:rPr lang="en-US" dirty="0" smtClean="0"/>
            <a:t>Reduced outreach funding</a:t>
          </a:r>
          <a:endParaRPr lang="en-US" dirty="0"/>
        </a:p>
      </dgm:t>
    </dgm:pt>
    <dgm:pt modelId="{266A8057-E479-4DDB-8652-23933C0A705D}" type="parTrans" cxnId="{0359FFEB-8E23-4771-8477-5DD1B728C1D4}">
      <dgm:prSet/>
      <dgm:spPr/>
      <dgm:t>
        <a:bodyPr/>
        <a:lstStyle/>
        <a:p>
          <a:endParaRPr lang="en-US"/>
        </a:p>
      </dgm:t>
    </dgm:pt>
    <dgm:pt modelId="{19647C7B-AE62-4639-BECC-C9FBB2529E32}" type="sibTrans" cxnId="{0359FFEB-8E23-4771-8477-5DD1B728C1D4}">
      <dgm:prSet/>
      <dgm:spPr/>
      <dgm:t>
        <a:bodyPr/>
        <a:lstStyle/>
        <a:p>
          <a:endParaRPr lang="en-US"/>
        </a:p>
      </dgm:t>
    </dgm:pt>
    <dgm:pt modelId="{1A5EDB18-0A9E-4203-B3C5-716A394B49E0}" type="pres">
      <dgm:prSet presAssocID="{4BFDDE30-7F33-4AC7-AE23-D1257B1E059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B7E05D-654C-497D-B1B0-7BA18840DD0A}" type="pres">
      <dgm:prSet presAssocID="{DA5F07D6-16FE-4A2B-BB86-BB70A0FFC323}" presName="parentLin" presStyleCnt="0"/>
      <dgm:spPr/>
    </dgm:pt>
    <dgm:pt modelId="{FB35EC64-F860-4290-9DB6-2AF6815566B6}" type="pres">
      <dgm:prSet presAssocID="{DA5F07D6-16FE-4A2B-BB86-BB70A0FFC3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067D60D-118D-4974-A113-FAC36D0CC0E4}" type="pres">
      <dgm:prSet presAssocID="{DA5F07D6-16FE-4A2B-BB86-BB70A0FFC3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1E863-729C-407C-BDB0-5C5BFD154F6B}" type="pres">
      <dgm:prSet presAssocID="{DA5F07D6-16FE-4A2B-BB86-BB70A0FFC323}" presName="negativeSpace" presStyleCnt="0"/>
      <dgm:spPr/>
    </dgm:pt>
    <dgm:pt modelId="{2F41C4B0-44C9-453B-B01A-788F78E60127}" type="pres">
      <dgm:prSet presAssocID="{DA5F07D6-16FE-4A2B-BB86-BB70A0FFC323}" presName="childText" presStyleLbl="conFgAcc1" presStyleIdx="0" presStyleCnt="3">
        <dgm:presLayoutVars>
          <dgm:bulletEnabled val="1"/>
        </dgm:presLayoutVars>
      </dgm:prSet>
      <dgm:spPr/>
    </dgm:pt>
    <dgm:pt modelId="{BC332B50-34FD-44BF-9E55-316E6D1F4D27}" type="pres">
      <dgm:prSet presAssocID="{C734A846-598B-49EF-B43F-5539CCE853E0}" presName="spaceBetweenRectangles" presStyleCnt="0"/>
      <dgm:spPr/>
    </dgm:pt>
    <dgm:pt modelId="{E6906CFE-5544-42DB-B606-A2A80B1FDCC5}" type="pres">
      <dgm:prSet presAssocID="{997F429A-AFD8-4C62-A369-E2A3D1F6FAC2}" presName="parentLin" presStyleCnt="0"/>
      <dgm:spPr/>
    </dgm:pt>
    <dgm:pt modelId="{F1493D65-B888-46F7-BE2F-20595D5F4F33}" type="pres">
      <dgm:prSet presAssocID="{997F429A-AFD8-4C62-A369-E2A3D1F6FAC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06842D-C353-47E2-9F9F-8437FC81B67F}" type="pres">
      <dgm:prSet presAssocID="{997F429A-AFD8-4C62-A369-E2A3D1F6FA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C8185-76EE-4733-86E7-927F52FA91E5}" type="pres">
      <dgm:prSet presAssocID="{997F429A-AFD8-4C62-A369-E2A3D1F6FAC2}" presName="negativeSpace" presStyleCnt="0"/>
      <dgm:spPr/>
    </dgm:pt>
    <dgm:pt modelId="{7D5D4F5A-8871-448A-B98A-ECBAC37F4009}" type="pres">
      <dgm:prSet presAssocID="{997F429A-AFD8-4C62-A369-E2A3D1F6FAC2}" presName="childText" presStyleLbl="conFgAcc1" presStyleIdx="1" presStyleCnt="3">
        <dgm:presLayoutVars>
          <dgm:bulletEnabled val="1"/>
        </dgm:presLayoutVars>
      </dgm:prSet>
      <dgm:spPr/>
    </dgm:pt>
    <dgm:pt modelId="{0A366C90-1F1F-4F01-AD67-154DBEBFC3A5}" type="pres">
      <dgm:prSet presAssocID="{A05625B1-C45D-4E00-8454-B8981BF309BD}" presName="spaceBetweenRectangles" presStyleCnt="0"/>
      <dgm:spPr/>
    </dgm:pt>
    <dgm:pt modelId="{7153041F-98B4-4E81-8853-93D30CC23435}" type="pres">
      <dgm:prSet presAssocID="{847EEDB4-4737-45F3-8F35-7FE78B1538AF}" presName="parentLin" presStyleCnt="0"/>
      <dgm:spPr/>
    </dgm:pt>
    <dgm:pt modelId="{9158E633-EF45-4228-9138-E32208C5D1FF}" type="pres">
      <dgm:prSet presAssocID="{847EEDB4-4737-45F3-8F35-7FE78B1538A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8AE3656-B547-4DF6-8AB2-F87B0EBE53D5}" type="pres">
      <dgm:prSet presAssocID="{847EEDB4-4737-45F3-8F35-7FE78B1538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72AAB-1492-4CCA-835D-B4AD7A42AF86}" type="pres">
      <dgm:prSet presAssocID="{847EEDB4-4737-45F3-8F35-7FE78B1538AF}" presName="negativeSpace" presStyleCnt="0"/>
      <dgm:spPr/>
    </dgm:pt>
    <dgm:pt modelId="{BB55267E-AABB-475C-BC0A-CD68956F97C7}" type="pres">
      <dgm:prSet presAssocID="{847EEDB4-4737-45F3-8F35-7FE78B1538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A29947D-0890-40AE-9D48-30C206A8BCF0}" type="presOf" srcId="{847EEDB4-4737-45F3-8F35-7FE78B1538AF}" destId="{B8AE3656-B547-4DF6-8AB2-F87B0EBE53D5}" srcOrd="1" destOrd="0" presId="urn:microsoft.com/office/officeart/2005/8/layout/list1"/>
    <dgm:cxn modelId="{08F82283-C9EC-40DB-8D80-9819BB994BAC}" type="presOf" srcId="{997F429A-AFD8-4C62-A369-E2A3D1F6FAC2}" destId="{5506842D-C353-47E2-9F9F-8437FC81B67F}" srcOrd="1" destOrd="0" presId="urn:microsoft.com/office/officeart/2005/8/layout/list1"/>
    <dgm:cxn modelId="{420C9C43-A684-4367-BE3A-FB9E9E9EE28A}" type="presOf" srcId="{4BFDDE30-7F33-4AC7-AE23-D1257B1E0597}" destId="{1A5EDB18-0A9E-4203-B3C5-716A394B49E0}" srcOrd="0" destOrd="0" presId="urn:microsoft.com/office/officeart/2005/8/layout/list1"/>
    <dgm:cxn modelId="{0359FFEB-8E23-4771-8477-5DD1B728C1D4}" srcId="{4BFDDE30-7F33-4AC7-AE23-D1257B1E0597}" destId="{847EEDB4-4737-45F3-8F35-7FE78B1538AF}" srcOrd="2" destOrd="0" parTransId="{266A8057-E479-4DDB-8652-23933C0A705D}" sibTransId="{19647C7B-AE62-4639-BECC-C9FBB2529E32}"/>
    <dgm:cxn modelId="{8373AFB8-3FDE-4F09-BE57-379A4A9DA76E}" type="presOf" srcId="{DA5F07D6-16FE-4A2B-BB86-BB70A0FFC323}" destId="{FB35EC64-F860-4290-9DB6-2AF6815566B6}" srcOrd="0" destOrd="0" presId="urn:microsoft.com/office/officeart/2005/8/layout/list1"/>
    <dgm:cxn modelId="{5DD7D54E-EC87-4783-B90A-A36966B85AD6}" srcId="{4BFDDE30-7F33-4AC7-AE23-D1257B1E0597}" destId="{DA5F07D6-16FE-4A2B-BB86-BB70A0FFC323}" srcOrd="0" destOrd="0" parTransId="{27A31AC3-60C4-47B6-AC48-F5F227CC1D15}" sibTransId="{C734A846-598B-49EF-B43F-5539CCE853E0}"/>
    <dgm:cxn modelId="{EAFB6441-0C7A-46EF-9F54-6095A1A63B75}" type="presOf" srcId="{DA5F07D6-16FE-4A2B-BB86-BB70A0FFC323}" destId="{F067D60D-118D-4974-A113-FAC36D0CC0E4}" srcOrd="1" destOrd="0" presId="urn:microsoft.com/office/officeart/2005/8/layout/list1"/>
    <dgm:cxn modelId="{ACDBB828-59B6-41BB-91B6-8A088C9DF6A7}" type="presOf" srcId="{847EEDB4-4737-45F3-8F35-7FE78B1538AF}" destId="{9158E633-EF45-4228-9138-E32208C5D1FF}" srcOrd="0" destOrd="0" presId="urn:microsoft.com/office/officeart/2005/8/layout/list1"/>
    <dgm:cxn modelId="{3A8A85A8-B311-4FE1-9B55-3ADF27F6D08A}" srcId="{4BFDDE30-7F33-4AC7-AE23-D1257B1E0597}" destId="{997F429A-AFD8-4C62-A369-E2A3D1F6FAC2}" srcOrd="1" destOrd="0" parTransId="{D77DDACC-7C68-401A-A72B-C578A7A79B0E}" sibTransId="{A05625B1-C45D-4E00-8454-B8981BF309BD}"/>
    <dgm:cxn modelId="{D3776A2B-C1BA-42B7-8EE5-FFEAE52BB422}" type="presOf" srcId="{997F429A-AFD8-4C62-A369-E2A3D1F6FAC2}" destId="{F1493D65-B888-46F7-BE2F-20595D5F4F33}" srcOrd="0" destOrd="0" presId="urn:microsoft.com/office/officeart/2005/8/layout/list1"/>
    <dgm:cxn modelId="{984A917D-B4F9-426B-AA59-E2320C30DA0A}" type="presParOf" srcId="{1A5EDB18-0A9E-4203-B3C5-716A394B49E0}" destId="{30B7E05D-654C-497D-B1B0-7BA18840DD0A}" srcOrd="0" destOrd="0" presId="urn:microsoft.com/office/officeart/2005/8/layout/list1"/>
    <dgm:cxn modelId="{EA0FAF20-C0B9-4418-880A-803614156AC7}" type="presParOf" srcId="{30B7E05D-654C-497D-B1B0-7BA18840DD0A}" destId="{FB35EC64-F860-4290-9DB6-2AF6815566B6}" srcOrd="0" destOrd="0" presId="urn:microsoft.com/office/officeart/2005/8/layout/list1"/>
    <dgm:cxn modelId="{AE4B6801-0D48-4D24-B3B0-602A47E8DE07}" type="presParOf" srcId="{30B7E05D-654C-497D-B1B0-7BA18840DD0A}" destId="{F067D60D-118D-4974-A113-FAC36D0CC0E4}" srcOrd="1" destOrd="0" presId="urn:microsoft.com/office/officeart/2005/8/layout/list1"/>
    <dgm:cxn modelId="{CC8E36EA-5A92-4C14-AD1E-49CED2EFDB2B}" type="presParOf" srcId="{1A5EDB18-0A9E-4203-B3C5-716A394B49E0}" destId="{6B01E863-729C-407C-BDB0-5C5BFD154F6B}" srcOrd="1" destOrd="0" presId="urn:microsoft.com/office/officeart/2005/8/layout/list1"/>
    <dgm:cxn modelId="{28A75172-37B5-4433-9B56-0C88EFF9DC33}" type="presParOf" srcId="{1A5EDB18-0A9E-4203-B3C5-716A394B49E0}" destId="{2F41C4B0-44C9-453B-B01A-788F78E60127}" srcOrd="2" destOrd="0" presId="urn:microsoft.com/office/officeart/2005/8/layout/list1"/>
    <dgm:cxn modelId="{587AC947-137C-4638-B5E0-665E1BFBB34B}" type="presParOf" srcId="{1A5EDB18-0A9E-4203-B3C5-716A394B49E0}" destId="{BC332B50-34FD-44BF-9E55-316E6D1F4D27}" srcOrd="3" destOrd="0" presId="urn:microsoft.com/office/officeart/2005/8/layout/list1"/>
    <dgm:cxn modelId="{9809059E-4A9E-462D-A127-E109E761C8FB}" type="presParOf" srcId="{1A5EDB18-0A9E-4203-B3C5-716A394B49E0}" destId="{E6906CFE-5544-42DB-B606-A2A80B1FDCC5}" srcOrd="4" destOrd="0" presId="urn:microsoft.com/office/officeart/2005/8/layout/list1"/>
    <dgm:cxn modelId="{196E72AC-5EE2-4A0F-86F1-5F8024AC4C6D}" type="presParOf" srcId="{E6906CFE-5544-42DB-B606-A2A80B1FDCC5}" destId="{F1493D65-B888-46F7-BE2F-20595D5F4F33}" srcOrd="0" destOrd="0" presId="urn:microsoft.com/office/officeart/2005/8/layout/list1"/>
    <dgm:cxn modelId="{F56E126E-FE77-49BD-A65A-774FC47AE36B}" type="presParOf" srcId="{E6906CFE-5544-42DB-B606-A2A80B1FDCC5}" destId="{5506842D-C353-47E2-9F9F-8437FC81B67F}" srcOrd="1" destOrd="0" presId="urn:microsoft.com/office/officeart/2005/8/layout/list1"/>
    <dgm:cxn modelId="{31EA1D4C-B710-4A65-A665-688E3C960739}" type="presParOf" srcId="{1A5EDB18-0A9E-4203-B3C5-716A394B49E0}" destId="{432C8185-76EE-4733-86E7-927F52FA91E5}" srcOrd="5" destOrd="0" presId="urn:microsoft.com/office/officeart/2005/8/layout/list1"/>
    <dgm:cxn modelId="{87661340-604D-49B1-8607-E4D78CB9ABDD}" type="presParOf" srcId="{1A5EDB18-0A9E-4203-B3C5-716A394B49E0}" destId="{7D5D4F5A-8871-448A-B98A-ECBAC37F4009}" srcOrd="6" destOrd="0" presId="urn:microsoft.com/office/officeart/2005/8/layout/list1"/>
    <dgm:cxn modelId="{65697F26-0CB8-4719-AD4E-A139F5723D4C}" type="presParOf" srcId="{1A5EDB18-0A9E-4203-B3C5-716A394B49E0}" destId="{0A366C90-1F1F-4F01-AD67-154DBEBFC3A5}" srcOrd="7" destOrd="0" presId="urn:microsoft.com/office/officeart/2005/8/layout/list1"/>
    <dgm:cxn modelId="{8C80CC0B-0693-498A-9EC9-CB564ABD1A77}" type="presParOf" srcId="{1A5EDB18-0A9E-4203-B3C5-716A394B49E0}" destId="{7153041F-98B4-4E81-8853-93D30CC23435}" srcOrd="8" destOrd="0" presId="urn:microsoft.com/office/officeart/2005/8/layout/list1"/>
    <dgm:cxn modelId="{20B2EB2D-A613-418B-AE40-B5FD7788F6EC}" type="presParOf" srcId="{7153041F-98B4-4E81-8853-93D30CC23435}" destId="{9158E633-EF45-4228-9138-E32208C5D1FF}" srcOrd="0" destOrd="0" presId="urn:microsoft.com/office/officeart/2005/8/layout/list1"/>
    <dgm:cxn modelId="{6A1964A2-01D9-441B-9A79-28B9FAAEDDA5}" type="presParOf" srcId="{7153041F-98B4-4E81-8853-93D30CC23435}" destId="{B8AE3656-B547-4DF6-8AB2-F87B0EBE53D5}" srcOrd="1" destOrd="0" presId="urn:microsoft.com/office/officeart/2005/8/layout/list1"/>
    <dgm:cxn modelId="{8217D45B-A99B-44D9-9A13-E7D867500A25}" type="presParOf" srcId="{1A5EDB18-0A9E-4203-B3C5-716A394B49E0}" destId="{AD572AAB-1492-4CCA-835D-B4AD7A42AF86}" srcOrd="9" destOrd="0" presId="urn:microsoft.com/office/officeart/2005/8/layout/list1"/>
    <dgm:cxn modelId="{642A2CBA-A7A8-4A2F-A478-42F409E1EFE6}" type="presParOf" srcId="{1A5EDB18-0A9E-4203-B3C5-716A394B49E0}" destId="{BB55267E-AABB-475C-BC0A-CD68956F97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48AC4-0C53-418D-9F06-6F64321ADAE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76ABB-7012-4A2C-A31B-A92B579F7E43}">
      <dgm:prSet phldrT="[Text]"/>
      <dgm:spPr/>
      <dgm:t>
        <a:bodyPr/>
        <a:lstStyle/>
        <a:p>
          <a:r>
            <a:rPr lang="en-US" b="1" dirty="0" smtClean="0"/>
            <a:t>Families’ financial stability</a:t>
          </a:r>
          <a:endParaRPr lang="en-US" b="1" dirty="0"/>
        </a:p>
      </dgm:t>
    </dgm:pt>
    <dgm:pt modelId="{0CDA7DAB-8267-463B-B316-237D08ECB18F}" type="parTrans" cxnId="{20B0FF8B-53D2-47A0-9025-1A655D7A5661}">
      <dgm:prSet/>
      <dgm:spPr/>
      <dgm:t>
        <a:bodyPr/>
        <a:lstStyle/>
        <a:p>
          <a:endParaRPr lang="en-US"/>
        </a:p>
      </dgm:t>
    </dgm:pt>
    <dgm:pt modelId="{6094CA9E-2616-414A-BB97-73C5B3436053}" type="sibTrans" cxnId="{20B0FF8B-53D2-47A0-9025-1A655D7A5661}">
      <dgm:prSet/>
      <dgm:spPr/>
      <dgm:t>
        <a:bodyPr/>
        <a:lstStyle/>
        <a:p>
          <a:endParaRPr lang="en-US"/>
        </a:p>
      </dgm:t>
    </dgm:pt>
    <dgm:pt modelId="{B52266E8-A7E8-48AE-8E8B-C5EC64DE1CD3}">
      <dgm:prSet phldrT="[Text]"/>
      <dgm:spPr/>
      <dgm:t>
        <a:bodyPr/>
        <a:lstStyle/>
        <a:p>
          <a:r>
            <a:rPr lang="en-US" dirty="0" smtClean="0"/>
            <a:t>Lower out-of-pocket costs</a:t>
          </a:r>
          <a:endParaRPr lang="en-US" dirty="0"/>
        </a:p>
      </dgm:t>
    </dgm:pt>
    <dgm:pt modelId="{0C4E6A4B-1798-4220-8C3F-D339F780DBAD}" type="parTrans" cxnId="{A6AC05F8-DAD3-4EE4-9382-36F3B14939E4}">
      <dgm:prSet/>
      <dgm:spPr/>
      <dgm:t>
        <a:bodyPr/>
        <a:lstStyle/>
        <a:p>
          <a:endParaRPr lang="en-US"/>
        </a:p>
      </dgm:t>
    </dgm:pt>
    <dgm:pt modelId="{89927661-6E68-431C-B43F-D863BA875652}" type="sibTrans" cxnId="{A6AC05F8-DAD3-4EE4-9382-36F3B14939E4}">
      <dgm:prSet/>
      <dgm:spPr/>
      <dgm:t>
        <a:bodyPr/>
        <a:lstStyle/>
        <a:p>
          <a:endParaRPr lang="en-US"/>
        </a:p>
      </dgm:t>
    </dgm:pt>
    <dgm:pt modelId="{EF00208C-64A4-4CA4-A8BD-8B7E5D5C710D}">
      <dgm:prSet phldrT="[Text]"/>
      <dgm:spPr/>
      <dgm:t>
        <a:bodyPr/>
        <a:lstStyle/>
        <a:p>
          <a:r>
            <a:rPr lang="en-US" dirty="0" smtClean="0"/>
            <a:t>Fewer bankruptcies</a:t>
          </a:r>
          <a:endParaRPr lang="en-US" dirty="0"/>
        </a:p>
      </dgm:t>
    </dgm:pt>
    <dgm:pt modelId="{8900A8BB-425B-42CB-AD39-05DD9985FFA5}" type="parTrans" cxnId="{9ADA0F68-A096-43EB-A4E4-378E14A9F99D}">
      <dgm:prSet/>
      <dgm:spPr/>
      <dgm:t>
        <a:bodyPr/>
        <a:lstStyle/>
        <a:p>
          <a:endParaRPr lang="en-US"/>
        </a:p>
      </dgm:t>
    </dgm:pt>
    <dgm:pt modelId="{1DF3A801-6C75-4C4A-8294-2368083A98FF}" type="sibTrans" cxnId="{9ADA0F68-A096-43EB-A4E4-378E14A9F99D}">
      <dgm:prSet/>
      <dgm:spPr/>
      <dgm:t>
        <a:bodyPr/>
        <a:lstStyle/>
        <a:p>
          <a:endParaRPr lang="en-US"/>
        </a:p>
      </dgm:t>
    </dgm:pt>
    <dgm:pt modelId="{7BC3B926-7851-4CE6-B2E6-4B9BD3B9A324}">
      <dgm:prSet phldrT="[Text]"/>
      <dgm:spPr/>
      <dgm:t>
        <a:bodyPr/>
        <a:lstStyle/>
        <a:p>
          <a:r>
            <a:rPr lang="en-US" b="1" dirty="0" smtClean="0"/>
            <a:t>Public finances</a:t>
          </a:r>
          <a:endParaRPr lang="en-US" b="1" dirty="0"/>
        </a:p>
      </dgm:t>
    </dgm:pt>
    <dgm:pt modelId="{3B873864-7873-47CB-BAE0-293415605388}" type="parTrans" cxnId="{B8F3E410-E68D-4A56-9F45-C2A569803711}">
      <dgm:prSet/>
      <dgm:spPr/>
      <dgm:t>
        <a:bodyPr/>
        <a:lstStyle/>
        <a:p>
          <a:endParaRPr lang="en-US"/>
        </a:p>
      </dgm:t>
    </dgm:pt>
    <dgm:pt modelId="{734087BE-C27B-4547-8CC5-C4A125C7BC78}" type="sibTrans" cxnId="{B8F3E410-E68D-4A56-9F45-C2A569803711}">
      <dgm:prSet/>
      <dgm:spPr/>
      <dgm:t>
        <a:bodyPr/>
        <a:lstStyle/>
        <a:p>
          <a:endParaRPr lang="en-US"/>
        </a:p>
      </dgm:t>
    </dgm:pt>
    <dgm:pt modelId="{68E6A188-CE33-4327-9F8F-EF5223F0920B}">
      <dgm:prSet phldrT="[Text]"/>
      <dgm:spPr/>
      <dgm:t>
        <a:bodyPr/>
        <a:lstStyle/>
        <a:p>
          <a:r>
            <a:rPr lang="en-US" dirty="0" smtClean="0"/>
            <a:t>Each $1 invested in child health programs yields $1.78 </a:t>
          </a:r>
          <a:r>
            <a:rPr lang="en-US" smtClean="0"/>
            <a:t>in savings, </a:t>
          </a:r>
          <a:r>
            <a:rPr lang="en-US" dirty="0" smtClean="0"/>
            <a:t>resulting from better life-long health and economic self-sufficiency</a:t>
          </a:r>
          <a:endParaRPr lang="en-US" dirty="0"/>
        </a:p>
      </dgm:t>
    </dgm:pt>
    <dgm:pt modelId="{72DF16C2-ABDD-4011-892E-C615FE80EC12}" type="parTrans" cxnId="{780BF58D-A6DF-43CB-9B66-5A61357D1725}">
      <dgm:prSet/>
      <dgm:spPr/>
      <dgm:t>
        <a:bodyPr/>
        <a:lstStyle/>
        <a:p>
          <a:endParaRPr lang="en-US"/>
        </a:p>
      </dgm:t>
    </dgm:pt>
    <dgm:pt modelId="{7C69693C-5DFD-4DFA-8FE3-FC1B31F26195}" type="sibTrans" cxnId="{780BF58D-A6DF-43CB-9B66-5A61357D1725}">
      <dgm:prSet/>
      <dgm:spPr/>
      <dgm:t>
        <a:bodyPr/>
        <a:lstStyle/>
        <a:p>
          <a:endParaRPr lang="en-US"/>
        </a:p>
      </dgm:t>
    </dgm:pt>
    <dgm:pt modelId="{7201D1B2-8A32-41F4-8B09-9D5500B942DC}">
      <dgm:prSet phldrT="[Text]"/>
      <dgm:spPr/>
      <dgm:t>
        <a:bodyPr/>
        <a:lstStyle/>
        <a:p>
          <a:r>
            <a:rPr lang="en-US" b="1" dirty="0" smtClean="0"/>
            <a:t>Children’s long-term life prospects</a:t>
          </a:r>
          <a:endParaRPr lang="en-US" b="1" dirty="0"/>
        </a:p>
      </dgm:t>
    </dgm:pt>
    <dgm:pt modelId="{6501B6FF-A428-4F87-9F8C-3D1C64A77E32}" type="parTrans" cxnId="{B3F15CAA-40A7-409F-A663-31B734BA2239}">
      <dgm:prSet/>
      <dgm:spPr/>
      <dgm:t>
        <a:bodyPr/>
        <a:lstStyle/>
        <a:p>
          <a:endParaRPr lang="en-US"/>
        </a:p>
      </dgm:t>
    </dgm:pt>
    <dgm:pt modelId="{6AC640FA-BF0F-4522-BF64-2E9044C95AC9}" type="sibTrans" cxnId="{B3F15CAA-40A7-409F-A663-31B734BA2239}">
      <dgm:prSet/>
      <dgm:spPr/>
      <dgm:t>
        <a:bodyPr/>
        <a:lstStyle/>
        <a:p>
          <a:endParaRPr lang="en-US"/>
        </a:p>
      </dgm:t>
    </dgm:pt>
    <dgm:pt modelId="{FE8F0E66-B0C4-4425-9995-30B84BAE8C81}">
      <dgm:prSet phldrT="[Text]"/>
      <dgm:spPr/>
      <dgm:t>
        <a:bodyPr/>
        <a:lstStyle/>
        <a:p>
          <a:r>
            <a:rPr lang="en-US" dirty="0" smtClean="0"/>
            <a:t>Higher reading scores</a:t>
          </a:r>
          <a:endParaRPr lang="en-US" dirty="0"/>
        </a:p>
      </dgm:t>
    </dgm:pt>
    <dgm:pt modelId="{37F0207F-1459-41CA-86DA-C29DC78637B5}" type="parTrans" cxnId="{47E88242-D4F3-44FF-9D56-B559F6B90C4D}">
      <dgm:prSet/>
      <dgm:spPr/>
      <dgm:t>
        <a:bodyPr/>
        <a:lstStyle/>
        <a:p>
          <a:endParaRPr lang="en-US"/>
        </a:p>
      </dgm:t>
    </dgm:pt>
    <dgm:pt modelId="{7FEB21A6-870B-4FE1-BB56-73288414A86A}" type="sibTrans" cxnId="{47E88242-D4F3-44FF-9D56-B559F6B90C4D}">
      <dgm:prSet/>
      <dgm:spPr/>
      <dgm:t>
        <a:bodyPr/>
        <a:lstStyle/>
        <a:p>
          <a:endParaRPr lang="en-US"/>
        </a:p>
      </dgm:t>
    </dgm:pt>
    <dgm:pt modelId="{9E8B924C-2EBA-4BBB-B1A4-77E344511F95}">
      <dgm:prSet phldrT="[Text]"/>
      <dgm:spPr/>
      <dgm:t>
        <a:bodyPr/>
        <a:lstStyle/>
        <a:p>
          <a:r>
            <a:rPr lang="en-US" dirty="0" smtClean="0"/>
            <a:t>Higher graduation rates from HS &amp; college</a:t>
          </a:r>
          <a:endParaRPr lang="en-US" dirty="0"/>
        </a:p>
      </dgm:t>
    </dgm:pt>
    <dgm:pt modelId="{E2C1BF9C-E8C7-4A2C-9195-758375ECE9F4}" type="parTrans" cxnId="{F5051729-201D-413A-8DBB-41078B2DF2E7}">
      <dgm:prSet/>
      <dgm:spPr/>
      <dgm:t>
        <a:bodyPr/>
        <a:lstStyle/>
        <a:p>
          <a:endParaRPr lang="en-US"/>
        </a:p>
      </dgm:t>
    </dgm:pt>
    <dgm:pt modelId="{B37DBCB9-32D9-46AE-A79B-320E4526B605}" type="sibTrans" cxnId="{F5051729-201D-413A-8DBB-41078B2DF2E7}">
      <dgm:prSet/>
      <dgm:spPr/>
      <dgm:t>
        <a:bodyPr/>
        <a:lstStyle/>
        <a:p>
          <a:endParaRPr lang="en-US"/>
        </a:p>
      </dgm:t>
    </dgm:pt>
    <dgm:pt modelId="{E803A02F-CA01-4B5A-9A41-69E00AF552F4}">
      <dgm:prSet phldrT="[Text]"/>
      <dgm:spPr/>
      <dgm:t>
        <a:bodyPr/>
        <a:lstStyle/>
        <a:p>
          <a:r>
            <a:rPr lang="en-US" dirty="0" smtClean="0"/>
            <a:t>More families escape poverty</a:t>
          </a:r>
          <a:endParaRPr lang="en-US" dirty="0"/>
        </a:p>
      </dgm:t>
    </dgm:pt>
    <dgm:pt modelId="{93A8DB06-E769-4503-A171-0A5F54DE2D22}" type="parTrans" cxnId="{F99CD74A-AE70-4B78-9453-F29DA5C66188}">
      <dgm:prSet/>
      <dgm:spPr/>
      <dgm:t>
        <a:bodyPr/>
        <a:lstStyle/>
        <a:p>
          <a:endParaRPr lang="en-US"/>
        </a:p>
      </dgm:t>
    </dgm:pt>
    <dgm:pt modelId="{78094945-3FFD-40A2-8969-DBEBFA33E799}" type="sibTrans" cxnId="{F99CD74A-AE70-4B78-9453-F29DA5C66188}">
      <dgm:prSet/>
      <dgm:spPr/>
      <dgm:t>
        <a:bodyPr/>
        <a:lstStyle/>
        <a:p>
          <a:endParaRPr lang="en-US"/>
        </a:p>
      </dgm:t>
    </dgm:pt>
    <dgm:pt modelId="{0D18AAA1-9972-4A32-9948-553EC301AD5C}">
      <dgm:prSet phldrT="[Text]"/>
      <dgm:spPr/>
      <dgm:t>
        <a:bodyPr/>
        <a:lstStyle/>
        <a:p>
          <a:r>
            <a:rPr lang="en-US" dirty="0" smtClean="0"/>
            <a:t>Less use of public benefits</a:t>
          </a:r>
          <a:endParaRPr lang="en-US" dirty="0"/>
        </a:p>
      </dgm:t>
    </dgm:pt>
    <dgm:pt modelId="{C089C1DE-340F-4DDF-839F-9940766B81C1}" type="parTrans" cxnId="{30A77538-B02C-4697-BA28-086961601E25}">
      <dgm:prSet/>
      <dgm:spPr/>
      <dgm:t>
        <a:bodyPr/>
        <a:lstStyle/>
        <a:p>
          <a:endParaRPr lang="en-US"/>
        </a:p>
      </dgm:t>
    </dgm:pt>
    <dgm:pt modelId="{9D053970-119A-4540-BC01-CDFB0DBD6CE0}" type="sibTrans" cxnId="{30A77538-B02C-4697-BA28-086961601E25}">
      <dgm:prSet/>
      <dgm:spPr/>
      <dgm:t>
        <a:bodyPr/>
        <a:lstStyle/>
        <a:p>
          <a:endParaRPr lang="en-US"/>
        </a:p>
      </dgm:t>
    </dgm:pt>
    <dgm:pt modelId="{B67ED26B-3C42-459B-81EA-308C8CA06134}">
      <dgm:prSet phldrT="[Text]"/>
      <dgm:spPr/>
      <dgm:t>
        <a:bodyPr/>
        <a:lstStyle/>
        <a:p>
          <a:r>
            <a:rPr lang="en-US" dirty="0" smtClean="0"/>
            <a:t>Fewer chronic conditions and hospitalizations</a:t>
          </a:r>
          <a:endParaRPr lang="en-US" dirty="0"/>
        </a:p>
      </dgm:t>
    </dgm:pt>
    <dgm:pt modelId="{373D81B0-C5EC-43B5-93F9-56592721BBBB}" type="parTrans" cxnId="{A9D1A1FB-2820-4469-B60D-22A8F1C978FB}">
      <dgm:prSet/>
      <dgm:spPr/>
      <dgm:t>
        <a:bodyPr/>
        <a:lstStyle/>
        <a:p>
          <a:endParaRPr lang="en-US"/>
        </a:p>
      </dgm:t>
    </dgm:pt>
    <dgm:pt modelId="{4A78AAB2-6001-445F-83D8-B6F9174FF981}" type="sibTrans" cxnId="{A9D1A1FB-2820-4469-B60D-22A8F1C978FB}">
      <dgm:prSet/>
      <dgm:spPr/>
      <dgm:t>
        <a:bodyPr/>
        <a:lstStyle/>
        <a:p>
          <a:endParaRPr lang="en-US"/>
        </a:p>
      </dgm:t>
    </dgm:pt>
    <dgm:pt modelId="{FBB98589-4F8B-4B32-9A1E-751A1908994A}">
      <dgm:prSet phldrT="[Text]"/>
      <dgm:spPr/>
      <dgm:t>
        <a:bodyPr/>
        <a:lstStyle/>
        <a:p>
          <a:r>
            <a:rPr lang="en-US" dirty="0" smtClean="0"/>
            <a:t>Lower death rates</a:t>
          </a:r>
          <a:endParaRPr lang="en-US" dirty="0"/>
        </a:p>
      </dgm:t>
    </dgm:pt>
    <dgm:pt modelId="{EA283B2B-F764-4D1F-BBB9-9F59426175E1}" type="parTrans" cxnId="{7D85E6EA-E26F-4543-81A0-C4A61FB83C3C}">
      <dgm:prSet/>
      <dgm:spPr/>
      <dgm:t>
        <a:bodyPr/>
        <a:lstStyle/>
        <a:p>
          <a:endParaRPr lang="en-US"/>
        </a:p>
      </dgm:t>
    </dgm:pt>
    <dgm:pt modelId="{EA0348EE-6CD5-4927-B583-92F7E8FC3BD8}" type="sibTrans" cxnId="{7D85E6EA-E26F-4543-81A0-C4A61FB83C3C}">
      <dgm:prSet/>
      <dgm:spPr/>
      <dgm:t>
        <a:bodyPr/>
        <a:lstStyle/>
        <a:p>
          <a:endParaRPr lang="en-US"/>
        </a:p>
      </dgm:t>
    </dgm:pt>
    <dgm:pt modelId="{FB493BD6-2C83-4880-8DA0-23818ED4B959}" type="pres">
      <dgm:prSet presAssocID="{03648AC4-0C53-418D-9F06-6F64321ADA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C0F60-FF16-44C5-90AE-BB5A55481B04}" type="pres">
      <dgm:prSet presAssocID="{A6D76ABB-7012-4A2C-A31B-A92B579F7E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5887C-FEE1-4E75-919D-760DCD2B6BBE}" type="pres">
      <dgm:prSet presAssocID="{6094CA9E-2616-414A-BB97-73C5B3436053}" presName="sibTrans" presStyleCnt="0"/>
      <dgm:spPr/>
    </dgm:pt>
    <dgm:pt modelId="{3B87B22E-C83B-4E42-A36A-092E75E8229F}" type="pres">
      <dgm:prSet presAssocID="{7BC3B926-7851-4CE6-B2E6-4B9BD3B9A3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AEA6E-8131-4338-A809-BFD006D6898A}" type="pres">
      <dgm:prSet presAssocID="{734087BE-C27B-4547-8CC5-C4A125C7BC78}" presName="sibTrans" presStyleCnt="0"/>
      <dgm:spPr/>
    </dgm:pt>
    <dgm:pt modelId="{456F3D91-DF80-4D91-A2BB-2937ED6220F8}" type="pres">
      <dgm:prSet presAssocID="{7201D1B2-8A32-41F4-8B09-9D5500B942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F6E76-F2D7-4440-AA05-B1CCC70B2DF8}" type="presOf" srcId="{B67ED26B-3C42-459B-81EA-308C8CA06134}" destId="{456F3D91-DF80-4D91-A2BB-2937ED6220F8}" srcOrd="0" destOrd="4" presId="urn:microsoft.com/office/officeart/2005/8/layout/hList6"/>
    <dgm:cxn modelId="{B8F3E410-E68D-4A56-9F45-C2A569803711}" srcId="{03648AC4-0C53-418D-9F06-6F64321ADAE4}" destId="{7BC3B926-7851-4CE6-B2E6-4B9BD3B9A324}" srcOrd="1" destOrd="0" parTransId="{3B873864-7873-47CB-BAE0-293415605388}" sibTransId="{734087BE-C27B-4547-8CC5-C4A125C7BC78}"/>
    <dgm:cxn modelId="{20B0FF8B-53D2-47A0-9025-1A655D7A5661}" srcId="{03648AC4-0C53-418D-9F06-6F64321ADAE4}" destId="{A6D76ABB-7012-4A2C-A31B-A92B579F7E43}" srcOrd="0" destOrd="0" parTransId="{0CDA7DAB-8267-463B-B316-237D08ECB18F}" sibTransId="{6094CA9E-2616-414A-BB97-73C5B3436053}"/>
    <dgm:cxn modelId="{47E88242-D4F3-44FF-9D56-B559F6B90C4D}" srcId="{7201D1B2-8A32-41F4-8B09-9D5500B942DC}" destId="{FE8F0E66-B0C4-4425-9995-30B84BAE8C81}" srcOrd="0" destOrd="0" parTransId="{37F0207F-1459-41CA-86DA-C29DC78637B5}" sibTransId="{7FEB21A6-870B-4FE1-BB56-73288414A86A}"/>
    <dgm:cxn modelId="{74174294-4BCA-477F-A315-42D6D7C5CBDD}" type="presOf" srcId="{03648AC4-0C53-418D-9F06-6F64321ADAE4}" destId="{FB493BD6-2C83-4880-8DA0-23818ED4B959}" srcOrd="0" destOrd="0" presId="urn:microsoft.com/office/officeart/2005/8/layout/hList6"/>
    <dgm:cxn modelId="{30A77538-B02C-4697-BA28-086961601E25}" srcId="{7201D1B2-8A32-41F4-8B09-9D5500B942DC}" destId="{0D18AAA1-9972-4A32-9948-553EC301AD5C}" srcOrd="2" destOrd="0" parTransId="{C089C1DE-340F-4DDF-839F-9940766B81C1}" sibTransId="{9D053970-119A-4540-BC01-CDFB0DBD6CE0}"/>
    <dgm:cxn modelId="{A21F2688-405C-4201-A8D8-FAEA59FF4820}" type="presOf" srcId="{A6D76ABB-7012-4A2C-A31B-A92B579F7E43}" destId="{D4AC0F60-FF16-44C5-90AE-BB5A55481B04}" srcOrd="0" destOrd="0" presId="urn:microsoft.com/office/officeart/2005/8/layout/hList6"/>
    <dgm:cxn modelId="{8FEC5565-E5AD-486C-AE9B-506CE9DAFC9C}" type="presOf" srcId="{FBB98589-4F8B-4B32-9A1E-751A1908994A}" destId="{456F3D91-DF80-4D91-A2BB-2937ED6220F8}" srcOrd="0" destOrd="5" presId="urn:microsoft.com/office/officeart/2005/8/layout/hList6"/>
    <dgm:cxn modelId="{A9D1A1FB-2820-4469-B60D-22A8F1C978FB}" srcId="{7201D1B2-8A32-41F4-8B09-9D5500B942DC}" destId="{B67ED26B-3C42-459B-81EA-308C8CA06134}" srcOrd="3" destOrd="0" parTransId="{373D81B0-C5EC-43B5-93F9-56592721BBBB}" sibTransId="{4A78AAB2-6001-445F-83D8-B6F9174FF981}"/>
    <dgm:cxn modelId="{7D85E6EA-E26F-4543-81A0-C4A61FB83C3C}" srcId="{7201D1B2-8A32-41F4-8B09-9D5500B942DC}" destId="{FBB98589-4F8B-4B32-9A1E-751A1908994A}" srcOrd="4" destOrd="0" parTransId="{EA283B2B-F764-4D1F-BBB9-9F59426175E1}" sibTransId="{EA0348EE-6CD5-4927-B583-92F7E8FC3BD8}"/>
    <dgm:cxn modelId="{780BF58D-A6DF-43CB-9B66-5A61357D1725}" srcId="{7BC3B926-7851-4CE6-B2E6-4B9BD3B9A324}" destId="{68E6A188-CE33-4327-9F8F-EF5223F0920B}" srcOrd="0" destOrd="0" parTransId="{72DF16C2-ABDD-4011-892E-C615FE80EC12}" sibTransId="{7C69693C-5DFD-4DFA-8FE3-FC1B31F26195}"/>
    <dgm:cxn modelId="{9ADA0F68-A096-43EB-A4E4-378E14A9F99D}" srcId="{A6D76ABB-7012-4A2C-A31B-A92B579F7E43}" destId="{EF00208C-64A4-4CA4-A8BD-8B7E5D5C710D}" srcOrd="1" destOrd="0" parTransId="{8900A8BB-425B-42CB-AD39-05DD9985FFA5}" sibTransId="{1DF3A801-6C75-4C4A-8294-2368083A98FF}"/>
    <dgm:cxn modelId="{F99CD74A-AE70-4B78-9453-F29DA5C66188}" srcId="{A6D76ABB-7012-4A2C-A31B-A92B579F7E43}" destId="{E803A02F-CA01-4B5A-9A41-69E00AF552F4}" srcOrd="2" destOrd="0" parTransId="{93A8DB06-E769-4503-A171-0A5F54DE2D22}" sibTransId="{78094945-3FFD-40A2-8969-DBEBFA33E799}"/>
    <dgm:cxn modelId="{72399418-2595-484D-8ED3-3AD6D90EE4CA}" type="presOf" srcId="{7201D1B2-8A32-41F4-8B09-9D5500B942DC}" destId="{456F3D91-DF80-4D91-A2BB-2937ED6220F8}" srcOrd="0" destOrd="0" presId="urn:microsoft.com/office/officeart/2005/8/layout/hList6"/>
    <dgm:cxn modelId="{F9981D9C-D029-454F-B248-89BC2F4DD421}" type="presOf" srcId="{EF00208C-64A4-4CA4-A8BD-8B7E5D5C710D}" destId="{D4AC0F60-FF16-44C5-90AE-BB5A55481B04}" srcOrd="0" destOrd="2" presId="urn:microsoft.com/office/officeart/2005/8/layout/hList6"/>
    <dgm:cxn modelId="{2527B834-E7D5-4925-9834-F63DD5452EEF}" type="presOf" srcId="{0D18AAA1-9972-4A32-9948-553EC301AD5C}" destId="{456F3D91-DF80-4D91-A2BB-2937ED6220F8}" srcOrd="0" destOrd="3" presId="urn:microsoft.com/office/officeart/2005/8/layout/hList6"/>
    <dgm:cxn modelId="{A6AC05F8-DAD3-4EE4-9382-36F3B14939E4}" srcId="{A6D76ABB-7012-4A2C-A31B-A92B579F7E43}" destId="{B52266E8-A7E8-48AE-8E8B-C5EC64DE1CD3}" srcOrd="0" destOrd="0" parTransId="{0C4E6A4B-1798-4220-8C3F-D339F780DBAD}" sibTransId="{89927661-6E68-431C-B43F-D863BA875652}"/>
    <dgm:cxn modelId="{D16042C3-1C9B-457A-B946-1A9CFF483974}" type="presOf" srcId="{E803A02F-CA01-4B5A-9A41-69E00AF552F4}" destId="{D4AC0F60-FF16-44C5-90AE-BB5A55481B04}" srcOrd="0" destOrd="3" presId="urn:microsoft.com/office/officeart/2005/8/layout/hList6"/>
    <dgm:cxn modelId="{F5051729-201D-413A-8DBB-41078B2DF2E7}" srcId="{7201D1B2-8A32-41F4-8B09-9D5500B942DC}" destId="{9E8B924C-2EBA-4BBB-B1A4-77E344511F95}" srcOrd="1" destOrd="0" parTransId="{E2C1BF9C-E8C7-4A2C-9195-758375ECE9F4}" sibTransId="{B37DBCB9-32D9-46AE-A79B-320E4526B605}"/>
    <dgm:cxn modelId="{8A3979E1-3C23-40BC-B1EC-E327B36E2FFB}" type="presOf" srcId="{7BC3B926-7851-4CE6-B2E6-4B9BD3B9A324}" destId="{3B87B22E-C83B-4E42-A36A-092E75E8229F}" srcOrd="0" destOrd="0" presId="urn:microsoft.com/office/officeart/2005/8/layout/hList6"/>
    <dgm:cxn modelId="{399F0D36-4719-4D99-9492-8BEC33FD7BB0}" type="presOf" srcId="{B52266E8-A7E8-48AE-8E8B-C5EC64DE1CD3}" destId="{D4AC0F60-FF16-44C5-90AE-BB5A55481B04}" srcOrd="0" destOrd="1" presId="urn:microsoft.com/office/officeart/2005/8/layout/hList6"/>
    <dgm:cxn modelId="{C2C24F3C-7784-45B1-8709-69828E8D5543}" type="presOf" srcId="{9E8B924C-2EBA-4BBB-B1A4-77E344511F95}" destId="{456F3D91-DF80-4D91-A2BB-2937ED6220F8}" srcOrd="0" destOrd="2" presId="urn:microsoft.com/office/officeart/2005/8/layout/hList6"/>
    <dgm:cxn modelId="{E0964A3E-C563-48BB-8327-2A858D3B1484}" type="presOf" srcId="{FE8F0E66-B0C4-4425-9995-30B84BAE8C81}" destId="{456F3D91-DF80-4D91-A2BB-2937ED6220F8}" srcOrd="0" destOrd="1" presId="urn:microsoft.com/office/officeart/2005/8/layout/hList6"/>
    <dgm:cxn modelId="{B3F15CAA-40A7-409F-A663-31B734BA2239}" srcId="{03648AC4-0C53-418D-9F06-6F64321ADAE4}" destId="{7201D1B2-8A32-41F4-8B09-9D5500B942DC}" srcOrd="2" destOrd="0" parTransId="{6501B6FF-A428-4F87-9F8C-3D1C64A77E32}" sibTransId="{6AC640FA-BF0F-4522-BF64-2E9044C95AC9}"/>
    <dgm:cxn modelId="{CE421327-BEFC-4693-8D75-C7006676B397}" type="presOf" srcId="{68E6A188-CE33-4327-9F8F-EF5223F0920B}" destId="{3B87B22E-C83B-4E42-A36A-092E75E8229F}" srcOrd="0" destOrd="1" presId="urn:microsoft.com/office/officeart/2005/8/layout/hList6"/>
    <dgm:cxn modelId="{CF621620-6326-43AD-AB61-28D8DE1A93F4}" type="presParOf" srcId="{FB493BD6-2C83-4880-8DA0-23818ED4B959}" destId="{D4AC0F60-FF16-44C5-90AE-BB5A55481B04}" srcOrd="0" destOrd="0" presId="urn:microsoft.com/office/officeart/2005/8/layout/hList6"/>
    <dgm:cxn modelId="{3BC39CB4-CAF2-4C68-B346-396C0F18B20A}" type="presParOf" srcId="{FB493BD6-2C83-4880-8DA0-23818ED4B959}" destId="{8D15887C-FEE1-4E75-919D-760DCD2B6BBE}" srcOrd="1" destOrd="0" presId="urn:microsoft.com/office/officeart/2005/8/layout/hList6"/>
    <dgm:cxn modelId="{3C72DBD2-659F-4CA2-86A8-C38595FB9AC7}" type="presParOf" srcId="{FB493BD6-2C83-4880-8DA0-23818ED4B959}" destId="{3B87B22E-C83B-4E42-A36A-092E75E8229F}" srcOrd="2" destOrd="0" presId="urn:microsoft.com/office/officeart/2005/8/layout/hList6"/>
    <dgm:cxn modelId="{E8EED2FD-E86A-47C2-B42F-014EE85C32C7}" type="presParOf" srcId="{FB493BD6-2C83-4880-8DA0-23818ED4B959}" destId="{758AEA6E-8131-4338-A809-BFD006D6898A}" srcOrd="3" destOrd="0" presId="urn:microsoft.com/office/officeart/2005/8/layout/hList6"/>
    <dgm:cxn modelId="{6CA7DBA4-1F10-4F7F-BA1A-F29B92300656}" type="presParOf" srcId="{FB493BD6-2C83-4880-8DA0-23818ED4B959}" destId="{456F3D91-DF80-4D91-A2BB-2937ED6220F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1C4B0-44C9-453B-B01A-788F78E60127}">
      <dsp:nvSpPr>
        <dsp:cNvPr id="0" name=""/>
        <dsp:cNvSpPr/>
      </dsp:nvSpPr>
      <dsp:spPr>
        <a:xfrm>
          <a:off x="0" y="450086"/>
          <a:ext cx="818356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7D60D-118D-4974-A113-FAC36D0CC0E4}">
      <dsp:nvSpPr>
        <dsp:cNvPr id="0" name=""/>
        <dsp:cNvSpPr/>
      </dsp:nvSpPr>
      <dsp:spPr>
        <a:xfrm>
          <a:off x="409178" y="22046"/>
          <a:ext cx="572849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“Weaponized paperwork”*</a:t>
          </a:r>
          <a:endParaRPr lang="en-US" sz="2900" kern="1200" dirty="0"/>
        </a:p>
      </dsp:txBody>
      <dsp:txXfrm>
        <a:off x="450968" y="63836"/>
        <a:ext cx="5644914" cy="772500"/>
      </dsp:txXfrm>
    </dsp:sp>
    <dsp:sp modelId="{7D5D4F5A-8871-448A-B98A-ECBAC37F4009}">
      <dsp:nvSpPr>
        <dsp:cNvPr id="0" name=""/>
        <dsp:cNvSpPr/>
      </dsp:nvSpPr>
      <dsp:spPr>
        <a:xfrm>
          <a:off x="0" y="1765526"/>
          <a:ext cx="818356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6842D-C353-47E2-9F9F-8437FC81B67F}">
      <dsp:nvSpPr>
        <dsp:cNvPr id="0" name=""/>
        <dsp:cNvSpPr/>
      </dsp:nvSpPr>
      <dsp:spPr>
        <a:xfrm>
          <a:off x="409178" y="1337486"/>
          <a:ext cx="572849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Public charge</a:t>
          </a:r>
          <a:endParaRPr lang="en-US" sz="2900" kern="1200" dirty="0"/>
        </a:p>
      </dsp:txBody>
      <dsp:txXfrm>
        <a:off x="450968" y="1379276"/>
        <a:ext cx="5644914" cy="772500"/>
      </dsp:txXfrm>
    </dsp:sp>
    <dsp:sp modelId="{BB55267E-AABB-475C-BC0A-CD68956F97C7}">
      <dsp:nvSpPr>
        <dsp:cNvPr id="0" name=""/>
        <dsp:cNvSpPr/>
      </dsp:nvSpPr>
      <dsp:spPr>
        <a:xfrm>
          <a:off x="0" y="3080966"/>
          <a:ext cx="818356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E3656-B547-4DF6-8AB2-F87B0EBE53D5}">
      <dsp:nvSpPr>
        <dsp:cNvPr id="0" name=""/>
        <dsp:cNvSpPr/>
      </dsp:nvSpPr>
      <dsp:spPr>
        <a:xfrm>
          <a:off x="409178" y="2652926"/>
          <a:ext cx="5728494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523" tIns="0" rIns="21652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Reduced outreach funding</a:t>
          </a:r>
          <a:endParaRPr lang="en-US" sz="2900" kern="1200" dirty="0"/>
        </a:p>
      </dsp:txBody>
      <dsp:txXfrm>
        <a:off x="450968" y="2694716"/>
        <a:ext cx="5644914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C0F60-FF16-44C5-90AE-BB5A55481B04}">
      <dsp:nvSpPr>
        <dsp:cNvPr id="0" name=""/>
        <dsp:cNvSpPr/>
      </dsp:nvSpPr>
      <dsp:spPr>
        <a:xfrm rot="16200000">
          <a:off x="-733123" y="734070"/>
          <a:ext cx="3931131" cy="246298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8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Families’ financial stability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Lower out-of-pocket costs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Fewer bankruptcies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More families escape poverty</a:t>
          </a:r>
          <a:endParaRPr lang="en-US" sz="1500" kern="1200" dirty="0"/>
        </a:p>
      </dsp:txBody>
      <dsp:txXfrm rot="5400000">
        <a:off x="948" y="786225"/>
        <a:ext cx="2462989" cy="2358679"/>
      </dsp:txXfrm>
    </dsp:sp>
    <dsp:sp modelId="{3B87B22E-C83B-4E42-A36A-092E75E8229F}">
      <dsp:nvSpPr>
        <dsp:cNvPr id="0" name=""/>
        <dsp:cNvSpPr/>
      </dsp:nvSpPr>
      <dsp:spPr>
        <a:xfrm rot="16200000">
          <a:off x="1914590" y="734070"/>
          <a:ext cx="3931131" cy="246298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8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Public finances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Each $1 invested in child health programs yields $1.78 </a:t>
          </a:r>
          <a:r>
            <a:rPr lang="en-US" sz="1500" kern="1200" smtClean="0"/>
            <a:t>in savings, </a:t>
          </a:r>
          <a:r>
            <a:rPr lang="en-US" sz="1500" kern="1200" dirty="0" smtClean="0"/>
            <a:t>resulting from better life-long health and economic self-sufficiency</a:t>
          </a:r>
          <a:endParaRPr lang="en-US" sz="1500" kern="1200" dirty="0"/>
        </a:p>
      </dsp:txBody>
      <dsp:txXfrm rot="5400000">
        <a:off x="2648661" y="786225"/>
        <a:ext cx="2462989" cy="2358679"/>
      </dsp:txXfrm>
    </dsp:sp>
    <dsp:sp modelId="{456F3D91-DF80-4D91-A2BB-2937ED6220F8}">
      <dsp:nvSpPr>
        <dsp:cNvPr id="0" name=""/>
        <dsp:cNvSpPr/>
      </dsp:nvSpPr>
      <dsp:spPr>
        <a:xfrm rot="16200000">
          <a:off x="4562303" y="734070"/>
          <a:ext cx="3931131" cy="246298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8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Children’s long-term life prospects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Higher reading scores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Higher graduation rates from HS &amp; college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Less use of public benefits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Fewer chronic conditions and hospitalizations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Lower death rates</a:t>
          </a:r>
          <a:endParaRPr lang="en-US" sz="1500" kern="1200" dirty="0"/>
        </a:p>
      </dsp:txBody>
      <dsp:txXfrm rot="5400000">
        <a:off x="5296374" y="786225"/>
        <a:ext cx="2462989" cy="2358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BC112-5440-A244-8B99-8905982B34F0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FamiliesUSA.org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104614-B88C-4DA0-8A52-AF27F41E60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07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8B0C8C-98A3-F540-86A7-C4DF3D23C316}" type="datetime1">
              <a:rPr lang="en-US" smtClean="0"/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FamiliesUSA.org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CECAC9-F51C-4923-8A99-5CB11F4BE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195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Make sure that the Title slide does not have footer information (sources, FUSA </a:t>
            </a:r>
            <a:r>
              <a:rPr lang="en-US" dirty="0" err="1"/>
              <a:t>logomark</a:t>
            </a:r>
            <a:r>
              <a:rPr lang="en-US" dirty="0"/>
              <a:t> and page number). To turn off on this page, go to Insert &gt; </a:t>
            </a:r>
            <a:r>
              <a:rPr lang="en-US" dirty="0" err="1"/>
              <a:t>Headers&amp;Footers</a:t>
            </a:r>
            <a:r>
              <a:rPr lang="en-US" dirty="0"/>
              <a:t> and deselect Footer and Page number options &gt; Apply to this page only. Also, select start page numbers at 0.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8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7D3D5E0D-68E3-424D-9CDF-A9A998258021}"/>
              </a:ext>
            </a:extLst>
          </p:cNvPr>
          <p:cNvSpPr/>
          <p:nvPr userDrawn="1"/>
        </p:nvSpPr>
        <p:spPr>
          <a:xfrm>
            <a:off x="4097876" y="4652376"/>
            <a:ext cx="5046123" cy="2205624"/>
          </a:xfrm>
          <a:prstGeom prst="rect">
            <a:avLst/>
          </a:prstGeom>
          <a:solidFill>
            <a:srgbClr val="76B6D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4D0BFA-821C-FA41-B0CC-F14142C3D0F1}"/>
              </a:ext>
            </a:extLst>
          </p:cNvPr>
          <p:cNvSpPr/>
          <p:nvPr userDrawn="1"/>
        </p:nvSpPr>
        <p:spPr>
          <a:xfrm>
            <a:off x="4097876" y="1"/>
            <a:ext cx="5046123" cy="4652375"/>
          </a:xfrm>
          <a:prstGeom prst="rect">
            <a:avLst/>
          </a:prstGeom>
          <a:solidFill>
            <a:srgbClr val="76B6D7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FA59F-3A9E-2F4B-8294-262BA7BBB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6" y="1829748"/>
            <a:ext cx="2751859" cy="30733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8B8C5B0-0497-744B-BAD8-4F44A2799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53" y="5864056"/>
            <a:ext cx="1416663" cy="3162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14A0E7A-9FEE-4540-B8B6-348C5565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31050"/>
          <a:stretch/>
        </p:blipFill>
        <p:spPr>
          <a:xfrm>
            <a:off x="4241356" y="694486"/>
            <a:ext cx="4759161" cy="3738366"/>
          </a:xfrm>
          <a:prstGeom prst="rect">
            <a:avLst/>
          </a:prstGeom>
        </p:spPr>
      </p:pic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8EED7C0F-4285-E44C-A1E4-0EEDE92F1E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7338" y="5435600"/>
            <a:ext cx="5030787" cy="1487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193951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419290-4263-5843-ABE9-E965C8EE7C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B3BE4D-AC98-5D46-8CD8-C9584AFC0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48378"/>
            <a:ext cx="9144000" cy="361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7804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FA73AC-8D49-B040-A746-1754BEED7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-263607"/>
            <a:ext cx="1197774" cy="185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BD0529-783E-634E-A53D-200B1B43D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-263607"/>
            <a:ext cx="1197776" cy="1851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F38DA2-8440-9640-8415-6AC809988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4" b="27776"/>
          <a:stretch/>
        </p:blipFill>
        <p:spPr>
          <a:xfrm>
            <a:off x="159864" y="126409"/>
            <a:ext cx="1228326" cy="979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AB72-13E9-8C47-AFF4-8549E2AC14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404" y="4849051"/>
            <a:ext cx="1190032" cy="18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AB72-13E9-8C47-AFF4-8549E2AC1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21323"/>
          <a:stretch/>
        </p:blipFill>
        <p:spPr>
          <a:xfrm>
            <a:off x="144296" y="139993"/>
            <a:ext cx="1190032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DC6DFC-5208-E24E-9A0D-52D16A4A6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0" b="21382"/>
          <a:stretch/>
        </p:blipFill>
        <p:spPr>
          <a:xfrm>
            <a:off x="215891" y="230352"/>
            <a:ext cx="1220045" cy="935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AB72-13E9-8C47-AFF4-8549E2AC14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282" y="4882334"/>
            <a:ext cx="1190032" cy="18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C27474-874C-1347-97DF-CCAED9B3C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4" y="-191794"/>
            <a:ext cx="1208268" cy="1867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AB72-13E9-8C47-AFF4-8549E2AC14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282" y="4882334"/>
            <a:ext cx="1190032" cy="18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0E7BDE-BB9B-DA41-ADE0-8D96A1C021B5}"/>
              </a:ext>
            </a:extLst>
          </p:cNvPr>
          <p:cNvSpPr/>
          <p:nvPr userDrawn="1"/>
        </p:nvSpPr>
        <p:spPr>
          <a:xfrm>
            <a:off x="0" y="0"/>
            <a:ext cx="9144000" cy="4810455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61664-29D3-544E-9C26-F798986760F3}"/>
              </a:ext>
            </a:extLst>
          </p:cNvPr>
          <p:cNvSpPr txBox="1"/>
          <p:nvPr userDrawn="1"/>
        </p:nvSpPr>
        <p:spPr>
          <a:xfrm>
            <a:off x="3241164" y="5884964"/>
            <a:ext cx="2731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FamiliesUSA.org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96ABD-78AA-AF4B-A431-A0C40A7D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64" y="5290810"/>
            <a:ext cx="2661670" cy="594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53AC1E-A683-8B4D-AAD7-EBAE32A033A4}"/>
              </a:ext>
            </a:extLst>
          </p:cNvPr>
          <p:cNvSpPr/>
          <p:nvPr userDrawn="1"/>
        </p:nvSpPr>
        <p:spPr>
          <a:xfrm>
            <a:off x="0" y="21165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Meta OT" panose="020B0604030101020102" pitchFamily="34" charset="77"/>
              </a:rPr>
              <a:t>Dedicated to creating a nation where the best health and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Meta OT" panose="020B0604030101020102" pitchFamily="34" charset="77"/>
              </a:rPr>
              <a:t>health care are equally accessible and affordable to all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39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84E98-ED1C-0A46-BCF4-B7F50E25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0D138-E986-2549-99BB-CA166A5B9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9B77-9796-D34E-8D5A-4054B4AFF4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2ED9ED-ACE1-484D-8D68-5BE6C472C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398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74" r:id="rId3"/>
    <p:sldLayoutId id="2147483691" r:id="rId4"/>
    <p:sldLayoutId id="2147483692" r:id="rId5"/>
    <p:sldLayoutId id="2147483695" r:id="rId6"/>
    <p:sldLayoutId id="2147483693" r:id="rId7"/>
    <p:sldLayoutId id="2147483694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76B92-BCB2-724A-86E1-7AA24AA13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Covering All Kids</a:t>
            </a:r>
          </a:p>
          <a:p>
            <a:r>
              <a:rPr lang="en-US" dirty="0" smtClean="0"/>
              <a:t>Stan Dorn, Director, National Center for Coverage Innovation at Families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9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 bipartisan enactment of CHIP in 1997, America achieved amazing gains in children’s health coverage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0CFD0-BFAE-8D4D-A778-F67475DB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2" y="6271492"/>
            <a:ext cx="7700050" cy="449984"/>
          </a:xfrm>
        </p:spPr>
        <p:txBody>
          <a:bodyPr/>
          <a:lstStyle/>
          <a:p>
            <a:pPr algn="l"/>
            <a:r>
              <a:rPr lang="en-US" sz="1400" dirty="0" smtClean="0"/>
              <a:t>Source: National Center for Coverage Innovation (NCCI) analysis of National Health Interview Survey data.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46149132"/>
              </p:ext>
            </p:extLst>
          </p:nvPr>
        </p:nvGraphicFramePr>
        <p:xfrm>
          <a:off x="341746" y="1200726"/>
          <a:ext cx="8436148" cy="469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770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A3A1F-7C93-E148-B284-14872734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 remained unfinished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FAE71-B356-6A4C-896A-75B7C30A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2" y="6262256"/>
            <a:ext cx="6887249" cy="459220"/>
          </a:xfrm>
        </p:spPr>
        <p:txBody>
          <a:bodyPr/>
          <a:lstStyle/>
          <a:p>
            <a:pPr algn="l"/>
            <a:r>
              <a:rPr lang="en-US" sz="1400" dirty="0" smtClean="0"/>
              <a:t>Source: Urban Institute,  July 2018. Note: APTC = Advance Premium Tax Credit.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D7BD-9EDB-2E44-8379-4785712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3470"/>
              </p:ext>
            </p:extLst>
          </p:nvPr>
        </p:nvGraphicFramePr>
        <p:xfrm>
          <a:off x="0" y="840509"/>
          <a:ext cx="9337964" cy="495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89381" y="5791199"/>
            <a:ext cx="354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uninsured children: 4.6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44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Reaching the final group of uninsured kids: can other programs become launching pads for automatic enrollment?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1D0CFD0-BFAE-8D4D-A778-F67475DB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505" y="6151299"/>
            <a:ext cx="8287352" cy="393879"/>
          </a:xfrm>
        </p:spPr>
        <p:txBody>
          <a:bodyPr/>
          <a:lstStyle/>
          <a:p>
            <a:pPr algn="l"/>
            <a:r>
              <a:rPr lang="en-US" sz="1400" dirty="0" smtClean="0"/>
              <a:t>Source: NCCI analysis of data from Current </a:t>
            </a:r>
            <a:r>
              <a:rPr lang="en-US" sz="1400" dirty="0"/>
              <a:t>Population Survey -- Annual Social and Economic </a:t>
            </a:r>
            <a:r>
              <a:rPr lang="en-US" sz="1400" dirty="0" smtClean="0"/>
              <a:t>Supplement. </a:t>
            </a:r>
          </a:p>
          <a:p>
            <a:pPr algn="l"/>
            <a:r>
              <a:rPr lang="en-US" sz="1400" i="1" dirty="0" smtClean="0"/>
              <a:t>Note: </a:t>
            </a:r>
            <a:r>
              <a:rPr lang="en-US" sz="1400" dirty="0" smtClean="0"/>
              <a:t>Total number of uninsured children estimated by CPS-ASEC was 4.3 million. EITC = earned income tax credit. School meals = free and reduced-price school lunch. SNAP = Supplemental Nutrition Assistance Program.</a:t>
            </a:r>
            <a:endParaRPr lang="en-US" sz="1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76584984"/>
              </p:ext>
            </p:extLst>
          </p:nvPr>
        </p:nvGraphicFramePr>
        <p:xfrm>
          <a:off x="120073" y="1029903"/>
          <a:ext cx="8774545" cy="49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728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then, everything changed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8832061"/>
              </p:ext>
            </p:extLst>
          </p:nvPr>
        </p:nvGraphicFramePr>
        <p:xfrm>
          <a:off x="317634" y="1178492"/>
          <a:ext cx="8643486" cy="475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1D0CFD0-BFAE-8D4D-A778-F67475DB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2" y="6271492"/>
            <a:ext cx="7700050" cy="449984"/>
          </a:xfrm>
        </p:spPr>
        <p:txBody>
          <a:bodyPr/>
          <a:lstStyle/>
          <a:p>
            <a:pPr algn="l"/>
            <a:r>
              <a:rPr lang="en-US" sz="1400" dirty="0" smtClean="0"/>
              <a:t>Source: NCCI analysis of data from American Community Survey.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9902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439D-EB47-C345-BA10-7C2BBB08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2 million </a:t>
            </a:r>
            <a:r>
              <a:rPr lang="en-US" dirty="0" smtClean="0"/>
              <a:t>people </a:t>
            </a:r>
            <a:r>
              <a:rPr lang="en-US" dirty="0" smtClean="0"/>
              <a:t>have lost Medicaid and CHIP since June 2017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37DA6-38E3-6F4D-B02D-B67CF83E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1D0CFD0-BFAE-8D4D-A778-F67475DB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2" y="6271492"/>
            <a:ext cx="7700050" cy="449984"/>
          </a:xfrm>
        </p:spPr>
        <p:txBody>
          <a:bodyPr/>
          <a:lstStyle/>
          <a:p>
            <a:pPr algn="l"/>
            <a:r>
              <a:rPr lang="en-US" sz="1400" dirty="0" smtClean="0"/>
              <a:t>Source: NCCI analysis of Medicaid enrollment data from the Center for Medicare &amp; Medicaid.</a:t>
            </a:r>
            <a:endParaRPr lang="en-US" sz="1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77287168"/>
              </p:ext>
            </p:extLst>
          </p:nvPr>
        </p:nvGraphicFramePr>
        <p:xfrm>
          <a:off x="572655" y="1117717"/>
          <a:ext cx="8205239" cy="472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513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17D-9290-F546-8C77-AFCD6C3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causes of recent coverage losses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845654"/>
              </p:ext>
            </p:extLst>
          </p:nvPr>
        </p:nvGraphicFramePr>
        <p:xfrm>
          <a:off x="485775" y="1935163"/>
          <a:ext cx="8183563" cy="383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6135" y="6189044"/>
            <a:ext cx="707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*Andy Schneider, Georgetown University Center for Children and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06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Children’s health coverage matters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0CFD0-BFAE-8D4D-A778-F67475DB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2" y="6046024"/>
            <a:ext cx="7700050" cy="449984"/>
          </a:xfrm>
        </p:spPr>
        <p:txBody>
          <a:bodyPr/>
          <a:lstStyle/>
          <a:p>
            <a:pPr algn="l"/>
            <a:r>
              <a:rPr lang="en-US" sz="1400" dirty="0" smtClean="0"/>
              <a:t>Sources</a:t>
            </a:r>
            <a:r>
              <a:rPr lang="en-US" sz="1400" dirty="0"/>
              <a:t>: Laura R. Wherry, Genevieve M. Kenney, and Benjamin D. Sommers, “The Role of Public Health Insurance in Reducing Child Poverty,” </a:t>
            </a:r>
            <a:r>
              <a:rPr lang="en-US" sz="1400" dirty="0" err="1"/>
              <a:t>Acad</a:t>
            </a:r>
            <a:r>
              <a:rPr lang="en-US" sz="1400" dirty="0"/>
              <a:t> </a:t>
            </a:r>
            <a:r>
              <a:rPr lang="en-US" sz="1400" dirty="0" err="1"/>
              <a:t>Pediatr</a:t>
            </a:r>
            <a:r>
              <a:rPr lang="en-US" sz="1400" dirty="0"/>
              <a:t>., 16, 3 </a:t>
            </a:r>
            <a:r>
              <a:rPr lang="en-US" sz="1400" dirty="0" err="1"/>
              <a:t>Suppl</a:t>
            </a:r>
            <a:r>
              <a:rPr lang="en-US" sz="1400" dirty="0"/>
              <a:t> (April 2016): S98–S104; Nathaniel </a:t>
            </a:r>
            <a:r>
              <a:rPr lang="en-US" sz="1400" dirty="0" err="1"/>
              <a:t>Hendren</a:t>
            </a:r>
            <a:r>
              <a:rPr lang="en-US" sz="1400" dirty="0"/>
              <a:t> and Ben Sprung-Keyser, “A Unified Welfare Analysis of Government Policies,” National Bureau of Economic Research Working Paper No. 26144 (August 2019)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3572009"/>
              </p:ext>
            </p:extLst>
          </p:nvPr>
        </p:nvGraphicFramePr>
        <p:xfrm>
          <a:off x="757387" y="1675374"/>
          <a:ext cx="7760311" cy="393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387" y="1210092"/>
            <a:ext cx="8281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When children have health insurance, what improves?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3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36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A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54D83F1-7B5C-1A40-A887-586CB34DB496}" vid="{D7B860BA-2B8E-5844-99E3-0953ED5427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FUSA Powerpoint Template</Template>
  <TotalTime>540</TotalTime>
  <Words>504</Words>
  <Application>Microsoft Office PowerPoint</Application>
  <PresentationFormat>On-screen Show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Meta OT</vt:lpstr>
      <vt:lpstr>FUSA Powerpoint Template</vt:lpstr>
      <vt:lpstr>PowerPoint Presentation</vt:lpstr>
      <vt:lpstr>Since the bipartisan enactment of CHIP in 1997, America achieved amazing gains in children’s health coverage</vt:lpstr>
      <vt:lpstr>The job remained unfinished</vt:lpstr>
      <vt:lpstr>Reaching the final group of uninsured kids: can other programs become launching pads for automatic enrollment?</vt:lpstr>
      <vt:lpstr>But then, everything changed</vt:lpstr>
      <vt:lpstr>More than 2 million people have lost Medicaid and CHIP since June 2017</vt:lpstr>
      <vt:lpstr>Likely causes of recent coverage losses</vt:lpstr>
      <vt:lpstr>Children’s health coverage matters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Nichole Edralin</dc:creator>
  <cp:keywords/>
  <dc:description/>
  <cp:lastModifiedBy>Stan Dorn</cp:lastModifiedBy>
  <cp:revision>70</cp:revision>
  <cp:lastPrinted>2017-06-08T15:42:30Z</cp:lastPrinted>
  <dcterms:created xsi:type="dcterms:W3CDTF">2018-05-04T17:55:31Z</dcterms:created>
  <dcterms:modified xsi:type="dcterms:W3CDTF">2020-01-23T16:31:22Z</dcterms:modified>
  <cp:category/>
</cp:coreProperties>
</file>