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342" r:id="rId2"/>
    <p:sldId id="365" r:id="rId3"/>
    <p:sldId id="344" r:id="rId4"/>
    <p:sldId id="345" r:id="rId5"/>
    <p:sldId id="352" r:id="rId6"/>
    <p:sldId id="351" r:id="rId7"/>
    <p:sldId id="366" r:id="rId8"/>
    <p:sldId id="347" r:id="rId9"/>
    <p:sldId id="354" r:id="rId10"/>
    <p:sldId id="348" r:id="rId11"/>
    <p:sldId id="353" r:id="rId12"/>
    <p:sldId id="367" r:id="rId13"/>
    <p:sldId id="355" r:id="rId14"/>
    <p:sldId id="34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orient="horz" pos="1296" userDrawn="1">
          <p15:clr>
            <a:srgbClr val="A4A3A4"/>
          </p15:clr>
        </p15:guide>
        <p15:guide id="3" pos="2880">
          <p15:clr>
            <a:srgbClr val="A4A3A4"/>
          </p15:clr>
        </p15:guide>
        <p15:guide id="4" pos="432" userDrawn="1">
          <p15:clr>
            <a:srgbClr val="A4A3A4"/>
          </p15:clr>
        </p15:guide>
        <p15:guide id="5" orient="horz" pos="211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0000"/>
    <a:srgbClr val="FBFCFC"/>
    <a:srgbClr val="34A1DA"/>
    <a:srgbClr val="76B6D7"/>
    <a:srgbClr val="FFFFFF"/>
    <a:srgbClr val="CAE7F6"/>
    <a:srgbClr val="35A2DB"/>
    <a:srgbClr val="709BBF"/>
    <a:srgbClr val="8BA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63" autoAdjust="0"/>
    <p:restoredTop sz="99275" autoAdjust="0"/>
  </p:normalViewPr>
  <p:slideViewPr>
    <p:cSldViewPr snapToGrid="0">
      <p:cViewPr varScale="1">
        <p:scale>
          <a:sx n="69" d="100"/>
          <a:sy n="69" d="100"/>
        </p:scale>
        <p:origin x="1556" y="44"/>
      </p:cViewPr>
      <p:guideLst>
        <p:guide orient="horz" pos="312"/>
        <p:guide orient="horz" pos="1296"/>
        <p:guide pos="2880"/>
        <p:guide pos="432"/>
        <p:guide orient="horz" pos="2112"/>
      </p:guideLst>
    </p:cSldViewPr>
  </p:slideViewPr>
  <p:notesTextViewPr>
    <p:cViewPr>
      <p:scale>
        <a:sx n="125" d="100"/>
        <a:sy n="125" d="100"/>
      </p:scale>
      <p:origin x="0" y="0"/>
    </p:cViewPr>
  </p:notesTextViewPr>
  <p:sorterViewPr>
    <p:cViewPr>
      <p:scale>
        <a:sx n="100" d="100"/>
        <a:sy n="100" d="100"/>
      </p:scale>
      <p:origin x="0" y="-2628"/>
    </p:cViewPr>
  </p:sorterViewPr>
  <p:notesViewPr>
    <p:cSldViewPr snapToGrid="0">
      <p:cViewPr varScale="1">
        <p:scale>
          <a:sx n="96" d="100"/>
          <a:sy n="96" d="100"/>
        </p:scale>
        <p:origin x="-401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National </a:t>
            </a:r>
            <a:r>
              <a:rPr lang="en-US" sz="2000" baseline="0" dirty="0" smtClean="0"/>
              <a:t>HIT </a:t>
            </a:r>
            <a:r>
              <a:rPr lang="en-US" sz="2000" baseline="0" dirty="0"/>
              <a:t>revenue, by coverage </a:t>
            </a:r>
            <a:r>
              <a:rPr lang="en-US" sz="2000" baseline="0" dirty="0" smtClean="0"/>
              <a:t>type: 2020</a:t>
            </a:r>
            <a:endParaRPr lang="en-US" sz="20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309187501240484"/>
          <c:y val="0.11570322968120914"/>
          <c:w val="0.49215976076903228"/>
          <c:h val="0.7927246656222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A3-4B76-BB15-EBFB7FD7FB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A3-4B76-BB15-EBFB7FD7FB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A3-4B76-BB15-EBFB7FD7FB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0A3-4B76-BB15-EBFB7FD7FB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0A3-4B76-BB15-EBFB7FD7FBE3}"/>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80A3-4B76-BB15-EBFB7FD7FBE3}"/>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5-80A3-4B76-BB15-EBFB7FD7FBE3}"/>
                </c:ext>
              </c:extLst>
            </c:dLbl>
            <c:dLbl>
              <c:idx val="4"/>
              <c:layout>
                <c:manualLayout>
                  <c:x val="0.17684984689413824"/>
                  <c:y val="0.1633505186851643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0A3-4B76-BB15-EBFB7FD7FBE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Individual</c:v>
                </c:pt>
                <c:pt idx="1">
                  <c:v>Small group</c:v>
                </c:pt>
                <c:pt idx="2">
                  <c:v>Fully insured large group</c:v>
                </c:pt>
                <c:pt idx="3">
                  <c:v>Medicaid</c:v>
                </c:pt>
                <c:pt idx="4">
                  <c:v>Medicare and federal agencies</c:v>
                </c:pt>
              </c:strCache>
            </c:strRef>
          </c:cat>
          <c:val>
            <c:numRef>
              <c:f>Sheet1!$B$2:$B$6</c:f>
              <c:numCache>
                <c:formatCode>0%</c:formatCode>
                <c:ptCount val="5"/>
                <c:pt idx="0">
                  <c:v>0.1002677333567815</c:v>
                </c:pt>
                <c:pt idx="1">
                  <c:v>0.10548066368904822</c:v>
                </c:pt>
                <c:pt idx="2">
                  <c:v>0.28708389196542289</c:v>
                </c:pt>
                <c:pt idx="3">
                  <c:v>0.21872385745900189</c:v>
                </c:pt>
                <c:pt idx="4">
                  <c:v>0.2884438562115389</c:v>
                </c:pt>
              </c:numCache>
            </c:numRef>
          </c:val>
          <c:extLst>
            <c:ext xmlns:c16="http://schemas.microsoft.com/office/drawing/2014/chart" uri="{C3380CC4-5D6E-409C-BE32-E72D297353CC}">
              <c16:uniqueId val="{0000000A-80A3-4B76-BB15-EBFB7FD7FBE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EAA76-8ED9-4910-9C59-518AB4CB9705}"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1331E3F5-C1C6-4DDF-BD47-4A1C04ADD68F}">
      <dgm:prSet phldrT="[Text]"/>
      <dgm:spPr/>
      <dgm:t>
        <a:bodyPr/>
        <a:lstStyle/>
        <a:p>
          <a:r>
            <a:rPr lang="en-US" dirty="0" smtClean="0"/>
            <a:t>Pick a plan $10 &gt; benchmark, pay income-based benchmark contribution + $10 </a:t>
          </a:r>
          <a:endParaRPr lang="en-US" dirty="0"/>
        </a:p>
      </dgm:t>
    </dgm:pt>
    <dgm:pt modelId="{F1B0AF27-FD96-4B04-AB85-C5D58F04DD90}" type="parTrans" cxnId="{D1E458BB-57E7-4F23-9B1B-F04FBA661C4F}">
      <dgm:prSet/>
      <dgm:spPr/>
      <dgm:t>
        <a:bodyPr/>
        <a:lstStyle/>
        <a:p>
          <a:endParaRPr lang="en-US"/>
        </a:p>
      </dgm:t>
    </dgm:pt>
    <dgm:pt modelId="{C6645C62-94EA-4E46-BCAD-BA419A27C0D0}" type="sibTrans" cxnId="{D1E458BB-57E7-4F23-9B1B-F04FBA661C4F}">
      <dgm:prSet/>
      <dgm:spPr/>
      <dgm:t>
        <a:bodyPr/>
        <a:lstStyle/>
        <a:p>
          <a:endParaRPr lang="en-US"/>
        </a:p>
      </dgm:t>
    </dgm:pt>
    <dgm:pt modelId="{C78356DB-5ED3-4AB2-9071-CFEE1882CC68}">
      <dgm:prSet phldrT="[Text]"/>
      <dgm:spPr/>
      <dgm:t>
        <a:bodyPr/>
        <a:lstStyle/>
        <a:p>
          <a:r>
            <a:rPr lang="en-US" dirty="0" smtClean="0"/>
            <a:t>Pick a plan $10 &lt; benchmark, pay income-based benchmark contribution - $10 </a:t>
          </a:r>
          <a:endParaRPr lang="en-US" dirty="0"/>
        </a:p>
      </dgm:t>
    </dgm:pt>
    <dgm:pt modelId="{97A9BC2D-6EBB-4F19-B1BD-570A3C6CAA4A}" type="parTrans" cxnId="{9F4765D8-1BBE-4BD1-A095-DAE8ABC020EE}">
      <dgm:prSet/>
      <dgm:spPr/>
      <dgm:t>
        <a:bodyPr/>
        <a:lstStyle/>
        <a:p>
          <a:endParaRPr lang="en-US"/>
        </a:p>
      </dgm:t>
    </dgm:pt>
    <dgm:pt modelId="{8AAB7212-8A78-4E2B-B12C-AF4DE4C0239E}" type="sibTrans" cxnId="{9F4765D8-1BBE-4BD1-A095-DAE8ABC020EE}">
      <dgm:prSet/>
      <dgm:spPr/>
      <dgm:t>
        <a:bodyPr/>
        <a:lstStyle/>
        <a:p>
          <a:endParaRPr lang="en-US"/>
        </a:p>
      </dgm:t>
    </dgm:pt>
    <dgm:pt modelId="{27AEE294-57C5-4484-B8EA-380B95A0B756}" type="pres">
      <dgm:prSet presAssocID="{153EAA76-8ED9-4910-9C59-518AB4CB9705}" presName="compositeShape" presStyleCnt="0">
        <dgm:presLayoutVars>
          <dgm:chMax val="2"/>
          <dgm:dir/>
          <dgm:resizeHandles val="exact"/>
        </dgm:presLayoutVars>
      </dgm:prSet>
      <dgm:spPr/>
      <dgm:t>
        <a:bodyPr/>
        <a:lstStyle/>
        <a:p>
          <a:endParaRPr lang="en-US"/>
        </a:p>
      </dgm:t>
    </dgm:pt>
    <dgm:pt modelId="{169969B2-F25C-4ED5-8FFC-5041399B0B2A}" type="pres">
      <dgm:prSet presAssocID="{1331E3F5-C1C6-4DDF-BD47-4A1C04ADD68F}" presName="upArrow" presStyleLbl="node1" presStyleIdx="0" presStyleCnt="2"/>
      <dgm:spPr/>
    </dgm:pt>
    <dgm:pt modelId="{218A8996-3090-4E38-AC9E-034F36B32710}" type="pres">
      <dgm:prSet presAssocID="{1331E3F5-C1C6-4DDF-BD47-4A1C04ADD68F}" presName="upArrowText" presStyleLbl="revTx" presStyleIdx="0" presStyleCnt="2">
        <dgm:presLayoutVars>
          <dgm:chMax val="0"/>
          <dgm:bulletEnabled val="1"/>
        </dgm:presLayoutVars>
      </dgm:prSet>
      <dgm:spPr/>
      <dgm:t>
        <a:bodyPr/>
        <a:lstStyle/>
        <a:p>
          <a:endParaRPr lang="en-US"/>
        </a:p>
      </dgm:t>
    </dgm:pt>
    <dgm:pt modelId="{A6FDA074-EFD1-409D-850D-C0BABAC30376}" type="pres">
      <dgm:prSet presAssocID="{C78356DB-5ED3-4AB2-9071-CFEE1882CC68}" presName="downArrow" presStyleLbl="node1" presStyleIdx="1" presStyleCnt="2"/>
      <dgm:spPr/>
    </dgm:pt>
    <dgm:pt modelId="{F68B31B7-6059-4D26-BFA8-C5414EE7966B}" type="pres">
      <dgm:prSet presAssocID="{C78356DB-5ED3-4AB2-9071-CFEE1882CC68}" presName="downArrowText" presStyleLbl="revTx" presStyleIdx="1" presStyleCnt="2">
        <dgm:presLayoutVars>
          <dgm:chMax val="0"/>
          <dgm:bulletEnabled val="1"/>
        </dgm:presLayoutVars>
      </dgm:prSet>
      <dgm:spPr/>
      <dgm:t>
        <a:bodyPr/>
        <a:lstStyle/>
        <a:p>
          <a:endParaRPr lang="en-US"/>
        </a:p>
      </dgm:t>
    </dgm:pt>
  </dgm:ptLst>
  <dgm:cxnLst>
    <dgm:cxn modelId="{D1E458BB-57E7-4F23-9B1B-F04FBA661C4F}" srcId="{153EAA76-8ED9-4910-9C59-518AB4CB9705}" destId="{1331E3F5-C1C6-4DDF-BD47-4A1C04ADD68F}" srcOrd="0" destOrd="0" parTransId="{F1B0AF27-FD96-4B04-AB85-C5D58F04DD90}" sibTransId="{C6645C62-94EA-4E46-BCAD-BA419A27C0D0}"/>
    <dgm:cxn modelId="{2D2DAA04-29C6-4D23-A38A-4A7B951628FF}" type="presOf" srcId="{C78356DB-5ED3-4AB2-9071-CFEE1882CC68}" destId="{F68B31B7-6059-4D26-BFA8-C5414EE7966B}" srcOrd="0" destOrd="0" presId="urn:microsoft.com/office/officeart/2005/8/layout/arrow4"/>
    <dgm:cxn modelId="{94106D0E-F07B-4D00-8833-D3C29BBFE512}" type="presOf" srcId="{153EAA76-8ED9-4910-9C59-518AB4CB9705}" destId="{27AEE294-57C5-4484-B8EA-380B95A0B756}" srcOrd="0" destOrd="0" presId="urn:microsoft.com/office/officeart/2005/8/layout/arrow4"/>
    <dgm:cxn modelId="{9F4765D8-1BBE-4BD1-A095-DAE8ABC020EE}" srcId="{153EAA76-8ED9-4910-9C59-518AB4CB9705}" destId="{C78356DB-5ED3-4AB2-9071-CFEE1882CC68}" srcOrd="1" destOrd="0" parTransId="{97A9BC2D-6EBB-4F19-B1BD-570A3C6CAA4A}" sibTransId="{8AAB7212-8A78-4E2B-B12C-AF4DE4C0239E}"/>
    <dgm:cxn modelId="{579F5794-AA68-47CE-BF15-5AF006CB9FCF}" type="presOf" srcId="{1331E3F5-C1C6-4DDF-BD47-4A1C04ADD68F}" destId="{218A8996-3090-4E38-AC9E-034F36B32710}" srcOrd="0" destOrd="0" presId="urn:microsoft.com/office/officeart/2005/8/layout/arrow4"/>
    <dgm:cxn modelId="{472EE3CC-F1BF-47AA-B152-397C6F75F9A3}" type="presParOf" srcId="{27AEE294-57C5-4484-B8EA-380B95A0B756}" destId="{169969B2-F25C-4ED5-8FFC-5041399B0B2A}" srcOrd="0" destOrd="0" presId="urn:microsoft.com/office/officeart/2005/8/layout/arrow4"/>
    <dgm:cxn modelId="{C092A377-17B0-467E-B1E3-A5FAEAFFC644}" type="presParOf" srcId="{27AEE294-57C5-4484-B8EA-380B95A0B756}" destId="{218A8996-3090-4E38-AC9E-034F36B32710}" srcOrd="1" destOrd="0" presId="urn:microsoft.com/office/officeart/2005/8/layout/arrow4"/>
    <dgm:cxn modelId="{9617EF8B-079C-4971-B268-06BA4BBF2ACD}" type="presParOf" srcId="{27AEE294-57C5-4484-B8EA-380B95A0B756}" destId="{A6FDA074-EFD1-409D-850D-C0BABAC30376}" srcOrd="2" destOrd="0" presId="urn:microsoft.com/office/officeart/2005/8/layout/arrow4"/>
    <dgm:cxn modelId="{41A714A4-49E0-4E4F-9E53-F1B9F4105C81}" type="presParOf" srcId="{27AEE294-57C5-4484-B8EA-380B95A0B756}" destId="{F68B31B7-6059-4D26-BFA8-C5414EE7966B}"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969B2-F25C-4ED5-8FFC-5041399B0B2A}">
      <dsp:nvSpPr>
        <dsp:cNvPr id="0" name=""/>
        <dsp:cNvSpPr/>
      </dsp:nvSpPr>
      <dsp:spPr>
        <a:xfrm>
          <a:off x="284062" y="0"/>
          <a:ext cx="1100310" cy="825232"/>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A8996-3090-4E38-AC9E-034F36B32710}">
      <dsp:nvSpPr>
        <dsp:cNvPr id="0" name=""/>
        <dsp:cNvSpPr/>
      </dsp:nvSpPr>
      <dsp:spPr>
        <a:xfrm>
          <a:off x="1417381" y="0"/>
          <a:ext cx="2585592" cy="82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lvl="0" algn="l" defTabSz="666750">
            <a:lnSpc>
              <a:spcPct val="90000"/>
            </a:lnSpc>
            <a:spcBef>
              <a:spcPct val="0"/>
            </a:spcBef>
            <a:spcAft>
              <a:spcPct val="35000"/>
            </a:spcAft>
          </a:pPr>
          <a:r>
            <a:rPr lang="en-US" sz="1500" kern="1200" dirty="0" smtClean="0"/>
            <a:t>Pick a plan $10 &gt; benchmark, pay income-based benchmark contribution + $10 </a:t>
          </a:r>
          <a:endParaRPr lang="en-US" sz="1500" kern="1200" dirty="0"/>
        </a:p>
      </dsp:txBody>
      <dsp:txXfrm>
        <a:off x="1417381" y="0"/>
        <a:ext cx="2585592" cy="825232"/>
      </dsp:txXfrm>
    </dsp:sp>
    <dsp:sp modelId="{A6FDA074-EFD1-409D-850D-C0BABAC30376}">
      <dsp:nvSpPr>
        <dsp:cNvPr id="0" name=""/>
        <dsp:cNvSpPr/>
      </dsp:nvSpPr>
      <dsp:spPr>
        <a:xfrm>
          <a:off x="614155" y="894002"/>
          <a:ext cx="1100310" cy="825232"/>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B31B7-6059-4D26-BFA8-C5414EE7966B}">
      <dsp:nvSpPr>
        <dsp:cNvPr id="0" name=""/>
        <dsp:cNvSpPr/>
      </dsp:nvSpPr>
      <dsp:spPr>
        <a:xfrm>
          <a:off x="1747475" y="894002"/>
          <a:ext cx="2585592" cy="82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lvl="0" algn="l" defTabSz="666750">
            <a:lnSpc>
              <a:spcPct val="90000"/>
            </a:lnSpc>
            <a:spcBef>
              <a:spcPct val="0"/>
            </a:spcBef>
            <a:spcAft>
              <a:spcPct val="35000"/>
            </a:spcAft>
          </a:pPr>
          <a:r>
            <a:rPr lang="en-US" sz="1500" kern="1200" dirty="0" smtClean="0"/>
            <a:t>Pick a plan $10 &lt; benchmark, pay income-based benchmark contribution - $10 </a:t>
          </a:r>
          <a:endParaRPr lang="en-US" sz="1500" kern="1200" dirty="0"/>
        </a:p>
      </dsp:txBody>
      <dsp:txXfrm>
        <a:off x="1747475" y="894002"/>
        <a:ext cx="2585592" cy="825232"/>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0.33731</cdr:x>
      <cdr:y>0.92717</cdr:y>
    </cdr:from>
    <cdr:to>
      <cdr:x>0.5</cdr:x>
      <cdr:y>1</cdr:y>
    </cdr:to>
    <cdr:sp macro="" textlink="">
      <cdr:nvSpPr>
        <cdr:cNvPr id="2" name="TextBox 1"/>
        <cdr:cNvSpPr txBox="1"/>
      </cdr:nvSpPr>
      <cdr:spPr>
        <a:xfrm xmlns:a="http://schemas.openxmlformats.org/drawingml/2006/main">
          <a:off x="2549236" y="4350327"/>
          <a:ext cx="1229540" cy="3417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Total revenue: $15.5 billion</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53BC112-5440-A244-8B99-8905982B34F0}" type="datetime1">
              <a:rPr lang="en-US" smtClean="0"/>
              <a:t>1/24/2020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FamiliesUSA.org</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B104614-B88C-4DA0-8A52-AF27F41E608A}" type="slidenum">
              <a:rPr lang="en-US" smtClean="0"/>
              <a:pPr/>
              <a:t>‹#›</a:t>
            </a:fld>
            <a:endParaRPr lang="en-US" dirty="0"/>
          </a:p>
        </p:txBody>
      </p:sp>
    </p:spTree>
    <p:extLst>
      <p:ext uri="{BB962C8B-B14F-4D97-AF65-F5344CB8AC3E}">
        <p14:creationId xmlns:p14="http://schemas.microsoft.com/office/powerpoint/2010/main" val="30123079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8B0C8C-98A3-F540-86A7-C4DF3D23C316}" type="datetime1">
              <a:rPr lang="en-US" smtClean="0"/>
              <a:t>1/24/2020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FamiliesUSA.org</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CECAC9-F51C-4923-8A99-5CB11F4BE9EB}" type="slidenum">
              <a:rPr lang="en-US" smtClean="0"/>
              <a:pPr/>
              <a:t>‹#›</a:t>
            </a:fld>
            <a:endParaRPr lang="en-US" dirty="0"/>
          </a:p>
        </p:txBody>
      </p:sp>
    </p:spTree>
    <p:extLst>
      <p:ext uri="{BB962C8B-B14F-4D97-AF65-F5344CB8AC3E}">
        <p14:creationId xmlns:p14="http://schemas.microsoft.com/office/powerpoint/2010/main" val="31597195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Make sure that the Title slide does not have footer information (sources, FUSA </a:t>
            </a:r>
            <a:r>
              <a:rPr lang="en-US" dirty="0" err="1"/>
              <a:t>logomark</a:t>
            </a:r>
            <a:r>
              <a:rPr lang="en-US" dirty="0"/>
              <a:t> and page number). To turn off on this page, go to Insert &gt; </a:t>
            </a:r>
            <a:r>
              <a:rPr lang="en-US" dirty="0" err="1"/>
              <a:t>Headers&amp;Footers</a:t>
            </a:r>
            <a:r>
              <a:rPr lang="en-US" dirty="0"/>
              <a:t> and deselect Footer and Page number options &gt; Apply to this page only. Also, select start page numbers at 0.</a:t>
            </a:r>
          </a:p>
          <a:p>
            <a:endParaRPr lang="en-US" dirty="0"/>
          </a:p>
        </p:txBody>
      </p:sp>
      <p:sp>
        <p:nvSpPr>
          <p:cNvPr id="4" name="Footer Placeholder 3"/>
          <p:cNvSpPr>
            <a:spLocks noGrp="1"/>
          </p:cNvSpPr>
          <p:nvPr>
            <p:ph type="ftr" sz="quarter" idx="10"/>
          </p:nvPr>
        </p:nvSpPr>
        <p:spPr/>
        <p:txBody>
          <a:bodyPr/>
          <a:lstStyle/>
          <a:p>
            <a:r>
              <a:rPr lang="en-US"/>
              <a:t>FamiliesUSA.org</a:t>
            </a:r>
            <a:endParaRPr lang="en-US" dirty="0"/>
          </a:p>
        </p:txBody>
      </p:sp>
      <p:sp>
        <p:nvSpPr>
          <p:cNvPr id="5" name="Slide Number Placeholder 4"/>
          <p:cNvSpPr>
            <a:spLocks noGrp="1"/>
          </p:cNvSpPr>
          <p:nvPr>
            <p:ph type="sldNum" sz="quarter" idx="11"/>
          </p:nvPr>
        </p:nvSpPr>
        <p:spPr/>
        <p:txBody>
          <a:bodyPr/>
          <a:lstStyle/>
          <a:p>
            <a:fld id="{51CECAC9-F51C-4923-8A99-5CB11F4BE9EB}" type="slidenum">
              <a:rPr lang="en-US" smtClean="0"/>
              <a:pPr/>
              <a:t>1</a:t>
            </a:fld>
            <a:endParaRPr lang="en-US" dirty="0"/>
          </a:p>
        </p:txBody>
      </p:sp>
    </p:spTree>
    <p:extLst>
      <p:ext uri="{BB962C8B-B14F-4D97-AF65-F5344CB8AC3E}">
        <p14:creationId xmlns:p14="http://schemas.microsoft.com/office/powerpoint/2010/main" val="592289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7D3D5E0D-68E3-424D-9CDF-A9A998258021}"/>
              </a:ext>
            </a:extLst>
          </p:cNvPr>
          <p:cNvSpPr/>
          <p:nvPr userDrawn="1"/>
        </p:nvSpPr>
        <p:spPr>
          <a:xfrm>
            <a:off x="4097876" y="4652376"/>
            <a:ext cx="5046123" cy="2205624"/>
          </a:xfrm>
          <a:prstGeom prst="rect">
            <a:avLst/>
          </a:prstGeom>
          <a:solidFill>
            <a:srgbClr val="76B6D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 name="Rectangle 60">
            <a:extLst>
              <a:ext uri="{FF2B5EF4-FFF2-40B4-BE49-F238E27FC236}">
                <a16:creationId xmlns:a16="http://schemas.microsoft.com/office/drawing/2014/main" id="{884D0BFA-821C-FA41-B0CC-F14142C3D0F1}"/>
              </a:ext>
            </a:extLst>
          </p:cNvPr>
          <p:cNvSpPr/>
          <p:nvPr userDrawn="1"/>
        </p:nvSpPr>
        <p:spPr>
          <a:xfrm>
            <a:off x="4097876" y="1"/>
            <a:ext cx="5046123" cy="4652375"/>
          </a:xfrm>
          <a:prstGeom prst="rect">
            <a:avLst/>
          </a:prstGeom>
          <a:solidFill>
            <a:srgbClr val="76B6D7">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6" name="Picture 15">
            <a:extLst>
              <a:ext uri="{FF2B5EF4-FFF2-40B4-BE49-F238E27FC236}">
                <a16:creationId xmlns:a16="http://schemas.microsoft.com/office/drawing/2014/main" id="{A0CFA59F-3A9E-2F4B-8294-262BA7BBBB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856" y="1829748"/>
            <a:ext cx="2751859" cy="3073337"/>
          </a:xfrm>
          <a:prstGeom prst="rect">
            <a:avLst/>
          </a:prstGeom>
        </p:spPr>
      </p:pic>
      <p:pic>
        <p:nvPicPr>
          <p:cNvPr id="62" name="Picture 61">
            <a:extLst>
              <a:ext uri="{FF2B5EF4-FFF2-40B4-BE49-F238E27FC236}">
                <a16:creationId xmlns:a16="http://schemas.microsoft.com/office/drawing/2014/main" id="{78B8C5B0-0497-744B-BAD8-4F44A2799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1453" y="5864056"/>
            <a:ext cx="1416663" cy="316236"/>
          </a:xfrm>
          <a:prstGeom prst="rect">
            <a:avLst/>
          </a:prstGeom>
        </p:spPr>
      </p:pic>
      <p:pic>
        <p:nvPicPr>
          <p:cNvPr id="67" name="Picture 66">
            <a:extLst>
              <a:ext uri="{FF2B5EF4-FFF2-40B4-BE49-F238E27FC236}">
                <a16:creationId xmlns:a16="http://schemas.microsoft.com/office/drawing/2014/main" id="{F14A0E7A-9FEE-4540-B8B6-348C5565288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8124" b="31050"/>
          <a:stretch/>
        </p:blipFill>
        <p:spPr>
          <a:xfrm>
            <a:off x="4241356" y="694486"/>
            <a:ext cx="4759161" cy="3738366"/>
          </a:xfrm>
          <a:prstGeom prst="rect">
            <a:avLst/>
          </a:prstGeom>
        </p:spPr>
      </p:pic>
      <p:sp>
        <p:nvSpPr>
          <p:cNvPr id="70" name="Text Placeholder 69">
            <a:extLst>
              <a:ext uri="{FF2B5EF4-FFF2-40B4-BE49-F238E27FC236}">
                <a16:creationId xmlns:a16="http://schemas.microsoft.com/office/drawing/2014/main" id="{8EED7C0F-4285-E44C-A1E4-0EEDE92F1E13}"/>
              </a:ext>
            </a:extLst>
          </p:cNvPr>
          <p:cNvSpPr>
            <a:spLocks noGrp="1"/>
          </p:cNvSpPr>
          <p:nvPr>
            <p:ph type="body" sz="quarter" idx="10" hasCustomPrompt="1"/>
          </p:nvPr>
        </p:nvSpPr>
        <p:spPr>
          <a:xfrm>
            <a:off x="4097338" y="5435600"/>
            <a:ext cx="5030787" cy="1487488"/>
          </a:xfrm>
          <a:prstGeom prst="rect">
            <a:avLst/>
          </a:prstGeom>
        </p:spPr>
        <p:txBody>
          <a:bodyPr/>
          <a:lstStyle>
            <a:lvl1pPr marL="0" indent="0" algn="ctr">
              <a:buNone/>
              <a:defRPr sz="2000">
                <a:solidFill>
                  <a:schemeClr val="bg1"/>
                </a:solidFill>
              </a:defRPr>
            </a:lvl1pPr>
          </a:lstStyle>
          <a:p>
            <a:pPr lvl="0"/>
            <a:r>
              <a:rPr lang="en-US" dirty="0"/>
              <a:t>Title</a:t>
            </a:r>
          </a:p>
          <a:p>
            <a:pPr lvl="0"/>
            <a:r>
              <a:rPr lang="en-US" dirty="0"/>
              <a:t>First name, Last name</a:t>
            </a:r>
          </a:p>
        </p:txBody>
      </p:sp>
    </p:spTree>
    <p:extLst>
      <p:ext uri="{BB962C8B-B14F-4D97-AF65-F5344CB8AC3E}">
        <p14:creationId xmlns:p14="http://schemas.microsoft.com/office/powerpoint/2010/main" val="193951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419290-4263-5843-ABE9-E965C8EE7CD0}"/>
              </a:ext>
            </a:extLst>
          </p:cNvPr>
          <p:cNvSpPr/>
          <p:nvPr userDrawn="1"/>
        </p:nvSpPr>
        <p:spPr>
          <a:xfrm>
            <a:off x="0" y="0"/>
            <a:ext cx="9144000" cy="6858000"/>
          </a:xfrm>
          <a:prstGeom prst="rect">
            <a:avLst/>
          </a:prstGeom>
          <a:solidFill>
            <a:srgbClr val="76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 Placeholder 8">
            <a:extLst>
              <a:ext uri="{FF2B5EF4-FFF2-40B4-BE49-F238E27FC236}">
                <a16:creationId xmlns:a16="http://schemas.microsoft.com/office/drawing/2014/main" id="{B6B3BE4D-AC98-5D46-8CD8-C9584AFC0E08}"/>
              </a:ext>
            </a:extLst>
          </p:cNvPr>
          <p:cNvSpPr>
            <a:spLocks noGrp="1"/>
          </p:cNvSpPr>
          <p:nvPr>
            <p:ph type="body" sz="quarter" idx="12" hasCustomPrompt="1"/>
          </p:nvPr>
        </p:nvSpPr>
        <p:spPr>
          <a:xfrm>
            <a:off x="0" y="3248378"/>
            <a:ext cx="9144000" cy="361244"/>
          </a:xfrm>
          <a:prstGeom prst="rect">
            <a:avLst/>
          </a:prstGeom>
        </p:spPr>
        <p:txBody>
          <a:bodyPr>
            <a:noAutofit/>
          </a:bodyPr>
          <a:lstStyle>
            <a:lvl1pPr marL="0" indent="0" algn="ctr">
              <a:buNone/>
              <a:defRPr sz="2400">
                <a:solidFill>
                  <a:schemeClr val="bg1"/>
                </a:solidFill>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en-US" dirty="0"/>
              <a:t>Section Title</a:t>
            </a:r>
          </a:p>
        </p:txBody>
      </p:sp>
    </p:spTree>
    <p:extLst>
      <p:ext uri="{BB962C8B-B14F-4D97-AF65-F5344CB8AC3E}">
        <p14:creationId xmlns:p14="http://schemas.microsoft.com/office/powerpoint/2010/main" val="107804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70C9-6C1D-8C41-9044-24919434F739}"/>
              </a:ext>
            </a:extLst>
          </p:cNvPr>
          <p:cNvSpPr>
            <a:spLocks noGrp="1"/>
          </p:cNvSpPr>
          <p:nvPr>
            <p:ph type="title" hasCustomPrompt="1"/>
          </p:nvPr>
        </p:nvSpPr>
        <p:spPr>
          <a:xfrm>
            <a:off x="1406119" y="238596"/>
            <a:ext cx="7263747" cy="879121"/>
          </a:xfrm>
        </p:spPr>
        <p:txBody>
          <a:bodyPr>
            <a:normAutofit/>
          </a:bodyPr>
          <a:lstStyle>
            <a:lvl1pPr algn="l">
              <a:defRPr sz="2400">
                <a:solidFill>
                  <a:srgbClr val="76B6D7"/>
                </a:solidFill>
              </a:defRPr>
            </a:lvl1pPr>
          </a:lstStyle>
          <a:p>
            <a:r>
              <a:rPr lang="en-US" dirty="0"/>
              <a:t>Click to edit header 2</a:t>
            </a:r>
          </a:p>
        </p:txBody>
      </p:sp>
      <p:sp>
        <p:nvSpPr>
          <p:cNvPr id="3" name="Content Placeholder 2">
            <a:extLst>
              <a:ext uri="{FF2B5EF4-FFF2-40B4-BE49-F238E27FC236}">
                <a16:creationId xmlns:a16="http://schemas.microsoft.com/office/drawing/2014/main" id="{A6D139CF-13E4-6B49-99D0-751F25C39D94}"/>
              </a:ext>
            </a:extLst>
          </p:cNvPr>
          <p:cNvSpPr>
            <a:spLocks noGrp="1"/>
          </p:cNvSpPr>
          <p:nvPr>
            <p:ph idx="1" hasCustomPrompt="1"/>
          </p:nvPr>
        </p:nvSpPr>
        <p:spPr>
          <a:xfrm>
            <a:off x="485422" y="1935516"/>
            <a:ext cx="8184444" cy="3833106"/>
          </a:xfrm>
          <a:prstGeom prst="rect">
            <a:avLst/>
          </a:prstGeom>
        </p:spPr>
        <p:txBody>
          <a:bodyPr>
            <a:normAutofit/>
          </a:bodyPr>
          <a:lstStyle>
            <a:lvl1pPr marL="0" indent="0">
              <a:buFont typeface="Arial" panose="020B0604020202020204" pitchFamily="34" charset="0"/>
              <a:buNone/>
              <a:defRPr sz="1600"/>
            </a:lvl1pPr>
            <a:lvl2pPr marL="742950" indent="-285750">
              <a:buFont typeface="Arial" panose="020B0604020202020204" pitchFamily="34" charset="0"/>
              <a:buChar char="•"/>
              <a:defRPr sz="1600"/>
            </a:lvl2pPr>
            <a:lvl3pPr marL="1143000" indent="-228600">
              <a:buFont typeface="Courier New" panose="02070309020205020404" pitchFamily="49" charset="0"/>
              <a:buChar char="o"/>
              <a:defRPr sz="1600"/>
            </a:lvl3pPr>
            <a:lvl4pPr>
              <a:defRPr sz="1600"/>
            </a:lvl4pPr>
            <a:lvl5pPr>
              <a:defRPr sz="1600"/>
            </a:lvl5pPr>
          </a:lstStyle>
          <a:p>
            <a:pPr lvl="0"/>
            <a:r>
              <a:rPr lang="en-US" dirty="0"/>
              <a:t>Click to edit text</a:t>
            </a:r>
          </a:p>
          <a:p>
            <a:pPr lvl="1"/>
            <a:r>
              <a:rPr lang="en-US" dirty="0"/>
              <a:t>Bullet 1</a:t>
            </a:r>
          </a:p>
          <a:p>
            <a:pPr lvl="1"/>
            <a:endParaRPr lang="en-US" dirty="0"/>
          </a:p>
        </p:txBody>
      </p:sp>
      <p:sp>
        <p:nvSpPr>
          <p:cNvPr id="18" name="Footer Placeholder 3">
            <a:extLst>
              <a:ext uri="{FF2B5EF4-FFF2-40B4-BE49-F238E27FC236}">
                <a16:creationId xmlns:a16="http://schemas.microsoft.com/office/drawing/2014/main" id="{845D3A84-F899-A046-A192-CBE6F8377719}"/>
              </a:ext>
            </a:extLst>
          </p:cNvPr>
          <p:cNvSpPr>
            <a:spLocks noGrp="1"/>
          </p:cNvSpPr>
          <p:nvPr>
            <p:ph type="ftr" sz="quarter" idx="11"/>
          </p:nvPr>
        </p:nvSpPr>
        <p:spPr>
          <a:xfrm>
            <a:off x="474133" y="6356350"/>
            <a:ext cx="5629628" cy="365125"/>
          </a:xfrm>
          <a:prstGeom prst="rect">
            <a:avLst/>
          </a:prstGeom>
        </p:spPr>
        <p:txBody>
          <a:bodyPr/>
          <a:lstStyle>
            <a:lvl1pPr>
              <a:defRPr sz="800"/>
            </a:lvl1pPr>
          </a:lstStyle>
          <a:p>
            <a:pPr algn="l"/>
            <a:r>
              <a:rPr lang="en-US" dirty="0"/>
              <a:t>Sources</a:t>
            </a: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8259515" y="6356350"/>
            <a:ext cx="518379" cy="365125"/>
          </a:xfrm>
        </p:spPr>
        <p:txBody>
          <a:bodyPr/>
          <a:lstStyle>
            <a:lvl1pPr algn="ctr">
              <a:defRPr/>
            </a:lvl1pPr>
          </a:lstStyle>
          <a:p>
            <a:fld id="{AE919B77-9796-D34E-8D5A-4054B4AFF4B6}" type="slidenum">
              <a:rPr lang="en-US" smtClean="0"/>
              <a:pPr/>
              <a:t>‹#›</a:t>
            </a:fld>
            <a:endParaRPr lang="en-US"/>
          </a:p>
        </p:txBody>
      </p:sp>
      <p:pic>
        <p:nvPicPr>
          <p:cNvPr id="12" name="Picture 11">
            <a:extLst>
              <a:ext uri="{FF2B5EF4-FFF2-40B4-BE49-F238E27FC236}">
                <a16:creationId xmlns:a16="http://schemas.microsoft.com/office/drawing/2014/main" id="{C1FA73AC-8D49-B040-A746-1754BEED7E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345" y="-263607"/>
            <a:ext cx="1197774" cy="1851107"/>
          </a:xfrm>
          <a:prstGeom prst="rect">
            <a:avLst/>
          </a:prstGeom>
        </p:spPr>
      </p:pic>
      <p:pic>
        <p:nvPicPr>
          <p:cNvPr id="8" name="Picture 7">
            <a:extLst>
              <a:ext uri="{FF2B5EF4-FFF2-40B4-BE49-F238E27FC236}">
                <a16:creationId xmlns:a16="http://schemas.microsoft.com/office/drawing/2014/main" id="{7479B47E-8E5A-674A-B613-3ED93CA53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7266" y="5908453"/>
            <a:ext cx="682876" cy="551093"/>
          </a:xfrm>
          <a:prstGeom prst="rect">
            <a:avLst/>
          </a:prstGeom>
        </p:spPr>
      </p:pic>
    </p:spTree>
    <p:extLst>
      <p:ext uri="{BB962C8B-B14F-4D97-AF65-F5344CB8AC3E}">
        <p14:creationId xmlns:p14="http://schemas.microsoft.com/office/powerpoint/2010/main" val="315575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BD0529-783E-634E-A53D-200B1B43D4E8}"/>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08344" y="-263607"/>
            <a:ext cx="1197776" cy="1851107"/>
          </a:xfrm>
          <a:prstGeom prst="rect">
            <a:avLst/>
          </a:prstGeom>
        </p:spPr>
      </p:pic>
      <p:sp>
        <p:nvSpPr>
          <p:cNvPr id="2" name="Title 1">
            <a:extLst>
              <a:ext uri="{FF2B5EF4-FFF2-40B4-BE49-F238E27FC236}">
                <a16:creationId xmlns:a16="http://schemas.microsoft.com/office/drawing/2014/main" id="{4E1A70C9-6C1D-8C41-9044-24919434F739}"/>
              </a:ext>
            </a:extLst>
          </p:cNvPr>
          <p:cNvSpPr>
            <a:spLocks noGrp="1"/>
          </p:cNvSpPr>
          <p:nvPr>
            <p:ph type="title" hasCustomPrompt="1"/>
          </p:nvPr>
        </p:nvSpPr>
        <p:spPr>
          <a:xfrm>
            <a:off x="1406119" y="238596"/>
            <a:ext cx="7263747" cy="879121"/>
          </a:xfrm>
        </p:spPr>
        <p:txBody>
          <a:bodyPr>
            <a:normAutofit/>
          </a:bodyPr>
          <a:lstStyle>
            <a:lvl1pPr algn="l">
              <a:defRPr sz="2400">
                <a:solidFill>
                  <a:srgbClr val="76B6D7"/>
                </a:solidFill>
              </a:defRPr>
            </a:lvl1pPr>
          </a:lstStyle>
          <a:p>
            <a:r>
              <a:rPr lang="en-US" dirty="0"/>
              <a:t>Click to edit header 2</a:t>
            </a:r>
          </a:p>
        </p:txBody>
      </p:sp>
      <p:sp>
        <p:nvSpPr>
          <p:cNvPr id="3" name="Content Placeholder 2">
            <a:extLst>
              <a:ext uri="{FF2B5EF4-FFF2-40B4-BE49-F238E27FC236}">
                <a16:creationId xmlns:a16="http://schemas.microsoft.com/office/drawing/2014/main" id="{A6D139CF-13E4-6B49-99D0-751F25C39D94}"/>
              </a:ext>
            </a:extLst>
          </p:cNvPr>
          <p:cNvSpPr>
            <a:spLocks noGrp="1"/>
          </p:cNvSpPr>
          <p:nvPr>
            <p:ph idx="1" hasCustomPrompt="1"/>
          </p:nvPr>
        </p:nvSpPr>
        <p:spPr>
          <a:xfrm>
            <a:off x="485422" y="1935516"/>
            <a:ext cx="8184444" cy="3833106"/>
          </a:xfrm>
          <a:prstGeom prst="rect">
            <a:avLst/>
          </a:prstGeom>
        </p:spPr>
        <p:txBody>
          <a:bodyPr>
            <a:normAutofit/>
          </a:bodyPr>
          <a:lstStyle>
            <a:lvl1pPr marL="0" indent="0">
              <a:buFont typeface="Arial" panose="020B0604020202020204" pitchFamily="34" charset="0"/>
              <a:buNone/>
              <a:defRPr sz="1600"/>
            </a:lvl1pPr>
            <a:lvl2pPr marL="742950" indent="-285750">
              <a:buFont typeface="Arial" panose="020B0604020202020204" pitchFamily="34" charset="0"/>
              <a:buChar char="•"/>
              <a:defRPr sz="1600"/>
            </a:lvl2pPr>
            <a:lvl3pPr marL="1143000" indent="-228600">
              <a:buFont typeface="Courier New" panose="02070309020205020404" pitchFamily="49" charset="0"/>
              <a:buChar char="o"/>
              <a:defRPr sz="1600"/>
            </a:lvl3pPr>
            <a:lvl4pPr>
              <a:defRPr sz="1600"/>
            </a:lvl4pPr>
            <a:lvl5pPr>
              <a:defRPr sz="1600"/>
            </a:lvl5pPr>
          </a:lstStyle>
          <a:p>
            <a:pPr lvl="0"/>
            <a:r>
              <a:rPr lang="en-US" dirty="0"/>
              <a:t>Click to edit text</a:t>
            </a:r>
          </a:p>
          <a:p>
            <a:pPr lvl="1"/>
            <a:r>
              <a:rPr lang="en-US" dirty="0"/>
              <a:t>Bullet 1</a:t>
            </a:r>
          </a:p>
          <a:p>
            <a:pPr lvl="1"/>
            <a:endParaRPr lang="en-US" dirty="0"/>
          </a:p>
        </p:txBody>
      </p:sp>
      <p:sp>
        <p:nvSpPr>
          <p:cNvPr id="18" name="Footer Placeholder 3">
            <a:extLst>
              <a:ext uri="{FF2B5EF4-FFF2-40B4-BE49-F238E27FC236}">
                <a16:creationId xmlns:a16="http://schemas.microsoft.com/office/drawing/2014/main" id="{845D3A84-F899-A046-A192-CBE6F8377719}"/>
              </a:ext>
            </a:extLst>
          </p:cNvPr>
          <p:cNvSpPr>
            <a:spLocks noGrp="1"/>
          </p:cNvSpPr>
          <p:nvPr>
            <p:ph type="ftr" sz="quarter" idx="11"/>
          </p:nvPr>
        </p:nvSpPr>
        <p:spPr>
          <a:xfrm>
            <a:off x="474133" y="6356350"/>
            <a:ext cx="5629628" cy="365125"/>
          </a:xfrm>
          <a:prstGeom prst="rect">
            <a:avLst/>
          </a:prstGeom>
        </p:spPr>
        <p:txBody>
          <a:bodyPr/>
          <a:lstStyle>
            <a:lvl1pPr>
              <a:defRPr sz="800"/>
            </a:lvl1pPr>
          </a:lstStyle>
          <a:p>
            <a:pPr algn="l"/>
            <a:r>
              <a:rPr lang="en-US" dirty="0"/>
              <a:t>Sources</a:t>
            </a: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8259515" y="6356350"/>
            <a:ext cx="518379" cy="365125"/>
          </a:xfrm>
        </p:spPr>
        <p:txBody>
          <a:bodyPr/>
          <a:lstStyle>
            <a:lvl1pPr algn="ctr">
              <a:defRPr/>
            </a:lvl1pPr>
          </a:lstStyle>
          <a:p>
            <a:fld id="{AE919B77-9796-D34E-8D5A-4054B4AFF4B6}" type="slidenum">
              <a:rPr lang="en-US" smtClean="0"/>
              <a:pPr/>
              <a:t>‹#›</a:t>
            </a:fld>
            <a:endParaRPr lang="en-US"/>
          </a:p>
        </p:txBody>
      </p:sp>
      <p:pic>
        <p:nvPicPr>
          <p:cNvPr id="8" name="Picture 7">
            <a:extLst>
              <a:ext uri="{FF2B5EF4-FFF2-40B4-BE49-F238E27FC236}">
                <a16:creationId xmlns:a16="http://schemas.microsoft.com/office/drawing/2014/main" id="{7479B47E-8E5A-674A-B613-3ED93CA53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7266" y="5908453"/>
            <a:ext cx="682876" cy="551093"/>
          </a:xfrm>
          <a:prstGeom prst="rect">
            <a:avLst/>
          </a:prstGeom>
        </p:spPr>
      </p:pic>
      <p:pic>
        <p:nvPicPr>
          <p:cNvPr id="9" name="Picture 8">
            <a:extLst>
              <a:ext uri="{FF2B5EF4-FFF2-40B4-BE49-F238E27FC236}">
                <a16:creationId xmlns:a16="http://schemas.microsoft.com/office/drawing/2014/main" id="{0353FBBF-1691-E74F-826B-D1176A493C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7381" y="5786939"/>
            <a:ext cx="686058" cy="587727"/>
          </a:xfrm>
          <a:prstGeom prst="rect">
            <a:avLst/>
          </a:prstGeom>
        </p:spPr>
      </p:pic>
    </p:spTree>
    <p:extLst>
      <p:ext uri="{BB962C8B-B14F-4D97-AF65-F5344CB8AC3E}">
        <p14:creationId xmlns:p14="http://schemas.microsoft.com/office/powerpoint/2010/main" val="331820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CF38DA2-8440-9640-8415-6AC809988E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634" b="27776"/>
          <a:stretch/>
        </p:blipFill>
        <p:spPr>
          <a:xfrm>
            <a:off x="159864" y="126409"/>
            <a:ext cx="1228326" cy="979356"/>
          </a:xfrm>
          <a:prstGeom prst="rect">
            <a:avLst/>
          </a:prstGeom>
        </p:spPr>
      </p:pic>
      <p:sp>
        <p:nvSpPr>
          <p:cNvPr id="2" name="Title 1">
            <a:extLst>
              <a:ext uri="{FF2B5EF4-FFF2-40B4-BE49-F238E27FC236}">
                <a16:creationId xmlns:a16="http://schemas.microsoft.com/office/drawing/2014/main" id="{4E1A70C9-6C1D-8C41-9044-24919434F739}"/>
              </a:ext>
            </a:extLst>
          </p:cNvPr>
          <p:cNvSpPr>
            <a:spLocks noGrp="1"/>
          </p:cNvSpPr>
          <p:nvPr>
            <p:ph type="title" hasCustomPrompt="1"/>
          </p:nvPr>
        </p:nvSpPr>
        <p:spPr>
          <a:xfrm>
            <a:off x="1406119" y="238596"/>
            <a:ext cx="7263747" cy="879121"/>
          </a:xfrm>
        </p:spPr>
        <p:txBody>
          <a:bodyPr>
            <a:normAutofit/>
          </a:bodyPr>
          <a:lstStyle>
            <a:lvl1pPr algn="l">
              <a:defRPr sz="2400">
                <a:solidFill>
                  <a:srgbClr val="76B6D7"/>
                </a:solidFill>
              </a:defRPr>
            </a:lvl1pPr>
          </a:lstStyle>
          <a:p>
            <a:r>
              <a:rPr lang="en-US" dirty="0"/>
              <a:t>Click to edit header 2</a:t>
            </a:r>
          </a:p>
        </p:txBody>
      </p:sp>
      <p:sp>
        <p:nvSpPr>
          <p:cNvPr id="3" name="Content Placeholder 2">
            <a:extLst>
              <a:ext uri="{FF2B5EF4-FFF2-40B4-BE49-F238E27FC236}">
                <a16:creationId xmlns:a16="http://schemas.microsoft.com/office/drawing/2014/main" id="{A6D139CF-13E4-6B49-99D0-751F25C39D94}"/>
              </a:ext>
            </a:extLst>
          </p:cNvPr>
          <p:cNvSpPr>
            <a:spLocks noGrp="1"/>
          </p:cNvSpPr>
          <p:nvPr>
            <p:ph idx="1" hasCustomPrompt="1"/>
          </p:nvPr>
        </p:nvSpPr>
        <p:spPr>
          <a:xfrm>
            <a:off x="485422" y="1935516"/>
            <a:ext cx="8184444" cy="3833106"/>
          </a:xfrm>
          <a:prstGeom prst="rect">
            <a:avLst/>
          </a:prstGeom>
        </p:spPr>
        <p:txBody>
          <a:bodyPr>
            <a:normAutofit/>
          </a:bodyPr>
          <a:lstStyle>
            <a:lvl1pPr marL="0" indent="0">
              <a:buFont typeface="Arial" panose="020B0604020202020204" pitchFamily="34" charset="0"/>
              <a:buNone/>
              <a:defRPr sz="1600"/>
            </a:lvl1pPr>
            <a:lvl2pPr marL="742950" indent="-285750">
              <a:buFont typeface="Arial" panose="020B0604020202020204" pitchFamily="34" charset="0"/>
              <a:buChar char="•"/>
              <a:defRPr sz="1600"/>
            </a:lvl2pPr>
            <a:lvl3pPr marL="1143000" indent="-228600">
              <a:buFont typeface="Courier New" panose="02070309020205020404" pitchFamily="49" charset="0"/>
              <a:buChar char="o"/>
              <a:defRPr sz="1600"/>
            </a:lvl3pPr>
            <a:lvl4pPr>
              <a:defRPr sz="1600"/>
            </a:lvl4pPr>
            <a:lvl5pPr>
              <a:defRPr sz="1600"/>
            </a:lvl5pPr>
          </a:lstStyle>
          <a:p>
            <a:pPr lvl="0"/>
            <a:r>
              <a:rPr lang="en-US" dirty="0"/>
              <a:t>Click to edit text</a:t>
            </a:r>
          </a:p>
          <a:p>
            <a:pPr lvl="1"/>
            <a:r>
              <a:rPr lang="en-US" dirty="0"/>
              <a:t>Bullet 1</a:t>
            </a:r>
          </a:p>
          <a:p>
            <a:pPr lvl="1"/>
            <a:endParaRPr lang="en-US" dirty="0"/>
          </a:p>
        </p:txBody>
      </p:sp>
      <p:sp>
        <p:nvSpPr>
          <p:cNvPr id="18" name="Footer Placeholder 3">
            <a:extLst>
              <a:ext uri="{FF2B5EF4-FFF2-40B4-BE49-F238E27FC236}">
                <a16:creationId xmlns:a16="http://schemas.microsoft.com/office/drawing/2014/main" id="{845D3A84-F899-A046-A192-CBE6F8377719}"/>
              </a:ext>
            </a:extLst>
          </p:cNvPr>
          <p:cNvSpPr>
            <a:spLocks noGrp="1"/>
          </p:cNvSpPr>
          <p:nvPr>
            <p:ph type="ftr" sz="quarter" idx="11"/>
          </p:nvPr>
        </p:nvSpPr>
        <p:spPr>
          <a:xfrm>
            <a:off x="474133" y="6356350"/>
            <a:ext cx="5629628" cy="365125"/>
          </a:xfrm>
          <a:prstGeom prst="rect">
            <a:avLst/>
          </a:prstGeom>
        </p:spPr>
        <p:txBody>
          <a:bodyPr/>
          <a:lstStyle>
            <a:lvl1pPr>
              <a:defRPr sz="800"/>
            </a:lvl1pPr>
          </a:lstStyle>
          <a:p>
            <a:pPr algn="l"/>
            <a:r>
              <a:rPr lang="en-US" dirty="0"/>
              <a:t>Sources</a:t>
            </a: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8259515" y="6356350"/>
            <a:ext cx="518379" cy="365125"/>
          </a:xfrm>
        </p:spPr>
        <p:txBody>
          <a:bodyPr/>
          <a:lstStyle>
            <a:lvl1pPr algn="ctr">
              <a:defRPr/>
            </a:lvl1pPr>
          </a:lstStyle>
          <a:p>
            <a:fld id="{AE919B77-9796-D34E-8D5A-4054B4AFF4B6}" type="slidenum">
              <a:rPr lang="en-US" smtClean="0"/>
              <a:pPr/>
              <a:t>‹#›</a:t>
            </a:fld>
            <a:endParaRPr lang="en-US"/>
          </a:p>
        </p:txBody>
      </p:sp>
      <p:pic>
        <p:nvPicPr>
          <p:cNvPr id="8" name="Picture 7">
            <a:extLst>
              <a:ext uri="{FF2B5EF4-FFF2-40B4-BE49-F238E27FC236}">
                <a16:creationId xmlns:a16="http://schemas.microsoft.com/office/drawing/2014/main" id="{7479B47E-8E5A-674A-B613-3ED93CA53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7266" y="5908453"/>
            <a:ext cx="682876" cy="551093"/>
          </a:xfrm>
          <a:prstGeom prst="rect">
            <a:avLst/>
          </a:prstGeom>
        </p:spPr>
      </p:pic>
      <p:pic>
        <p:nvPicPr>
          <p:cNvPr id="9" name="Picture 8">
            <a:extLst>
              <a:ext uri="{FF2B5EF4-FFF2-40B4-BE49-F238E27FC236}">
                <a16:creationId xmlns:a16="http://schemas.microsoft.com/office/drawing/2014/main" id="{0353FBBF-1691-E74F-826B-D1176A493C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7381" y="5786939"/>
            <a:ext cx="686058" cy="587727"/>
          </a:xfrm>
          <a:prstGeom prst="rect">
            <a:avLst/>
          </a:prstGeom>
        </p:spPr>
      </p:pic>
      <p:pic>
        <p:nvPicPr>
          <p:cNvPr id="11" name="Picture 10">
            <a:extLst>
              <a:ext uri="{FF2B5EF4-FFF2-40B4-BE49-F238E27FC236}">
                <a16:creationId xmlns:a16="http://schemas.microsoft.com/office/drawing/2014/main" id="{AB21AB72-13E9-8C47-AFF4-8549E2AC14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9404" y="4849051"/>
            <a:ext cx="1190032" cy="1839141"/>
          </a:xfrm>
          <a:prstGeom prst="rect">
            <a:avLst/>
          </a:prstGeom>
        </p:spPr>
      </p:pic>
    </p:spTree>
    <p:extLst>
      <p:ext uri="{BB962C8B-B14F-4D97-AF65-F5344CB8AC3E}">
        <p14:creationId xmlns:p14="http://schemas.microsoft.com/office/powerpoint/2010/main" val="352536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70C9-6C1D-8C41-9044-24919434F739}"/>
              </a:ext>
            </a:extLst>
          </p:cNvPr>
          <p:cNvSpPr>
            <a:spLocks noGrp="1"/>
          </p:cNvSpPr>
          <p:nvPr>
            <p:ph type="title" hasCustomPrompt="1"/>
          </p:nvPr>
        </p:nvSpPr>
        <p:spPr>
          <a:xfrm>
            <a:off x="1406119" y="238596"/>
            <a:ext cx="7263747" cy="879121"/>
          </a:xfrm>
        </p:spPr>
        <p:txBody>
          <a:bodyPr>
            <a:normAutofit/>
          </a:bodyPr>
          <a:lstStyle>
            <a:lvl1pPr algn="l">
              <a:defRPr sz="2400">
                <a:solidFill>
                  <a:srgbClr val="76B6D7"/>
                </a:solidFill>
              </a:defRPr>
            </a:lvl1pPr>
          </a:lstStyle>
          <a:p>
            <a:r>
              <a:rPr lang="en-US" dirty="0"/>
              <a:t>Click to edit header 2</a:t>
            </a:r>
          </a:p>
        </p:txBody>
      </p:sp>
      <p:sp>
        <p:nvSpPr>
          <p:cNvPr id="3" name="Content Placeholder 2">
            <a:extLst>
              <a:ext uri="{FF2B5EF4-FFF2-40B4-BE49-F238E27FC236}">
                <a16:creationId xmlns:a16="http://schemas.microsoft.com/office/drawing/2014/main" id="{A6D139CF-13E4-6B49-99D0-751F25C39D94}"/>
              </a:ext>
            </a:extLst>
          </p:cNvPr>
          <p:cNvSpPr>
            <a:spLocks noGrp="1"/>
          </p:cNvSpPr>
          <p:nvPr>
            <p:ph idx="1" hasCustomPrompt="1"/>
          </p:nvPr>
        </p:nvSpPr>
        <p:spPr>
          <a:xfrm>
            <a:off x="485422" y="1935516"/>
            <a:ext cx="8184444" cy="3833106"/>
          </a:xfrm>
          <a:prstGeom prst="rect">
            <a:avLst/>
          </a:prstGeom>
        </p:spPr>
        <p:txBody>
          <a:bodyPr>
            <a:normAutofit/>
          </a:bodyPr>
          <a:lstStyle>
            <a:lvl1pPr marL="0" indent="0">
              <a:buFont typeface="Arial" panose="020B0604020202020204" pitchFamily="34" charset="0"/>
              <a:buNone/>
              <a:defRPr sz="1600"/>
            </a:lvl1pPr>
            <a:lvl2pPr marL="742950" indent="-285750">
              <a:buFont typeface="Arial" panose="020B0604020202020204" pitchFamily="34" charset="0"/>
              <a:buChar char="•"/>
              <a:defRPr sz="1600"/>
            </a:lvl2pPr>
            <a:lvl3pPr marL="1143000" indent="-228600">
              <a:buFont typeface="Courier New" panose="02070309020205020404" pitchFamily="49" charset="0"/>
              <a:buChar char="o"/>
              <a:defRPr sz="1600"/>
            </a:lvl3pPr>
            <a:lvl4pPr>
              <a:defRPr sz="1600"/>
            </a:lvl4pPr>
            <a:lvl5pPr>
              <a:defRPr sz="1600"/>
            </a:lvl5pPr>
          </a:lstStyle>
          <a:p>
            <a:pPr lvl="0"/>
            <a:r>
              <a:rPr lang="en-US" dirty="0"/>
              <a:t>Click to edit text</a:t>
            </a:r>
          </a:p>
          <a:p>
            <a:pPr lvl="1"/>
            <a:r>
              <a:rPr lang="en-US" dirty="0"/>
              <a:t>Bullet 1</a:t>
            </a:r>
          </a:p>
          <a:p>
            <a:pPr lvl="1"/>
            <a:endParaRPr lang="en-US" dirty="0"/>
          </a:p>
        </p:txBody>
      </p:sp>
      <p:sp>
        <p:nvSpPr>
          <p:cNvPr id="18" name="Footer Placeholder 3">
            <a:extLst>
              <a:ext uri="{FF2B5EF4-FFF2-40B4-BE49-F238E27FC236}">
                <a16:creationId xmlns:a16="http://schemas.microsoft.com/office/drawing/2014/main" id="{845D3A84-F899-A046-A192-CBE6F8377719}"/>
              </a:ext>
            </a:extLst>
          </p:cNvPr>
          <p:cNvSpPr>
            <a:spLocks noGrp="1"/>
          </p:cNvSpPr>
          <p:nvPr>
            <p:ph type="ftr" sz="quarter" idx="11"/>
          </p:nvPr>
        </p:nvSpPr>
        <p:spPr>
          <a:xfrm>
            <a:off x="474133" y="6356350"/>
            <a:ext cx="5629628" cy="365125"/>
          </a:xfrm>
          <a:prstGeom prst="rect">
            <a:avLst/>
          </a:prstGeom>
        </p:spPr>
        <p:txBody>
          <a:bodyPr/>
          <a:lstStyle>
            <a:lvl1pPr>
              <a:defRPr sz="800"/>
            </a:lvl1pPr>
          </a:lstStyle>
          <a:p>
            <a:pPr algn="l"/>
            <a:r>
              <a:rPr lang="en-US" dirty="0"/>
              <a:t>Sources</a:t>
            </a: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8259515" y="6356350"/>
            <a:ext cx="518379" cy="365125"/>
          </a:xfrm>
        </p:spPr>
        <p:txBody>
          <a:bodyPr/>
          <a:lstStyle>
            <a:lvl1pPr algn="ctr">
              <a:defRPr/>
            </a:lvl1pPr>
          </a:lstStyle>
          <a:p>
            <a:fld id="{AE919B77-9796-D34E-8D5A-4054B4AFF4B6}" type="slidenum">
              <a:rPr lang="en-US" smtClean="0"/>
              <a:pPr/>
              <a:t>‹#›</a:t>
            </a:fld>
            <a:endParaRPr lang="en-US"/>
          </a:p>
        </p:txBody>
      </p:sp>
      <p:pic>
        <p:nvPicPr>
          <p:cNvPr id="8" name="Picture 7">
            <a:extLst>
              <a:ext uri="{FF2B5EF4-FFF2-40B4-BE49-F238E27FC236}">
                <a16:creationId xmlns:a16="http://schemas.microsoft.com/office/drawing/2014/main" id="{7479B47E-8E5A-674A-B613-3ED93CA531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266" y="5908453"/>
            <a:ext cx="682876" cy="551093"/>
          </a:xfrm>
          <a:prstGeom prst="rect">
            <a:avLst/>
          </a:prstGeom>
        </p:spPr>
      </p:pic>
      <p:pic>
        <p:nvPicPr>
          <p:cNvPr id="9" name="Picture 8">
            <a:extLst>
              <a:ext uri="{FF2B5EF4-FFF2-40B4-BE49-F238E27FC236}">
                <a16:creationId xmlns:a16="http://schemas.microsoft.com/office/drawing/2014/main" id="{0353FBBF-1691-E74F-826B-D1176A493C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7381" y="5786939"/>
            <a:ext cx="686058" cy="587727"/>
          </a:xfrm>
          <a:prstGeom prst="rect">
            <a:avLst/>
          </a:prstGeom>
        </p:spPr>
      </p:pic>
      <p:pic>
        <p:nvPicPr>
          <p:cNvPr id="11" name="Picture 10">
            <a:extLst>
              <a:ext uri="{FF2B5EF4-FFF2-40B4-BE49-F238E27FC236}">
                <a16:creationId xmlns:a16="http://schemas.microsoft.com/office/drawing/2014/main" id="{AB21AB72-13E9-8C47-AFF4-8549E2AC14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0153" b="21323"/>
          <a:stretch/>
        </p:blipFill>
        <p:spPr>
          <a:xfrm>
            <a:off x="144296" y="139993"/>
            <a:ext cx="1190032" cy="1076325"/>
          </a:xfrm>
          <a:prstGeom prst="rect">
            <a:avLst/>
          </a:prstGeom>
        </p:spPr>
      </p:pic>
    </p:spTree>
    <p:extLst>
      <p:ext uri="{BB962C8B-B14F-4D97-AF65-F5344CB8AC3E}">
        <p14:creationId xmlns:p14="http://schemas.microsoft.com/office/powerpoint/2010/main" val="2085725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5DC6DFC-5208-E24E-9A0D-52D16A4A6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980" b="21382"/>
          <a:stretch/>
        </p:blipFill>
        <p:spPr>
          <a:xfrm>
            <a:off x="215891" y="230352"/>
            <a:ext cx="1220045" cy="935928"/>
          </a:xfrm>
          <a:prstGeom prst="rect">
            <a:avLst/>
          </a:prstGeom>
        </p:spPr>
      </p:pic>
      <p:sp>
        <p:nvSpPr>
          <p:cNvPr id="2" name="Title 1">
            <a:extLst>
              <a:ext uri="{FF2B5EF4-FFF2-40B4-BE49-F238E27FC236}">
                <a16:creationId xmlns:a16="http://schemas.microsoft.com/office/drawing/2014/main" id="{4E1A70C9-6C1D-8C41-9044-24919434F739}"/>
              </a:ext>
            </a:extLst>
          </p:cNvPr>
          <p:cNvSpPr>
            <a:spLocks noGrp="1"/>
          </p:cNvSpPr>
          <p:nvPr>
            <p:ph type="title" hasCustomPrompt="1"/>
          </p:nvPr>
        </p:nvSpPr>
        <p:spPr>
          <a:xfrm>
            <a:off x="1406119" y="238596"/>
            <a:ext cx="7263747" cy="879121"/>
          </a:xfrm>
        </p:spPr>
        <p:txBody>
          <a:bodyPr>
            <a:normAutofit/>
          </a:bodyPr>
          <a:lstStyle>
            <a:lvl1pPr algn="l">
              <a:defRPr sz="2400">
                <a:solidFill>
                  <a:srgbClr val="76B6D7"/>
                </a:solidFill>
              </a:defRPr>
            </a:lvl1pPr>
          </a:lstStyle>
          <a:p>
            <a:r>
              <a:rPr lang="en-US" dirty="0"/>
              <a:t>Click to edit header 2</a:t>
            </a:r>
          </a:p>
        </p:txBody>
      </p:sp>
      <p:sp>
        <p:nvSpPr>
          <p:cNvPr id="3" name="Content Placeholder 2">
            <a:extLst>
              <a:ext uri="{FF2B5EF4-FFF2-40B4-BE49-F238E27FC236}">
                <a16:creationId xmlns:a16="http://schemas.microsoft.com/office/drawing/2014/main" id="{A6D139CF-13E4-6B49-99D0-751F25C39D94}"/>
              </a:ext>
            </a:extLst>
          </p:cNvPr>
          <p:cNvSpPr>
            <a:spLocks noGrp="1"/>
          </p:cNvSpPr>
          <p:nvPr>
            <p:ph idx="1" hasCustomPrompt="1"/>
          </p:nvPr>
        </p:nvSpPr>
        <p:spPr>
          <a:xfrm>
            <a:off x="485422" y="1935516"/>
            <a:ext cx="8184444" cy="3833106"/>
          </a:xfrm>
          <a:prstGeom prst="rect">
            <a:avLst/>
          </a:prstGeom>
        </p:spPr>
        <p:txBody>
          <a:bodyPr>
            <a:normAutofit/>
          </a:bodyPr>
          <a:lstStyle>
            <a:lvl1pPr marL="0" indent="0">
              <a:buFont typeface="Arial" panose="020B0604020202020204" pitchFamily="34" charset="0"/>
              <a:buNone/>
              <a:defRPr sz="1600"/>
            </a:lvl1pPr>
            <a:lvl2pPr marL="742950" indent="-285750">
              <a:buFont typeface="Arial" panose="020B0604020202020204" pitchFamily="34" charset="0"/>
              <a:buChar char="•"/>
              <a:defRPr sz="1600"/>
            </a:lvl2pPr>
            <a:lvl3pPr marL="1143000" indent="-228600">
              <a:buFont typeface="Courier New" panose="02070309020205020404" pitchFamily="49" charset="0"/>
              <a:buChar char="o"/>
              <a:defRPr sz="1600"/>
            </a:lvl3pPr>
            <a:lvl4pPr>
              <a:defRPr sz="1600"/>
            </a:lvl4pPr>
            <a:lvl5pPr>
              <a:defRPr sz="1600"/>
            </a:lvl5pPr>
          </a:lstStyle>
          <a:p>
            <a:pPr lvl="0"/>
            <a:r>
              <a:rPr lang="en-US" dirty="0"/>
              <a:t>Click to edit text</a:t>
            </a:r>
          </a:p>
          <a:p>
            <a:pPr lvl="1"/>
            <a:r>
              <a:rPr lang="en-US" dirty="0"/>
              <a:t>Bullet 1</a:t>
            </a:r>
          </a:p>
          <a:p>
            <a:pPr lvl="1"/>
            <a:endParaRPr lang="en-US" dirty="0"/>
          </a:p>
        </p:txBody>
      </p:sp>
      <p:sp>
        <p:nvSpPr>
          <p:cNvPr id="18" name="Footer Placeholder 3">
            <a:extLst>
              <a:ext uri="{FF2B5EF4-FFF2-40B4-BE49-F238E27FC236}">
                <a16:creationId xmlns:a16="http://schemas.microsoft.com/office/drawing/2014/main" id="{845D3A84-F899-A046-A192-CBE6F8377719}"/>
              </a:ext>
            </a:extLst>
          </p:cNvPr>
          <p:cNvSpPr>
            <a:spLocks noGrp="1"/>
          </p:cNvSpPr>
          <p:nvPr>
            <p:ph type="ftr" sz="quarter" idx="11"/>
          </p:nvPr>
        </p:nvSpPr>
        <p:spPr>
          <a:xfrm>
            <a:off x="474133" y="6356350"/>
            <a:ext cx="5629628" cy="365125"/>
          </a:xfrm>
          <a:prstGeom prst="rect">
            <a:avLst/>
          </a:prstGeom>
        </p:spPr>
        <p:txBody>
          <a:bodyPr/>
          <a:lstStyle>
            <a:lvl1pPr>
              <a:defRPr sz="800"/>
            </a:lvl1pPr>
          </a:lstStyle>
          <a:p>
            <a:pPr algn="l"/>
            <a:r>
              <a:rPr lang="en-US" dirty="0"/>
              <a:t>Sources</a:t>
            </a: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8259515" y="6356350"/>
            <a:ext cx="518379" cy="365125"/>
          </a:xfrm>
        </p:spPr>
        <p:txBody>
          <a:bodyPr/>
          <a:lstStyle>
            <a:lvl1pPr algn="ctr">
              <a:defRPr/>
            </a:lvl1pPr>
          </a:lstStyle>
          <a:p>
            <a:fld id="{AE919B77-9796-D34E-8D5A-4054B4AFF4B6}" type="slidenum">
              <a:rPr lang="en-US" smtClean="0"/>
              <a:pPr/>
              <a:t>‹#›</a:t>
            </a:fld>
            <a:endParaRPr lang="en-US"/>
          </a:p>
        </p:txBody>
      </p:sp>
      <p:pic>
        <p:nvPicPr>
          <p:cNvPr id="8" name="Picture 7">
            <a:extLst>
              <a:ext uri="{FF2B5EF4-FFF2-40B4-BE49-F238E27FC236}">
                <a16:creationId xmlns:a16="http://schemas.microsoft.com/office/drawing/2014/main" id="{7479B47E-8E5A-674A-B613-3ED93CA53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7266" y="5908453"/>
            <a:ext cx="682876" cy="551093"/>
          </a:xfrm>
          <a:prstGeom prst="rect">
            <a:avLst/>
          </a:prstGeom>
        </p:spPr>
      </p:pic>
      <p:pic>
        <p:nvPicPr>
          <p:cNvPr id="9" name="Picture 8">
            <a:extLst>
              <a:ext uri="{FF2B5EF4-FFF2-40B4-BE49-F238E27FC236}">
                <a16:creationId xmlns:a16="http://schemas.microsoft.com/office/drawing/2014/main" id="{0353FBBF-1691-E74F-826B-D1176A493C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7381" y="5786939"/>
            <a:ext cx="686058" cy="587727"/>
          </a:xfrm>
          <a:prstGeom prst="rect">
            <a:avLst/>
          </a:prstGeom>
        </p:spPr>
      </p:pic>
      <p:pic>
        <p:nvPicPr>
          <p:cNvPr id="11" name="Picture 10">
            <a:extLst>
              <a:ext uri="{FF2B5EF4-FFF2-40B4-BE49-F238E27FC236}">
                <a16:creationId xmlns:a16="http://schemas.microsoft.com/office/drawing/2014/main" id="{AB21AB72-13E9-8C47-AFF4-8549E2AC14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47282" y="4882334"/>
            <a:ext cx="1190032" cy="1839141"/>
          </a:xfrm>
          <a:prstGeom prst="rect">
            <a:avLst/>
          </a:prstGeom>
        </p:spPr>
      </p:pic>
    </p:spTree>
    <p:extLst>
      <p:ext uri="{BB962C8B-B14F-4D97-AF65-F5344CB8AC3E}">
        <p14:creationId xmlns:p14="http://schemas.microsoft.com/office/powerpoint/2010/main" val="410152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C27474-874C-1347-97DF-CCAED9B3CA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034" y="-191794"/>
            <a:ext cx="1208268" cy="1867323"/>
          </a:xfrm>
          <a:prstGeom prst="rect">
            <a:avLst/>
          </a:prstGeom>
        </p:spPr>
      </p:pic>
      <p:sp>
        <p:nvSpPr>
          <p:cNvPr id="2" name="Title 1">
            <a:extLst>
              <a:ext uri="{FF2B5EF4-FFF2-40B4-BE49-F238E27FC236}">
                <a16:creationId xmlns:a16="http://schemas.microsoft.com/office/drawing/2014/main" id="{4E1A70C9-6C1D-8C41-9044-24919434F739}"/>
              </a:ext>
            </a:extLst>
          </p:cNvPr>
          <p:cNvSpPr>
            <a:spLocks noGrp="1"/>
          </p:cNvSpPr>
          <p:nvPr>
            <p:ph type="title" hasCustomPrompt="1"/>
          </p:nvPr>
        </p:nvSpPr>
        <p:spPr>
          <a:xfrm>
            <a:off x="1406119" y="238596"/>
            <a:ext cx="7263747" cy="879121"/>
          </a:xfrm>
        </p:spPr>
        <p:txBody>
          <a:bodyPr>
            <a:normAutofit/>
          </a:bodyPr>
          <a:lstStyle>
            <a:lvl1pPr algn="l">
              <a:defRPr sz="2400">
                <a:solidFill>
                  <a:srgbClr val="76B6D7"/>
                </a:solidFill>
              </a:defRPr>
            </a:lvl1pPr>
          </a:lstStyle>
          <a:p>
            <a:r>
              <a:rPr lang="en-US" dirty="0"/>
              <a:t>Click to edit header 2</a:t>
            </a:r>
          </a:p>
        </p:txBody>
      </p:sp>
      <p:sp>
        <p:nvSpPr>
          <p:cNvPr id="3" name="Content Placeholder 2">
            <a:extLst>
              <a:ext uri="{FF2B5EF4-FFF2-40B4-BE49-F238E27FC236}">
                <a16:creationId xmlns:a16="http://schemas.microsoft.com/office/drawing/2014/main" id="{A6D139CF-13E4-6B49-99D0-751F25C39D94}"/>
              </a:ext>
            </a:extLst>
          </p:cNvPr>
          <p:cNvSpPr>
            <a:spLocks noGrp="1"/>
          </p:cNvSpPr>
          <p:nvPr>
            <p:ph idx="1" hasCustomPrompt="1"/>
          </p:nvPr>
        </p:nvSpPr>
        <p:spPr>
          <a:xfrm>
            <a:off x="485422" y="1935516"/>
            <a:ext cx="8184444" cy="3833106"/>
          </a:xfrm>
          <a:prstGeom prst="rect">
            <a:avLst/>
          </a:prstGeom>
        </p:spPr>
        <p:txBody>
          <a:bodyPr>
            <a:normAutofit/>
          </a:bodyPr>
          <a:lstStyle>
            <a:lvl1pPr marL="0" indent="0">
              <a:buFont typeface="Arial" panose="020B0604020202020204" pitchFamily="34" charset="0"/>
              <a:buNone/>
              <a:defRPr sz="1600"/>
            </a:lvl1pPr>
            <a:lvl2pPr marL="742950" indent="-285750">
              <a:buFont typeface="Arial" panose="020B0604020202020204" pitchFamily="34" charset="0"/>
              <a:buChar char="•"/>
              <a:defRPr sz="1600"/>
            </a:lvl2pPr>
            <a:lvl3pPr marL="1143000" indent="-228600">
              <a:buFont typeface="Courier New" panose="02070309020205020404" pitchFamily="49" charset="0"/>
              <a:buChar char="o"/>
              <a:defRPr sz="1600"/>
            </a:lvl3pPr>
            <a:lvl4pPr>
              <a:defRPr sz="1600"/>
            </a:lvl4pPr>
            <a:lvl5pPr>
              <a:defRPr sz="1600"/>
            </a:lvl5pPr>
          </a:lstStyle>
          <a:p>
            <a:pPr lvl="0"/>
            <a:r>
              <a:rPr lang="en-US" dirty="0"/>
              <a:t>Click to edit text</a:t>
            </a:r>
          </a:p>
          <a:p>
            <a:pPr lvl="1"/>
            <a:r>
              <a:rPr lang="en-US" dirty="0"/>
              <a:t>Bullet 1</a:t>
            </a:r>
          </a:p>
          <a:p>
            <a:pPr lvl="1"/>
            <a:endParaRPr lang="en-US" dirty="0"/>
          </a:p>
        </p:txBody>
      </p:sp>
      <p:sp>
        <p:nvSpPr>
          <p:cNvPr id="18" name="Footer Placeholder 3">
            <a:extLst>
              <a:ext uri="{FF2B5EF4-FFF2-40B4-BE49-F238E27FC236}">
                <a16:creationId xmlns:a16="http://schemas.microsoft.com/office/drawing/2014/main" id="{845D3A84-F899-A046-A192-CBE6F8377719}"/>
              </a:ext>
            </a:extLst>
          </p:cNvPr>
          <p:cNvSpPr>
            <a:spLocks noGrp="1"/>
          </p:cNvSpPr>
          <p:nvPr>
            <p:ph type="ftr" sz="quarter" idx="11"/>
          </p:nvPr>
        </p:nvSpPr>
        <p:spPr>
          <a:xfrm>
            <a:off x="474133" y="6356350"/>
            <a:ext cx="5629628" cy="365125"/>
          </a:xfrm>
          <a:prstGeom prst="rect">
            <a:avLst/>
          </a:prstGeom>
        </p:spPr>
        <p:txBody>
          <a:bodyPr/>
          <a:lstStyle>
            <a:lvl1pPr>
              <a:defRPr sz="800"/>
            </a:lvl1pPr>
          </a:lstStyle>
          <a:p>
            <a:pPr algn="l"/>
            <a:r>
              <a:rPr lang="en-US" dirty="0"/>
              <a:t>Sources</a:t>
            </a: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8259515" y="6356350"/>
            <a:ext cx="518379" cy="365125"/>
          </a:xfrm>
        </p:spPr>
        <p:txBody>
          <a:bodyPr/>
          <a:lstStyle>
            <a:lvl1pPr algn="ctr">
              <a:defRPr/>
            </a:lvl1pPr>
          </a:lstStyle>
          <a:p>
            <a:fld id="{AE919B77-9796-D34E-8D5A-4054B4AFF4B6}" type="slidenum">
              <a:rPr lang="en-US" smtClean="0"/>
              <a:pPr/>
              <a:t>‹#›</a:t>
            </a:fld>
            <a:endParaRPr lang="en-US"/>
          </a:p>
        </p:txBody>
      </p:sp>
      <p:pic>
        <p:nvPicPr>
          <p:cNvPr id="8" name="Picture 7">
            <a:extLst>
              <a:ext uri="{FF2B5EF4-FFF2-40B4-BE49-F238E27FC236}">
                <a16:creationId xmlns:a16="http://schemas.microsoft.com/office/drawing/2014/main" id="{7479B47E-8E5A-674A-B613-3ED93CA53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7266" y="5908453"/>
            <a:ext cx="682876" cy="551093"/>
          </a:xfrm>
          <a:prstGeom prst="rect">
            <a:avLst/>
          </a:prstGeom>
        </p:spPr>
      </p:pic>
      <p:pic>
        <p:nvPicPr>
          <p:cNvPr id="9" name="Picture 8">
            <a:extLst>
              <a:ext uri="{FF2B5EF4-FFF2-40B4-BE49-F238E27FC236}">
                <a16:creationId xmlns:a16="http://schemas.microsoft.com/office/drawing/2014/main" id="{0353FBBF-1691-E74F-826B-D1176A493C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7381" y="5786939"/>
            <a:ext cx="686058" cy="587727"/>
          </a:xfrm>
          <a:prstGeom prst="rect">
            <a:avLst/>
          </a:prstGeom>
        </p:spPr>
      </p:pic>
      <p:pic>
        <p:nvPicPr>
          <p:cNvPr id="11" name="Picture 10">
            <a:extLst>
              <a:ext uri="{FF2B5EF4-FFF2-40B4-BE49-F238E27FC236}">
                <a16:creationId xmlns:a16="http://schemas.microsoft.com/office/drawing/2014/main" id="{AB21AB72-13E9-8C47-AFF4-8549E2AC14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47282" y="4882334"/>
            <a:ext cx="1190032" cy="1839141"/>
          </a:xfrm>
          <a:prstGeom prst="rect">
            <a:avLst/>
          </a:prstGeom>
        </p:spPr>
      </p:pic>
    </p:spTree>
    <p:extLst>
      <p:ext uri="{BB962C8B-B14F-4D97-AF65-F5344CB8AC3E}">
        <p14:creationId xmlns:p14="http://schemas.microsoft.com/office/powerpoint/2010/main" val="227330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0E7BDE-BB9B-DA41-ADE0-8D96A1C021B5}"/>
              </a:ext>
            </a:extLst>
          </p:cNvPr>
          <p:cNvSpPr/>
          <p:nvPr userDrawn="1"/>
        </p:nvSpPr>
        <p:spPr>
          <a:xfrm>
            <a:off x="0" y="0"/>
            <a:ext cx="9144000" cy="4810455"/>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A1DA"/>
              </a:solidFill>
            </a:endParaRPr>
          </a:p>
        </p:txBody>
      </p:sp>
      <p:sp>
        <p:nvSpPr>
          <p:cNvPr id="6" name="TextBox 5">
            <a:extLst>
              <a:ext uri="{FF2B5EF4-FFF2-40B4-BE49-F238E27FC236}">
                <a16:creationId xmlns:a16="http://schemas.microsoft.com/office/drawing/2014/main" id="{8BF61664-29D3-544E-9C26-F798986760F3}"/>
              </a:ext>
            </a:extLst>
          </p:cNvPr>
          <p:cNvSpPr txBox="1"/>
          <p:nvPr userDrawn="1"/>
        </p:nvSpPr>
        <p:spPr>
          <a:xfrm>
            <a:off x="3241164" y="5884964"/>
            <a:ext cx="2731008" cy="276999"/>
          </a:xfrm>
          <a:prstGeom prst="rect">
            <a:avLst/>
          </a:prstGeom>
          <a:noFill/>
        </p:spPr>
        <p:txBody>
          <a:bodyPr wrap="square" rtlCol="0">
            <a:spAutoFit/>
          </a:bodyPr>
          <a:lstStyle/>
          <a:p>
            <a:pPr algn="ctr"/>
            <a:r>
              <a:rPr lang="en-US" sz="1200" b="1" dirty="0" err="1">
                <a:solidFill>
                  <a:schemeClr val="bg2">
                    <a:lumMod val="50000"/>
                  </a:schemeClr>
                </a:solidFill>
              </a:rPr>
              <a:t>FamiliesUSA.org</a:t>
            </a:r>
            <a:endParaRPr lang="en-US" sz="1200" b="1" dirty="0">
              <a:solidFill>
                <a:schemeClr val="bg2">
                  <a:lumMod val="50000"/>
                </a:schemeClr>
              </a:solidFill>
            </a:endParaRPr>
          </a:p>
        </p:txBody>
      </p:sp>
      <p:pic>
        <p:nvPicPr>
          <p:cNvPr id="7" name="Picture 6">
            <a:extLst>
              <a:ext uri="{FF2B5EF4-FFF2-40B4-BE49-F238E27FC236}">
                <a16:creationId xmlns:a16="http://schemas.microsoft.com/office/drawing/2014/main" id="{C7796ABD-78AA-AF4B-A431-A0C40A7D6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1164" y="5290810"/>
            <a:ext cx="2661670" cy="594154"/>
          </a:xfrm>
          <a:prstGeom prst="rect">
            <a:avLst/>
          </a:prstGeom>
        </p:spPr>
      </p:pic>
      <p:sp>
        <p:nvSpPr>
          <p:cNvPr id="8" name="Rectangle 7">
            <a:extLst>
              <a:ext uri="{FF2B5EF4-FFF2-40B4-BE49-F238E27FC236}">
                <a16:creationId xmlns:a16="http://schemas.microsoft.com/office/drawing/2014/main" id="{FA53AC1E-A683-8B4D-AAD7-EBAE32A033A4}"/>
              </a:ext>
            </a:extLst>
          </p:cNvPr>
          <p:cNvSpPr/>
          <p:nvPr userDrawn="1"/>
        </p:nvSpPr>
        <p:spPr>
          <a:xfrm>
            <a:off x="0" y="2116550"/>
            <a:ext cx="9144000" cy="523220"/>
          </a:xfrm>
          <a:prstGeom prst="rect">
            <a:avLst/>
          </a:prstGeom>
        </p:spPr>
        <p:txBody>
          <a:bodyPr wrap="square">
            <a:spAutoFit/>
          </a:bodyPr>
          <a:lstStyle/>
          <a:p>
            <a:pPr algn="ctr"/>
            <a:r>
              <a:rPr lang="en-US" sz="1400" i="1" dirty="0">
                <a:solidFill>
                  <a:schemeClr val="bg1"/>
                </a:solidFill>
                <a:latin typeface="Meta OT" panose="020B0604030101020102" pitchFamily="34" charset="77"/>
              </a:rPr>
              <a:t>Dedicated to creating a nation where the best health and </a:t>
            </a:r>
          </a:p>
          <a:p>
            <a:pPr algn="ctr"/>
            <a:r>
              <a:rPr lang="en-US" sz="1400" i="1" dirty="0">
                <a:solidFill>
                  <a:schemeClr val="bg1"/>
                </a:solidFill>
                <a:latin typeface="Meta OT" panose="020B0604030101020102" pitchFamily="34" charset="77"/>
              </a:rPr>
              <a:t>health care are equally accessible and affordable to all</a:t>
            </a:r>
            <a:endParaRPr lang="en-US" sz="1400" dirty="0"/>
          </a:p>
        </p:txBody>
      </p:sp>
    </p:spTree>
    <p:extLst>
      <p:ext uri="{BB962C8B-B14F-4D97-AF65-F5344CB8AC3E}">
        <p14:creationId xmlns:p14="http://schemas.microsoft.com/office/powerpoint/2010/main" val="22339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F84E98-ED1C-0A46-BCF4-B7F50E254B1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600D138-E986-2549-99BB-CA166A5B9B5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19B77-9796-D34E-8D5A-4054B4AFF4B6}" type="slidenum">
              <a:rPr lang="en-US" smtClean="0"/>
              <a:t>‹#›</a:t>
            </a:fld>
            <a:endParaRPr lang="en-US"/>
          </a:p>
        </p:txBody>
      </p:sp>
      <p:sp>
        <p:nvSpPr>
          <p:cNvPr id="9" name="Footer Placeholder 8">
            <a:extLst>
              <a:ext uri="{FF2B5EF4-FFF2-40B4-BE49-F238E27FC236}">
                <a16:creationId xmlns:a16="http://schemas.microsoft.com/office/drawing/2014/main" id="{DA2ED9ED-ACE1-484D-8D68-5BE6C472CFD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Sources</a:t>
            </a:r>
          </a:p>
        </p:txBody>
      </p:sp>
    </p:spTree>
    <p:extLst>
      <p:ext uri="{BB962C8B-B14F-4D97-AF65-F5344CB8AC3E}">
        <p14:creationId xmlns:p14="http://schemas.microsoft.com/office/powerpoint/2010/main" val="439896894"/>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674" r:id="rId3"/>
    <p:sldLayoutId id="2147483691" r:id="rId4"/>
    <p:sldLayoutId id="2147483692" r:id="rId5"/>
    <p:sldLayoutId id="2147483695" r:id="rId6"/>
    <p:sldLayoutId id="2147483693" r:id="rId7"/>
    <p:sldLayoutId id="2147483694" r:id="rId8"/>
    <p:sldLayoutId id="2147483689" r:id="rId9"/>
  </p:sldLayoutIdLst>
  <p:hf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6B6D7"/>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6B6D7"/>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6B6D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6B6D7"/>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6B6D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health.oliverwyman.com/content/dam/oliver-wyman/blog/hls/featured-images/August18/Insurer-Fees-Report-2018.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E76B92-BCB2-724A-86E1-7AA24AA13224}"/>
              </a:ext>
            </a:extLst>
          </p:cNvPr>
          <p:cNvSpPr>
            <a:spLocks noGrp="1"/>
          </p:cNvSpPr>
          <p:nvPr>
            <p:ph type="body" sz="quarter" idx="10"/>
          </p:nvPr>
        </p:nvSpPr>
        <p:spPr/>
        <p:txBody>
          <a:bodyPr/>
          <a:lstStyle/>
          <a:p>
            <a:r>
              <a:rPr lang="en-US" dirty="0"/>
              <a:t>What's Next? Coverage and Affordability Opportunities in Red, Blue, and Purple States</a:t>
            </a:r>
          </a:p>
          <a:p>
            <a:r>
              <a:rPr lang="en-US" dirty="0" smtClean="0"/>
              <a:t>Stan Dorn, Director, National Center for Coverage Innovation at Families USA</a:t>
            </a:r>
            <a:endParaRPr lang="en-US" dirty="0"/>
          </a:p>
        </p:txBody>
      </p:sp>
    </p:spTree>
    <p:extLst>
      <p:ext uri="{BB962C8B-B14F-4D97-AF65-F5344CB8AC3E}">
        <p14:creationId xmlns:p14="http://schemas.microsoft.com/office/powerpoint/2010/main" val="5269987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B17D-9290-F546-8C77-AFCD6C3D8384}"/>
              </a:ext>
            </a:extLst>
          </p:cNvPr>
          <p:cNvSpPr>
            <a:spLocks noGrp="1"/>
          </p:cNvSpPr>
          <p:nvPr>
            <p:ph type="title"/>
          </p:nvPr>
        </p:nvSpPr>
        <p:spPr/>
        <p:txBody>
          <a:bodyPr/>
          <a:lstStyle/>
          <a:p>
            <a:r>
              <a:rPr lang="en-US" dirty="0" smtClean="0"/>
              <a:t>The mechanics</a:t>
            </a:r>
            <a:endParaRPr lang="en-US" dirty="0"/>
          </a:p>
        </p:txBody>
      </p:sp>
      <p:sp>
        <p:nvSpPr>
          <p:cNvPr id="6" name="Content Placeholder 5"/>
          <p:cNvSpPr>
            <a:spLocks noGrp="1"/>
          </p:cNvSpPr>
          <p:nvPr>
            <p:ph idx="1"/>
          </p:nvPr>
        </p:nvSpPr>
        <p:spPr>
          <a:xfrm>
            <a:off x="485422" y="1754909"/>
            <a:ext cx="8058214" cy="4013713"/>
          </a:xfrm>
        </p:spPr>
        <p:txBody>
          <a:bodyPr>
            <a:normAutofit/>
          </a:bodyPr>
          <a:lstStyle/>
          <a:p>
            <a:r>
              <a:rPr lang="en-US" sz="2000" dirty="0" smtClean="0"/>
              <a:t>People typically qualify for PTCs with income between 100 and 400% of the federal poverty level</a:t>
            </a:r>
          </a:p>
          <a:p>
            <a:r>
              <a:rPr lang="en-US" sz="2000" dirty="0" smtClean="0"/>
              <a:t>At each FPL percentage, the consumer’s income-based premium contribution for the benchmark plan – i.e., the second-lowest-cost silver plan – is a specified percentage of household income</a:t>
            </a:r>
          </a:p>
          <a:p>
            <a:r>
              <a:rPr lang="en-US" sz="2000" dirty="0" smtClean="0"/>
              <a:t>PTC amount = </a:t>
            </a:r>
            <a:endParaRPr lang="en-US" sz="2000" dirty="0" smtClean="0"/>
          </a:p>
          <a:p>
            <a:pPr lvl="1"/>
            <a:r>
              <a:rPr lang="en-US" sz="2000" dirty="0" smtClean="0"/>
              <a:t>premium </a:t>
            </a:r>
            <a:r>
              <a:rPr lang="en-US" sz="2000" dirty="0" smtClean="0"/>
              <a:t>for benchmark plan – </a:t>
            </a:r>
            <a:endParaRPr lang="en-US" sz="2000" dirty="0" smtClean="0"/>
          </a:p>
          <a:p>
            <a:pPr lvl="1"/>
            <a:r>
              <a:rPr lang="en-US" sz="2000" dirty="0" smtClean="0"/>
              <a:t>consumer’s </a:t>
            </a:r>
            <a:r>
              <a:rPr lang="en-US" sz="2000" dirty="0" smtClean="0"/>
              <a:t>income-based premium contribution. </a:t>
            </a:r>
          </a:p>
          <a:p>
            <a:r>
              <a:rPr lang="en-US" sz="2000" dirty="0" smtClean="0"/>
              <a:t>PTC amount does not change if the consumer picks a different plan. So</a:t>
            </a:r>
          </a:p>
          <a:p>
            <a:endParaRPr lang="en-US" sz="2000" dirty="0"/>
          </a:p>
        </p:txBody>
      </p:sp>
      <p:sp>
        <p:nvSpPr>
          <p:cNvPr id="5" name="Slide Number Placeholder 4">
            <a:extLst>
              <a:ext uri="{FF2B5EF4-FFF2-40B4-BE49-F238E27FC236}">
                <a16:creationId xmlns:a16="http://schemas.microsoft.com/office/drawing/2014/main" id="{8C3D121B-FACD-6B47-BC86-A6E734C4E2F1}"/>
              </a:ext>
            </a:extLst>
          </p:cNvPr>
          <p:cNvSpPr>
            <a:spLocks noGrp="1"/>
          </p:cNvSpPr>
          <p:nvPr>
            <p:ph type="sldNum" sz="quarter" idx="12"/>
          </p:nvPr>
        </p:nvSpPr>
        <p:spPr/>
        <p:txBody>
          <a:bodyPr/>
          <a:lstStyle/>
          <a:p>
            <a:fld id="{AE919B77-9796-D34E-8D5A-4054B4AFF4B6}" type="slidenum">
              <a:rPr lang="en-US" smtClean="0"/>
              <a:pPr/>
              <a:t>10</a:t>
            </a:fld>
            <a:endParaRPr lang="en-US"/>
          </a:p>
        </p:txBody>
      </p:sp>
      <p:graphicFrame>
        <p:nvGraphicFramePr>
          <p:cNvPr id="7" name="Diagram 6"/>
          <p:cNvGraphicFramePr/>
          <p:nvPr>
            <p:extLst>
              <p:ext uri="{D42A27DB-BD31-4B8C-83A1-F6EECF244321}">
                <p14:modId xmlns:p14="http://schemas.microsoft.com/office/powerpoint/2010/main" val="669745199"/>
              </p:ext>
            </p:extLst>
          </p:nvPr>
        </p:nvGraphicFramePr>
        <p:xfrm>
          <a:off x="2346036" y="4867186"/>
          <a:ext cx="4617130" cy="171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80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750"/>
                                        <p:tgtEl>
                                          <p:spTgt spid="6">
                                            <p:txEl>
                                              <p:pRg st="1" end="1"/>
                                            </p:txEl>
                                          </p:spTgt>
                                        </p:tgtEl>
                                      </p:cBhvr>
                                    </p:animEffect>
                                    <p:anim calcmode="lin" valueType="num">
                                      <p:cBhvr>
                                        <p:cTn id="15"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750"/>
                                        <p:tgtEl>
                                          <p:spTgt spid="6">
                                            <p:txEl>
                                              <p:pRg st="2" end="2"/>
                                            </p:txEl>
                                          </p:spTgt>
                                        </p:tgtEl>
                                      </p:cBhvr>
                                    </p:animEffect>
                                    <p:anim calcmode="lin" valueType="num">
                                      <p:cBhvr>
                                        <p:cTn id="20"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750"/>
                                        <p:tgtEl>
                                          <p:spTgt spid="6">
                                            <p:txEl>
                                              <p:pRg st="3" end="3"/>
                                            </p:txEl>
                                          </p:spTgt>
                                        </p:tgtEl>
                                      </p:cBhvr>
                                    </p:animEffect>
                                    <p:anim calcmode="lin" valueType="num">
                                      <p:cBhvr>
                                        <p:cTn id="25" dur="7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75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750"/>
                                        <p:tgtEl>
                                          <p:spTgt spid="6">
                                            <p:txEl>
                                              <p:pRg st="4" end="4"/>
                                            </p:txEl>
                                          </p:spTgt>
                                        </p:tgtEl>
                                      </p:cBhvr>
                                    </p:animEffect>
                                    <p:anim calcmode="lin" valueType="num">
                                      <p:cBhvr>
                                        <p:cTn id="30" dur="7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75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750"/>
                                        <p:tgtEl>
                                          <p:spTgt spid="6">
                                            <p:txEl>
                                              <p:pRg st="5" end="5"/>
                                            </p:txEl>
                                          </p:spTgt>
                                        </p:tgtEl>
                                      </p:cBhvr>
                                    </p:animEffect>
                                    <p:anim calcmode="lin" valueType="num">
                                      <p:cBhvr>
                                        <p:cTn id="35" dur="7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7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anim calcmode="lin" valueType="num">
                                      <p:cBhvr>
                                        <p:cTn id="42" dur="500" fill="hold"/>
                                        <p:tgtEl>
                                          <p:spTgt spid="7"/>
                                        </p:tgtEl>
                                        <p:attrNameLst>
                                          <p:attrName>ppt_x</p:attrName>
                                        </p:attrNameLst>
                                      </p:cBhvr>
                                      <p:tavLst>
                                        <p:tav tm="0">
                                          <p:val>
                                            <p:strVal val="#ppt_x"/>
                                          </p:val>
                                        </p:tav>
                                        <p:tav tm="100000">
                                          <p:val>
                                            <p:strVal val="#ppt_x"/>
                                          </p:val>
                                        </p:tav>
                                      </p:tavLst>
                                    </p:anim>
                                    <p:anim calcmode="lin" valueType="num">
                                      <p:cBhvr>
                                        <p:cTn id="4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2E5B2E3-1B10-624F-82DE-4CD79B037B44}"/>
              </a:ext>
            </a:extLst>
          </p:cNvPr>
          <p:cNvSpPr>
            <a:spLocks noGrp="1"/>
          </p:cNvSpPr>
          <p:nvPr>
            <p:ph type="title"/>
          </p:nvPr>
        </p:nvSpPr>
        <p:spPr/>
        <p:txBody>
          <a:bodyPr>
            <a:normAutofit/>
          </a:bodyPr>
          <a:lstStyle/>
          <a:p>
            <a:r>
              <a:rPr lang="en-US" dirty="0" smtClean="0"/>
              <a:t>An example: three 40-year-old single adults</a:t>
            </a:r>
            <a:endParaRPr lang="en-US" dirty="0"/>
          </a:p>
        </p:txBody>
      </p:sp>
      <p:sp>
        <p:nvSpPr>
          <p:cNvPr id="3" name="Slide Number Placeholder 2">
            <a:extLst>
              <a:ext uri="{FF2B5EF4-FFF2-40B4-BE49-F238E27FC236}">
                <a16:creationId xmlns:a16="http://schemas.microsoft.com/office/drawing/2014/main" id="{48534DC6-C65C-8849-B726-91B0FB63EB73}"/>
              </a:ext>
            </a:extLst>
          </p:cNvPr>
          <p:cNvSpPr>
            <a:spLocks noGrp="1"/>
          </p:cNvSpPr>
          <p:nvPr>
            <p:ph type="sldNum" sz="quarter" idx="12"/>
          </p:nvPr>
        </p:nvSpPr>
        <p:spPr/>
        <p:txBody>
          <a:bodyPr/>
          <a:lstStyle/>
          <a:p>
            <a:fld id="{AE919B77-9796-D34E-8D5A-4054B4AFF4B6}" type="slidenum">
              <a:rPr lang="en-US" smtClean="0"/>
              <a:pPr/>
              <a:t>11</a:t>
            </a:fld>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3171783"/>
              </p:ext>
            </p:extLst>
          </p:nvPr>
        </p:nvGraphicFramePr>
        <p:xfrm>
          <a:off x="485771" y="1117717"/>
          <a:ext cx="8381137" cy="3657705"/>
        </p:xfrm>
        <a:graphic>
          <a:graphicData uri="http://schemas.openxmlformats.org/drawingml/2006/table">
            <a:tbl>
              <a:tblPr firstRow="1" bandRow="1">
                <a:tableStyleId>{5C22544A-7EE6-4342-B048-85BDC9FD1C3A}</a:tableStyleId>
              </a:tblPr>
              <a:tblGrid>
                <a:gridCol w="2245723">
                  <a:extLst>
                    <a:ext uri="{9D8B030D-6E8A-4147-A177-3AD203B41FA5}">
                      <a16:colId xmlns:a16="http://schemas.microsoft.com/office/drawing/2014/main" val="3492581445"/>
                    </a:ext>
                  </a:extLst>
                </a:gridCol>
                <a:gridCol w="1339416">
                  <a:extLst>
                    <a:ext uri="{9D8B030D-6E8A-4147-A177-3AD203B41FA5}">
                      <a16:colId xmlns:a16="http://schemas.microsoft.com/office/drawing/2014/main" val="3471689094"/>
                    </a:ext>
                  </a:extLst>
                </a:gridCol>
                <a:gridCol w="2443993">
                  <a:extLst>
                    <a:ext uri="{9D8B030D-6E8A-4147-A177-3AD203B41FA5}">
                      <a16:colId xmlns:a16="http://schemas.microsoft.com/office/drawing/2014/main" val="1214069115"/>
                    </a:ext>
                  </a:extLst>
                </a:gridCol>
                <a:gridCol w="2352005">
                  <a:extLst>
                    <a:ext uri="{9D8B030D-6E8A-4147-A177-3AD203B41FA5}">
                      <a16:colId xmlns:a16="http://schemas.microsoft.com/office/drawing/2014/main" val="495801826"/>
                    </a:ext>
                  </a:extLst>
                </a:gridCol>
              </a:tblGrid>
              <a:tr h="365795">
                <a:tc>
                  <a:txBody>
                    <a:bodyPr/>
                    <a:lstStyle/>
                    <a:p>
                      <a:endParaRPr lang="en-US" dirty="0"/>
                    </a:p>
                  </a:txBody>
                  <a:tcPr/>
                </a:tc>
                <a:tc>
                  <a:txBody>
                    <a:bodyPr/>
                    <a:lstStyle/>
                    <a:p>
                      <a:r>
                        <a:rPr lang="en-US" dirty="0" smtClean="0"/>
                        <a:t>Fred</a:t>
                      </a:r>
                      <a:endParaRPr lang="en-US" dirty="0"/>
                    </a:p>
                  </a:txBody>
                  <a:tcPr/>
                </a:tc>
                <a:tc>
                  <a:txBody>
                    <a:bodyPr/>
                    <a:lstStyle/>
                    <a:p>
                      <a:r>
                        <a:rPr lang="en-US" dirty="0" smtClean="0"/>
                        <a:t>Frances</a:t>
                      </a:r>
                      <a:endParaRPr lang="en-US" dirty="0"/>
                    </a:p>
                  </a:txBody>
                  <a:tcPr/>
                </a:tc>
                <a:tc>
                  <a:txBody>
                    <a:bodyPr/>
                    <a:lstStyle/>
                    <a:p>
                      <a:r>
                        <a:rPr lang="en-US" dirty="0" smtClean="0"/>
                        <a:t>Franklin</a:t>
                      </a:r>
                      <a:endParaRPr lang="en-US" dirty="0"/>
                    </a:p>
                  </a:txBody>
                  <a:tcPr/>
                </a:tc>
                <a:extLst>
                  <a:ext uri="{0D108BD9-81ED-4DB2-BD59-A6C34878D82A}">
                    <a16:rowId xmlns:a16="http://schemas.microsoft.com/office/drawing/2014/main" val="520893682"/>
                  </a:ext>
                </a:extLst>
              </a:tr>
              <a:tr h="365795">
                <a:tc>
                  <a:txBody>
                    <a:bodyPr/>
                    <a:lstStyle/>
                    <a:p>
                      <a:r>
                        <a:rPr lang="en-US" b="1" dirty="0" smtClean="0"/>
                        <a:t>Annual income</a:t>
                      </a:r>
                      <a:endParaRPr lang="en-US" b="1" dirty="0"/>
                    </a:p>
                  </a:txBody>
                  <a:tcPr/>
                </a:tc>
                <a:tc>
                  <a:txBody>
                    <a:bodyPr/>
                    <a:lstStyle/>
                    <a:p>
                      <a:r>
                        <a:rPr lang="en-US" dirty="0" smtClean="0"/>
                        <a:t>$80,000</a:t>
                      </a:r>
                      <a:endParaRPr lang="en-US" dirty="0"/>
                    </a:p>
                  </a:txBody>
                  <a:tcPr/>
                </a:tc>
                <a:tc>
                  <a:txBody>
                    <a:bodyPr/>
                    <a:lstStyle/>
                    <a:p>
                      <a:r>
                        <a:rPr lang="en-US" sz="1800" kern="1200" dirty="0" smtClean="0">
                          <a:solidFill>
                            <a:schemeClr val="dk1"/>
                          </a:solidFill>
                          <a:effectLst/>
                          <a:latin typeface="+mn-lt"/>
                          <a:ea typeface="+mn-ea"/>
                          <a:cs typeface="+mn-cs"/>
                        </a:rPr>
                        <a:t>$31,225</a:t>
                      </a:r>
                      <a:endParaRPr lang="en-US" dirty="0"/>
                    </a:p>
                  </a:txBody>
                  <a:tcPr/>
                </a:tc>
                <a:tc>
                  <a:txBody>
                    <a:bodyPr/>
                    <a:lstStyle/>
                    <a:p>
                      <a:r>
                        <a:rPr lang="en-US" sz="1800" kern="1200" dirty="0" smtClean="0">
                          <a:solidFill>
                            <a:schemeClr val="dk1"/>
                          </a:solidFill>
                          <a:effectLst/>
                          <a:latin typeface="+mn-lt"/>
                          <a:ea typeface="+mn-ea"/>
                          <a:cs typeface="+mn-cs"/>
                        </a:rPr>
                        <a:t>$31,225</a:t>
                      </a:r>
                      <a:endParaRPr lang="en-US" dirty="0"/>
                    </a:p>
                  </a:txBody>
                  <a:tcPr/>
                </a:tc>
                <a:extLst>
                  <a:ext uri="{0D108BD9-81ED-4DB2-BD59-A6C34878D82A}">
                    <a16:rowId xmlns:a16="http://schemas.microsoft.com/office/drawing/2014/main" val="3625913555"/>
                  </a:ext>
                </a:extLst>
              </a:tr>
              <a:tr h="365795">
                <a:tc>
                  <a:txBody>
                    <a:bodyPr/>
                    <a:lstStyle/>
                    <a:p>
                      <a:r>
                        <a:rPr lang="en-US" b="1" dirty="0" smtClean="0"/>
                        <a:t>PTC eligible?</a:t>
                      </a:r>
                      <a:endParaRPr lang="en-US" b="1"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extLst>
                  <a:ext uri="{0D108BD9-81ED-4DB2-BD59-A6C34878D82A}">
                    <a16:rowId xmlns:a16="http://schemas.microsoft.com/office/drawing/2014/main" val="3218065169"/>
                  </a:ext>
                </a:extLst>
              </a:tr>
              <a:tr h="640080">
                <a:tc>
                  <a:txBody>
                    <a:bodyPr/>
                    <a:lstStyle/>
                    <a:p>
                      <a:r>
                        <a:rPr lang="en-US" b="1" dirty="0" smtClean="0"/>
                        <a:t>Plan</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Benchmark</a:t>
                      </a:r>
                      <a:endParaRPr lang="en-US" dirty="0"/>
                    </a:p>
                  </a:txBody>
                  <a:tcPr/>
                </a:tc>
                <a:tc>
                  <a:txBody>
                    <a:bodyPr/>
                    <a:lstStyle/>
                    <a:p>
                      <a:r>
                        <a:rPr lang="en-US" dirty="0" smtClean="0"/>
                        <a:t>Benchmark</a:t>
                      </a:r>
                      <a:endParaRPr lang="en-US" dirty="0"/>
                    </a:p>
                  </a:txBody>
                  <a:tcPr/>
                </a:tc>
                <a:tc>
                  <a:txBody>
                    <a:bodyPr/>
                    <a:lstStyle/>
                    <a:p>
                      <a:r>
                        <a:rPr lang="en-US" dirty="0" smtClean="0"/>
                        <a:t>Lowest-cost</a:t>
                      </a:r>
                      <a:r>
                        <a:rPr lang="en-US" baseline="0" dirty="0" smtClean="0"/>
                        <a:t> bronze</a:t>
                      </a:r>
                      <a:endParaRPr lang="en-US" dirty="0"/>
                    </a:p>
                  </a:txBody>
                  <a:tcPr/>
                </a:tc>
                <a:extLst>
                  <a:ext uri="{0D108BD9-81ED-4DB2-BD59-A6C34878D82A}">
                    <a16:rowId xmlns:a16="http://schemas.microsoft.com/office/drawing/2014/main" val="3482798583"/>
                  </a:ext>
                </a:extLst>
              </a:tr>
              <a:tr h="640080">
                <a:tc>
                  <a:txBody>
                    <a:bodyPr/>
                    <a:lstStyle/>
                    <a:p>
                      <a:r>
                        <a:rPr lang="en-US" b="1" dirty="0" smtClean="0"/>
                        <a:t>Sticker-price premium</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$462</a:t>
                      </a:r>
                      <a:endParaRPr lang="en-US" dirty="0"/>
                    </a:p>
                  </a:txBody>
                  <a:tcPr/>
                </a:tc>
                <a:tc>
                  <a:txBody>
                    <a:bodyPr/>
                    <a:lstStyle/>
                    <a:p>
                      <a:r>
                        <a:rPr lang="en-US" dirty="0" smtClean="0"/>
                        <a:t>$462</a:t>
                      </a:r>
                      <a:endParaRPr lang="en-US" dirty="0"/>
                    </a:p>
                  </a:txBody>
                  <a:tcPr/>
                </a:tc>
                <a:tc>
                  <a:txBody>
                    <a:bodyPr/>
                    <a:lstStyle/>
                    <a:p>
                      <a:r>
                        <a:rPr lang="en-US" dirty="0" smtClean="0"/>
                        <a:t>$331</a:t>
                      </a:r>
                      <a:endParaRPr lang="en-US" dirty="0"/>
                    </a:p>
                  </a:txBody>
                  <a:tcPr/>
                </a:tc>
                <a:extLst>
                  <a:ext uri="{0D108BD9-81ED-4DB2-BD59-A6C34878D82A}">
                    <a16:rowId xmlns:a16="http://schemas.microsoft.com/office/drawing/2014/main" val="3807256589"/>
                  </a:ext>
                </a:extLst>
              </a:tr>
              <a:tr h="467138">
                <a:tc>
                  <a:txBody>
                    <a:bodyPr/>
                    <a:lstStyle/>
                    <a:p>
                      <a:r>
                        <a:rPr lang="en-US" b="1" dirty="0" smtClean="0"/>
                        <a:t>Consumer payment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$462</a:t>
                      </a:r>
                      <a:endParaRPr lang="en-US" dirty="0"/>
                    </a:p>
                  </a:txBody>
                  <a:tcPr/>
                </a:tc>
                <a:tc>
                  <a:txBody>
                    <a:bodyPr/>
                    <a:lstStyle/>
                    <a:p>
                      <a:r>
                        <a:rPr lang="en-US" dirty="0" smtClean="0"/>
                        <a:t>$162 (income- based amount)</a:t>
                      </a:r>
                      <a:endParaRPr lang="en-US" dirty="0"/>
                    </a:p>
                  </a:txBody>
                  <a:tcPr/>
                </a:tc>
                <a:tc>
                  <a:txBody>
                    <a:bodyPr/>
                    <a:lstStyle/>
                    <a:p>
                      <a:r>
                        <a:rPr lang="en-US" dirty="0" smtClean="0"/>
                        <a:t>$85 (331-246=85)</a:t>
                      </a:r>
                      <a:endParaRPr lang="en-US" dirty="0"/>
                    </a:p>
                  </a:txBody>
                  <a:tcPr/>
                </a:tc>
                <a:extLst>
                  <a:ext uri="{0D108BD9-81ED-4DB2-BD59-A6C34878D82A}">
                    <a16:rowId xmlns:a16="http://schemas.microsoft.com/office/drawing/2014/main" val="3723111249"/>
                  </a:ext>
                </a:extLst>
              </a:tr>
              <a:tr h="492076">
                <a:tc>
                  <a:txBody>
                    <a:bodyPr/>
                    <a:lstStyle/>
                    <a:p>
                      <a:r>
                        <a:rPr lang="en-US" b="1" dirty="0" smtClean="0"/>
                        <a:t>PTC</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a:t>
                      </a:r>
                      <a:endParaRPr lang="en-US" dirty="0"/>
                    </a:p>
                  </a:txBody>
                  <a:tcPr/>
                </a:tc>
                <a:tc>
                  <a:txBody>
                    <a:bodyPr/>
                    <a:lstStyle/>
                    <a:p>
                      <a:r>
                        <a:rPr lang="en-US" dirty="0" smtClean="0"/>
                        <a:t>$246 (Benchmark</a:t>
                      </a:r>
                      <a:r>
                        <a:rPr lang="en-US" baseline="0" dirty="0" smtClean="0"/>
                        <a:t> </a:t>
                      </a:r>
                      <a:r>
                        <a:rPr lang="en-US" dirty="0" smtClean="0"/>
                        <a:t>– income-based amount)</a:t>
                      </a:r>
                      <a:endParaRPr lang="en-US" dirty="0"/>
                    </a:p>
                  </a:txBody>
                  <a:tcPr/>
                </a:tc>
                <a:tc>
                  <a:txBody>
                    <a:bodyPr/>
                    <a:lstStyle/>
                    <a:p>
                      <a:r>
                        <a:rPr lang="en-US" dirty="0" smtClean="0"/>
                        <a:t>$246</a:t>
                      </a:r>
                      <a:endParaRPr lang="en-US" dirty="0"/>
                    </a:p>
                  </a:txBody>
                  <a:tcPr/>
                </a:tc>
                <a:extLst>
                  <a:ext uri="{0D108BD9-81ED-4DB2-BD59-A6C34878D82A}">
                    <a16:rowId xmlns:a16="http://schemas.microsoft.com/office/drawing/2014/main" val="3126065031"/>
                  </a:ext>
                </a:extLst>
              </a:tr>
            </a:tbl>
          </a:graphicData>
        </a:graphic>
      </p:graphicFrame>
    </p:spTree>
    <p:extLst>
      <p:ext uri="{BB962C8B-B14F-4D97-AF65-F5344CB8AC3E}">
        <p14:creationId xmlns:p14="http://schemas.microsoft.com/office/powerpoint/2010/main" val="36704598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2E5B2E3-1B10-624F-82DE-4CD79B037B44}"/>
              </a:ext>
            </a:extLst>
          </p:cNvPr>
          <p:cNvSpPr>
            <a:spLocks noGrp="1"/>
          </p:cNvSpPr>
          <p:nvPr>
            <p:ph type="title"/>
          </p:nvPr>
        </p:nvSpPr>
        <p:spPr/>
        <p:txBody>
          <a:bodyPr>
            <a:normAutofit/>
          </a:bodyPr>
          <a:lstStyle/>
          <a:p>
            <a:r>
              <a:rPr lang="en-US" dirty="0" smtClean="0"/>
              <a:t>An example: three 40-year-old single adults</a:t>
            </a:r>
            <a:endParaRPr lang="en-US" dirty="0"/>
          </a:p>
        </p:txBody>
      </p:sp>
      <p:sp>
        <p:nvSpPr>
          <p:cNvPr id="3" name="Slide Number Placeholder 2">
            <a:extLst>
              <a:ext uri="{FF2B5EF4-FFF2-40B4-BE49-F238E27FC236}">
                <a16:creationId xmlns:a16="http://schemas.microsoft.com/office/drawing/2014/main" id="{48534DC6-C65C-8849-B726-91B0FB63EB73}"/>
              </a:ext>
            </a:extLst>
          </p:cNvPr>
          <p:cNvSpPr>
            <a:spLocks noGrp="1"/>
          </p:cNvSpPr>
          <p:nvPr>
            <p:ph type="sldNum" sz="quarter" idx="12"/>
          </p:nvPr>
        </p:nvSpPr>
        <p:spPr/>
        <p:txBody>
          <a:bodyPr/>
          <a:lstStyle/>
          <a:p>
            <a:fld id="{AE919B77-9796-D34E-8D5A-4054B4AFF4B6}" type="slidenum">
              <a:rPr lang="en-US" smtClean="0"/>
              <a:pPr/>
              <a:t>12</a:t>
            </a:fld>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5970873"/>
              </p:ext>
            </p:extLst>
          </p:nvPr>
        </p:nvGraphicFramePr>
        <p:xfrm>
          <a:off x="485771" y="1117717"/>
          <a:ext cx="8381137" cy="5639607"/>
        </p:xfrm>
        <a:graphic>
          <a:graphicData uri="http://schemas.openxmlformats.org/drawingml/2006/table">
            <a:tbl>
              <a:tblPr firstRow="1" bandRow="1">
                <a:tableStyleId>{5C22544A-7EE6-4342-B048-85BDC9FD1C3A}</a:tableStyleId>
              </a:tblPr>
              <a:tblGrid>
                <a:gridCol w="2245723">
                  <a:extLst>
                    <a:ext uri="{9D8B030D-6E8A-4147-A177-3AD203B41FA5}">
                      <a16:colId xmlns:a16="http://schemas.microsoft.com/office/drawing/2014/main" val="3492581445"/>
                    </a:ext>
                  </a:extLst>
                </a:gridCol>
                <a:gridCol w="1339416">
                  <a:extLst>
                    <a:ext uri="{9D8B030D-6E8A-4147-A177-3AD203B41FA5}">
                      <a16:colId xmlns:a16="http://schemas.microsoft.com/office/drawing/2014/main" val="3471689094"/>
                    </a:ext>
                  </a:extLst>
                </a:gridCol>
                <a:gridCol w="2443993">
                  <a:extLst>
                    <a:ext uri="{9D8B030D-6E8A-4147-A177-3AD203B41FA5}">
                      <a16:colId xmlns:a16="http://schemas.microsoft.com/office/drawing/2014/main" val="1214069115"/>
                    </a:ext>
                  </a:extLst>
                </a:gridCol>
                <a:gridCol w="2352005">
                  <a:extLst>
                    <a:ext uri="{9D8B030D-6E8A-4147-A177-3AD203B41FA5}">
                      <a16:colId xmlns:a16="http://schemas.microsoft.com/office/drawing/2014/main" val="495801826"/>
                    </a:ext>
                  </a:extLst>
                </a:gridCol>
              </a:tblGrid>
              <a:tr h="365795">
                <a:tc>
                  <a:txBody>
                    <a:bodyPr/>
                    <a:lstStyle/>
                    <a:p>
                      <a:endParaRPr lang="en-US" dirty="0"/>
                    </a:p>
                  </a:txBody>
                  <a:tcPr/>
                </a:tc>
                <a:tc>
                  <a:txBody>
                    <a:bodyPr/>
                    <a:lstStyle/>
                    <a:p>
                      <a:r>
                        <a:rPr lang="en-US" dirty="0" smtClean="0"/>
                        <a:t>Fred</a:t>
                      </a:r>
                      <a:endParaRPr lang="en-US" dirty="0"/>
                    </a:p>
                  </a:txBody>
                  <a:tcPr/>
                </a:tc>
                <a:tc>
                  <a:txBody>
                    <a:bodyPr/>
                    <a:lstStyle/>
                    <a:p>
                      <a:r>
                        <a:rPr lang="en-US" dirty="0" smtClean="0"/>
                        <a:t>Frances</a:t>
                      </a:r>
                      <a:endParaRPr lang="en-US" dirty="0"/>
                    </a:p>
                  </a:txBody>
                  <a:tcPr/>
                </a:tc>
                <a:tc>
                  <a:txBody>
                    <a:bodyPr/>
                    <a:lstStyle/>
                    <a:p>
                      <a:r>
                        <a:rPr lang="en-US" dirty="0" smtClean="0"/>
                        <a:t>Franklin</a:t>
                      </a:r>
                      <a:endParaRPr lang="en-US" dirty="0"/>
                    </a:p>
                  </a:txBody>
                  <a:tcPr/>
                </a:tc>
                <a:extLst>
                  <a:ext uri="{0D108BD9-81ED-4DB2-BD59-A6C34878D82A}">
                    <a16:rowId xmlns:a16="http://schemas.microsoft.com/office/drawing/2014/main" val="520893682"/>
                  </a:ext>
                </a:extLst>
              </a:tr>
              <a:tr h="365795">
                <a:tc>
                  <a:txBody>
                    <a:bodyPr/>
                    <a:lstStyle/>
                    <a:p>
                      <a:r>
                        <a:rPr lang="en-US" b="1" dirty="0" smtClean="0"/>
                        <a:t>Annual income</a:t>
                      </a:r>
                      <a:endParaRPr lang="en-US" b="1" dirty="0"/>
                    </a:p>
                  </a:txBody>
                  <a:tcPr/>
                </a:tc>
                <a:tc>
                  <a:txBody>
                    <a:bodyPr/>
                    <a:lstStyle/>
                    <a:p>
                      <a:r>
                        <a:rPr lang="en-US" dirty="0" smtClean="0"/>
                        <a:t>$80,000</a:t>
                      </a:r>
                      <a:endParaRPr lang="en-US" dirty="0"/>
                    </a:p>
                  </a:txBody>
                  <a:tcPr/>
                </a:tc>
                <a:tc>
                  <a:txBody>
                    <a:bodyPr/>
                    <a:lstStyle/>
                    <a:p>
                      <a:r>
                        <a:rPr lang="en-US" sz="1800" kern="1200" dirty="0" smtClean="0">
                          <a:solidFill>
                            <a:schemeClr val="dk1"/>
                          </a:solidFill>
                          <a:effectLst/>
                          <a:latin typeface="+mn-lt"/>
                          <a:ea typeface="+mn-ea"/>
                          <a:cs typeface="+mn-cs"/>
                        </a:rPr>
                        <a:t>$31,225</a:t>
                      </a:r>
                      <a:endParaRPr lang="en-US" dirty="0"/>
                    </a:p>
                  </a:txBody>
                  <a:tcPr/>
                </a:tc>
                <a:tc>
                  <a:txBody>
                    <a:bodyPr/>
                    <a:lstStyle/>
                    <a:p>
                      <a:r>
                        <a:rPr lang="en-US" sz="1800" kern="1200" dirty="0" smtClean="0">
                          <a:solidFill>
                            <a:schemeClr val="dk1"/>
                          </a:solidFill>
                          <a:effectLst/>
                          <a:latin typeface="+mn-lt"/>
                          <a:ea typeface="+mn-ea"/>
                          <a:cs typeface="+mn-cs"/>
                        </a:rPr>
                        <a:t>$31,225</a:t>
                      </a:r>
                      <a:endParaRPr lang="en-US" dirty="0"/>
                    </a:p>
                  </a:txBody>
                  <a:tcPr/>
                </a:tc>
                <a:extLst>
                  <a:ext uri="{0D108BD9-81ED-4DB2-BD59-A6C34878D82A}">
                    <a16:rowId xmlns:a16="http://schemas.microsoft.com/office/drawing/2014/main" val="3625913555"/>
                  </a:ext>
                </a:extLst>
              </a:tr>
              <a:tr h="365795">
                <a:tc>
                  <a:txBody>
                    <a:bodyPr/>
                    <a:lstStyle/>
                    <a:p>
                      <a:r>
                        <a:rPr lang="en-US" b="1" dirty="0" smtClean="0"/>
                        <a:t>PTC eligible?</a:t>
                      </a:r>
                      <a:endParaRPr lang="en-US" b="1"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extLst>
                  <a:ext uri="{0D108BD9-81ED-4DB2-BD59-A6C34878D82A}">
                    <a16:rowId xmlns:a16="http://schemas.microsoft.com/office/drawing/2014/main" val="3218065169"/>
                  </a:ext>
                </a:extLst>
              </a:tr>
              <a:tr h="640080">
                <a:tc>
                  <a:txBody>
                    <a:bodyPr/>
                    <a:lstStyle/>
                    <a:p>
                      <a:r>
                        <a:rPr lang="en-US" b="1" dirty="0" smtClean="0"/>
                        <a:t>Plan</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Benchmark</a:t>
                      </a:r>
                      <a:endParaRPr lang="en-US" dirty="0"/>
                    </a:p>
                  </a:txBody>
                  <a:tcPr/>
                </a:tc>
                <a:tc>
                  <a:txBody>
                    <a:bodyPr/>
                    <a:lstStyle/>
                    <a:p>
                      <a:r>
                        <a:rPr lang="en-US" dirty="0" smtClean="0"/>
                        <a:t>Benchmark</a:t>
                      </a:r>
                      <a:endParaRPr lang="en-US" dirty="0"/>
                    </a:p>
                  </a:txBody>
                  <a:tcPr/>
                </a:tc>
                <a:tc>
                  <a:txBody>
                    <a:bodyPr/>
                    <a:lstStyle/>
                    <a:p>
                      <a:r>
                        <a:rPr lang="en-US" dirty="0" smtClean="0"/>
                        <a:t>Lowest-cost</a:t>
                      </a:r>
                      <a:r>
                        <a:rPr lang="en-US" baseline="0" dirty="0" smtClean="0"/>
                        <a:t> bronze</a:t>
                      </a:r>
                      <a:endParaRPr lang="en-US" dirty="0"/>
                    </a:p>
                  </a:txBody>
                  <a:tcPr/>
                </a:tc>
                <a:extLst>
                  <a:ext uri="{0D108BD9-81ED-4DB2-BD59-A6C34878D82A}">
                    <a16:rowId xmlns:a16="http://schemas.microsoft.com/office/drawing/2014/main" val="3482798583"/>
                  </a:ext>
                </a:extLst>
              </a:tr>
              <a:tr h="640080">
                <a:tc>
                  <a:txBody>
                    <a:bodyPr/>
                    <a:lstStyle/>
                    <a:p>
                      <a:r>
                        <a:rPr lang="en-US" b="1" dirty="0" smtClean="0"/>
                        <a:t>Sticker-price premium</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$462</a:t>
                      </a:r>
                      <a:endParaRPr lang="en-US" dirty="0"/>
                    </a:p>
                  </a:txBody>
                  <a:tcPr/>
                </a:tc>
                <a:tc>
                  <a:txBody>
                    <a:bodyPr/>
                    <a:lstStyle/>
                    <a:p>
                      <a:r>
                        <a:rPr lang="en-US" dirty="0" smtClean="0"/>
                        <a:t>$462</a:t>
                      </a:r>
                      <a:endParaRPr lang="en-US" dirty="0"/>
                    </a:p>
                  </a:txBody>
                  <a:tcPr/>
                </a:tc>
                <a:tc>
                  <a:txBody>
                    <a:bodyPr/>
                    <a:lstStyle/>
                    <a:p>
                      <a:r>
                        <a:rPr lang="en-US" dirty="0" smtClean="0"/>
                        <a:t>$331</a:t>
                      </a:r>
                      <a:endParaRPr lang="en-US" dirty="0"/>
                    </a:p>
                  </a:txBody>
                  <a:tcPr/>
                </a:tc>
                <a:extLst>
                  <a:ext uri="{0D108BD9-81ED-4DB2-BD59-A6C34878D82A}">
                    <a16:rowId xmlns:a16="http://schemas.microsoft.com/office/drawing/2014/main" val="3807256589"/>
                  </a:ext>
                </a:extLst>
              </a:tr>
              <a:tr h="467138">
                <a:tc>
                  <a:txBody>
                    <a:bodyPr/>
                    <a:lstStyle/>
                    <a:p>
                      <a:r>
                        <a:rPr lang="en-US" b="1" dirty="0" smtClean="0">
                          <a:solidFill>
                            <a:srgbClr val="FF0000"/>
                          </a:solidFill>
                        </a:rPr>
                        <a:t>Consumer payment</a:t>
                      </a:r>
                      <a:endParaRPr lang="en-US"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$462</a:t>
                      </a:r>
                      <a:endParaRPr lang="en-US" dirty="0">
                        <a:solidFill>
                          <a:srgbClr val="FF0000"/>
                        </a:solidFill>
                      </a:endParaRPr>
                    </a:p>
                  </a:txBody>
                  <a:tcPr/>
                </a:tc>
                <a:tc>
                  <a:txBody>
                    <a:bodyPr/>
                    <a:lstStyle/>
                    <a:p>
                      <a:r>
                        <a:rPr lang="en-US" dirty="0" smtClean="0">
                          <a:solidFill>
                            <a:srgbClr val="FF0000"/>
                          </a:solidFill>
                        </a:rPr>
                        <a:t>$162 (income- based amount)</a:t>
                      </a:r>
                      <a:endParaRPr lang="en-US" dirty="0">
                        <a:solidFill>
                          <a:srgbClr val="FF0000"/>
                        </a:solidFill>
                      </a:endParaRPr>
                    </a:p>
                  </a:txBody>
                  <a:tcPr/>
                </a:tc>
                <a:tc>
                  <a:txBody>
                    <a:bodyPr/>
                    <a:lstStyle/>
                    <a:p>
                      <a:pPr marL="0" algn="l" rtl="0" eaLnBrk="1" latinLnBrk="0" hangingPunct="1">
                        <a:spcBef>
                          <a:spcPts val="0"/>
                        </a:spcBef>
                        <a:spcAft>
                          <a:spcPts val="0"/>
                        </a:spcAft>
                      </a:pPr>
                      <a:r>
                        <a:rPr lang="en-US" dirty="0" smtClean="0">
                          <a:solidFill>
                            <a:srgbClr val="FF0000"/>
                          </a:solidFill>
                        </a:rPr>
                        <a:t>$85 </a:t>
                      </a:r>
                      <a:r>
                        <a:rPr lang="en-US" sz="1800" kern="1200" dirty="0" smtClean="0">
                          <a:solidFill>
                            <a:srgbClr val="FF0000"/>
                          </a:solidFill>
                          <a:effectLst/>
                          <a:latin typeface="Calibri" panose="020F0502020204030204" pitchFamily="34" charset="0"/>
                          <a:ea typeface="+mn-ea"/>
                          <a:cs typeface="+mn-cs"/>
                        </a:rPr>
                        <a:t>(331-246=85)</a:t>
                      </a:r>
                      <a:endParaRPr lang="en-US" dirty="0">
                        <a:solidFill>
                          <a:srgbClr val="FF0000"/>
                        </a:solidFill>
                        <a:effectLst/>
                      </a:endParaRPr>
                    </a:p>
                  </a:txBody>
                  <a:tcPr/>
                </a:tc>
                <a:extLst>
                  <a:ext uri="{0D108BD9-81ED-4DB2-BD59-A6C34878D82A}">
                    <a16:rowId xmlns:a16="http://schemas.microsoft.com/office/drawing/2014/main" val="3723111249"/>
                  </a:ext>
                </a:extLst>
              </a:tr>
              <a:tr h="492076">
                <a:tc>
                  <a:txBody>
                    <a:bodyPr/>
                    <a:lstStyle/>
                    <a:p>
                      <a:r>
                        <a:rPr lang="en-US" b="1" dirty="0" smtClean="0"/>
                        <a:t>PTC</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a:t>
                      </a:r>
                      <a:endParaRPr lang="en-US" dirty="0"/>
                    </a:p>
                  </a:txBody>
                  <a:tcPr/>
                </a:tc>
                <a:tc>
                  <a:txBody>
                    <a:bodyPr/>
                    <a:lstStyle/>
                    <a:p>
                      <a:r>
                        <a:rPr lang="en-US" dirty="0" smtClean="0"/>
                        <a:t>$246 (Benchmark</a:t>
                      </a:r>
                      <a:r>
                        <a:rPr lang="en-US" baseline="0" dirty="0" smtClean="0"/>
                        <a:t> </a:t>
                      </a:r>
                      <a:r>
                        <a:rPr lang="en-US" dirty="0" smtClean="0"/>
                        <a:t>– income-based amount)</a:t>
                      </a:r>
                      <a:endParaRPr lang="en-US" dirty="0"/>
                    </a:p>
                  </a:txBody>
                  <a:tcPr/>
                </a:tc>
                <a:tc>
                  <a:txBody>
                    <a:bodyPr/>
                    <a:lstStyle/>
                    <a:p>
                      <a:r>
                        <a:rPr lang="en-US" dirty="0" smtClean="0"/>
                        <a:t>$246</a:t>
                      </a:r>
                      <a:endParaRPr lang="en-US" dirty="0"/>
                    </a:p>
                  </a:txBody>
                  <a:tcPr/>
                </a:tc>
                <a:extLst>
                  <a:ext uri="{0D108BD9-81ED-4DB2-BD59-A6C34878D82A}">
                    <a16:rowId xmlns:a16="http://schemas.microsoft.com/office/drawing/2014/main" val="3126065031"/>
                  </a:ext>
                </a:extLst>
              </a:tr>
              <a:tr h="701742">
                <a:tc>
                  <a:txBody>
                    <a:bodyPr/>
                    <a:lstStyle/>
                    <a:p>
                      <a:r>
                        <a:rPr lang="en-US" b="1" dirty="0" smtClean="0">
                          <a:solidFill>
                            <a:srgbClr val="FF0000"/>
                          </a:solidFill>
                        </a:rPr>
                        <a:t>Sticker-price</a:t>
                      </a:r>
                      <a:r>
                        <a:rPr lang="en-US" b="1" baseline="0" dirty="0" smtClean="0">
                          <a:solidFill>
                            <a:srgbClr val="FF0000"/>
                          </a:solidFill>
                        </a:rPr>
                        <a:t> premiums, 25% drop</a:t>
                      </a:r>
                      <a:endParaRPr lang="en-US"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$347</a:t>
                      </a:r>
                      <a:endParaRPr lang="en-US" dirty="0"/>
                    </a:p>
                  </a:txBody>
                  <a:tcPr/>
                </a:tc>
                <a:tc>
                  <a:txBody>
                    <a:bodyPr/>
                    <a:lstStyle/>
                    <a:p>
                      <a:r>
                        <a:rPr lang="en-US" dirty="0" smtClean="0"/>
                        <a:t>$347</a:t>
                      </a:r>
                      <a:endParaRPr lang="en-US" dirty="0"/>
                    </a:p>
                  </a:txBody>
                  <a:tcPr/>
                </a:tc>
                <a:tc>
                  <a:txBody>
                    <a:bodyPr/>
                    <a:lstStyle/>
                    <a:p>
                      <a:r>
                        <a:rPr lang="en-US" dirty="0" smtClean="0"/>
                        <a:t>$248</a:t>
                      </a:r>
                      <a:endParaRPr lang="en-US" dirty="0"/>
                    </a:p>
                  </a:txBody>
                  <a:tcPr/>
                </a:tc>
                <a:extLst>
                  <a:ext uri="{0D108BD9-81ED-4DB2-BD59-A6C34878D82A}">
                    <a16:rowId xmlns:a16="http://schemas.microsoft.com/office/drawing/2014/main" val="2726289672"/>
                  </a:ext>
                </a:extLst>
              </a:tr>
              <a:tr h="471054">
                <a:tc>
                  <a:txBody>
                    <a:bodyPr/>
                    <a:lstStyle/>
                    <a:p>
                      <a:r>
                        <a:rPr lang="en-US" b="1" dirty="0" smtClean="0"/>
                        <a:t>PTC</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$131 (Benchmark</a:t>
                      </a:r>
                      <a:r>
                        <a:rPr lang="en-US" baseline="0" dirty="0" smtClean="0"/>
                        <a:t> </a:t>
                      </a:r>
                      <a:r>
                        <a:rPr lang="en-US" dirty="0" smtClean="0"/>
                        <a:t>– income-based amount)</a:t>
                      </a:r>
                      <a:endParaRPr lang="en-US" dirty="0"/>
                    </a:p>
                  </a:txBody>
                  <a:tcPr/>
                </a:tc>
                <a:tc>
                  <a:txBody>
                    <a:bodyPr/>
                    <a:lstStyle/>
                    <a:p>
                      <a:r>
                        <a:rPr lang="en-US" dirty="0" smtClean="0"/>
                        <a:t>$131</a:t>
                      </a:r>
                      <a:endParaRPr lang="en-US" dirty="0"/>
                    </a:p>
                  </a:txBody>
                  <a:tcPr/>
                </a:tc>
                <a:extLst>
                  <a:ext uri="{0D108BD9-81ED-4DB2-BD59-A6C34878D82A}">
                    <a16:rowId xmlns:a16="http://schemas.microsoft.com/office/drawing/2014/main" val="842541685"/>
                  </a:ext>
                </a:extLst>
              </a:tr>
              <a:tr h="365795">
                <a:tc>
                  <a:txBody>
                    <a:bodyPr/>
                    <a:lstStyle/>
                    <a:p>
                      <a:r>
                        <a:rPr lang="en-US" b="1" dirty="0" smtClean="0">
                          <a:solidFill>
                            <a:srgbClr val="FF0000"/>
                          </a:solidFill>
                        </a:rPr>
                        <a:t>Consumer payment</a:t>
                      </a:r>
                      <a:endParaRPr lang="en-US"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$347 – 25% less</a:t>
                      </a:r>
                      <a:endParaRPr lang="en-US" dirty="0">
                        <a:solidFill>
                          <a:srgbClr val="FF0000"/>
                        </a:solidFill>
                      </a:endParaRPr>
                    </a:p>
                  </a:txBody>
                  <a:tcPr/>
                </a:tc>
                <a:tc>
                  <a:txBody>
                    <a:bodyPr/>
                    <a:lstStyle/>
                    <a:p>
                      <a:r>
                        <a:rPr lang="en-US" dirty="0" smtClean="0">
                          <a:solidFill>
                            <a:srgbClr val="FF0000"/>
                          </a:solidFill>
                        </a:rPr>
                        <a:t>$162 – unchanged</a:t>
                      </a:r>
                      <a:endParaRPr lang="en-US" dirty="0">
                        <a:solidFill>
                          <a:srgbClr val="FF0000"/>
                        </a:solidFill>
                      </a:endParaRPr>
                    </a:p>
                  </a:txBody>
                  <a:tcPr/>
                </a:tc>
                <a:tc>
                  <a:txBody>
                    <a:bodyPr/>
                    <a:lstStyle/>
                    <a:p>
                      <a:r>
                        <a:rPr lang="en-US" dirty="0" smtClean="0">
                          <a:solidFill>
                            <a:srgbClr val="FF0000"/>
                          </a:solidFill>
                        </a:rPr>
                        <a:t>$117 – 38% more</a:t>
                      </a:r>
                    </a:p>
                    <a:p>
                      <a:r>
                        <a:rPr lang="en-US" dirty="0" smtClean="0">
                          <a:solidFill>
                            <a:srgbClr val="FF0000"/>
                          </a:solidFill>
                        </a:rPr>
                        <a:t>(248 – 131 = 117)</a:t>
                      </a:r>
                      <a:endParaRPr lang="en-US" dirty="0">
                        <a:solidFill>
                          <a:srgbClr val="FF0000"/>
                        </a:solidFill>
                      </a:endParaRPr>
                    </a:p>
                  </a:txBody>
                  <a:tcPr/>
                </a:tc>
                <a:extLst>
                  <a:ext uri="{0D108BD9-81ED-4DB2-BD59-A6C34878D82A}">
                    <a16:rowId xmlns:a16="http://schemas.microsoft.com/office/drawing/2014/main" val="3714808332"/>
                  </a:ext>
                </a:extLst>
              </a:tr>
            </a:tbl>
          </a:graphicData>
        </a:graphic>
      </p:graphicFrame>
    </p:spTree>
    <p:extLst>
      <p:ext uri="{BB962C8B-B14F-4D97-AF65-F5344CB8AC3E}">
        <p14:creationId xmlns:p14="http://schemas.microsoft.com/office/powerpoint/2010/main" val="2182686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lesson: Policymakers need to treat silver QHP premiums as different from all other premiums</a:t>
            </a:r>
            <a:endParaRPr lang="en-US" dirty="0"/>
          </a:p>
        </p:txBody>
      </p:sp>
      <p:sp>
        <p:nvSpPr>
          <p:cNvPr id="6" name="Content Placeholder 5"/>
          <p:cNvSpPr>
            <a:spLocks noGrp="1"/>
          </p:cNvSpPr>
          <p:nvPr>
            <p:ph idx="1"/>
          </p:nvPr>
        </p:nvSpPr>
        <p:spPr>
          <a:xfrm>
            <a:off x="485422" y="1935515"/>
            <a:ext cx="8076687" cy="4326739"/>
          </a:xfrm>
        </p:spPr>
        <p:txBody>
          <a:bodyPr>
            <a:normAutofit fontScale="92500" lnSpcReduction="10000"/>
          </a:bodyPr>
          <a:lstStyle/>
          <a:p>
            <a:r>
              <a:rPr lang="en-US" dirty="0" smtClean="0"/>
              <a:t>An across-the-board premium drop</a:t>
            </a:r>
          </a:p>
          <a:p>
            <a:pPr marL="285750" indent="-285750">
              <a:buFont typeface="Arial" panose="020B0604020202020204" pitchFamily="34" charset="0"/>
              <a:buChar char="•"/>
            </a:pPr>
            <a:r>
              <a:rPr lang="en-US" dirty="0" smtClean="0"/>
              <a:t>Helps people who are buy insurance without a PTC – 31% of individual-market enrollees</a:t>
            </a:r>
          </a:p>
          <a:p>
            <a:pPr marL="285750" indent="-285750">
              <a:buFont typeface="Arial" panose="020B0604020202020204" pitchFamily="34" charset="0"/>
              <a:buChar char="•"/>
            </a:pPr>
            <a:r>
              <a:rPr lang="en-US" dirty="0" smtClean="0"/>
              <a:t>May not help and may even harm people who buy insurance with a PTC – 69% of individual-market enrollees</a:t>
            </a:r>
          </a:p>
          <a:p>
            <a:r>
              <a:rPr lang="en-US" dirty="0" smtClean="0"/>
              <a:t>Ideal configuration to make coverage affordable</a:t>
            </a:r>
          </a:p>
          <a:p>
            <a:pPr marL="285750" indent="-285750">
              <a:buFont typeface="Arial" panose="020B0604020202020204" pitchFamily="34" charset="0"/>
              <a:buChar char="•"/>
            </a:pPr>
            <a:r>
              <a:rPr lang="en-US" dirty="0"/>
              <a:t>Large gap between lowest-cost and second-lowest-cost silver offered on the </a:t>
            </a:r>
            <a:r>
              <a:rPr lang="en-US" dirty="0" smtClean="0"/>
              <a:t>exchange</a:t>
            </a:r>
          </a:p>
          <a:p>
            <a:pPr marL="1028700" lvl="1"/>
            <a:r>
              <a:rPr lang="en-US" dirty="0" smtClean="0"/>
              <a:t>Lets consumers &lt;200% FPL enroll in high-value silver, with little or no </a:t>
            </a:r>
            <a:r>
              <a:rPr lang="en-US" smtClean="0"/>
              <a:t>net premium cost</a:t>
            </a:r>
            <a:endParaRPr lang="en-US" dirty="0"/>
          </a:p>
          <a:p>
            <a:pPr marL="285750" indent="-285750">
              <a:buFont typeface="Arial" panose="020B0604020202020204" pitchFamily="34" charset="0"/>
              <a:buChar char="•"/>
            </a:pPr>
            <a:r>
              <a:rPr lang="en-US" dirty="0" smtClean="0"/>
              <a:t>Relatively high premium for second-lowest-cost silver offered on the exchange</a:t>
            </a:r>
          </a:p>
          <a:p>
            <a:pPr marL="285750" indent="-285750">
              <a:buFont typeface="Arial" panose="020B0604020202020204" pitchFamily="34" charset="0"/>
              <a:buChar char="•"/>
            </a:pPr>
            <a:r>
              <a:rPr lang="en-US" dirty="0" smtClean="0"/>
              <a:t>Relatively low gold premiums – if possible, below benchmark premiums</a:t>
            </a:r>
          </a:p>
          <a:p>
            <a:pPr marL="1028700" lvl="1"/>
            <a:r>
              <a:rPr lang="en-US" dirty="0" smtClean="0"/>
              <a:t>Lets consumers &gt;200% FPL enroll in gold for less than the net cost of benchmark coverage</a:t>
            </a:r>
          </a:p>
          <a:p>
            <a:pPr marL="285750" indent="-285750">
              <a:buFont typeface="Arial" panose="020B0604020202020204" pitchFamily="34" charset="0"/>
              <a:buChar char="•"/>
            </a:pPr>
            <a:r>
              <a:rPr lang="en-US" dirty="0" smtClean="0"/>
              <a:t>Relatively low bronze premiums to make zero-net-premium coverage available</a:t>
            </a:r>
          </a:p>
          <a:p>
            <a:pPr marL="1028700" lvl="1"/>
            <a:r>
              <a:rPr lang="en-US" dirty="0" smtClean="0"/>
              <a:t>4.7 million uninsured are now offered bronze coverage with premiums at or below PTC amounts. Lower bronze premiums would increase that number.</a:t>
            </a:r>
          </a:p>
          <a:p>
            <a:pPr marL="1028700" lvl="1"/>
            <a:r>
              <a:rPr lang="en-US" dirty="0" smtClean="0"/>
              <a:t>Increased offerings of $0-net-premium bronze leads to increased enrollment among low-income consumers</a:t>
            </a:r>
          </a:p>
        </p:txBody>
      </p:sp>
      <p:sp>
        <p:nvSpPr>
          <p:cNvPr id="5" name="Slide Number Placeholder 4"/>
          <p:cNvSpPr>
            <a:spLocks noGrp="1"/>
          </p:cNvSpPr>
          <p:nvPr>
            <p:ph type="sldNum" sz="quarter" idx="12"/>
          </p:nvPr>
        </p:nvSpPr>
        <p:spPr/>
        <p:txBody>
          <a:bodyPr/>
          <a:lstStyle/>
          <a:p>
            <a:fld id="{AE919B77-9796-D34E-8D5A-4054B4AFF4B6}" type="slidenum">
              <a:rPr lang="en-US" smtClean="0"/>
              <a:pPr/>
              <a:t>13</a:t>
            </a:fld>
            <a:endParaRPr lang="en-US"/>
          </a:p>
        </p:txBody>
      </p:sp>
    </p:spTree>
    <p:extLst>
      <p:ext uri="{BB962C8B-B14F-4D97-AF65-F5344CB8AC3E}">
        <p14:creationId xmlns:p14="http://schemas.microsoft.com/office/powerpoint/2010/main" val="970506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p:cTn id="27"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p:cTn id="3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p:cTn id="39"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p:cTn id="4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 calcmode="lin" valueType="num">
                                      <p:cBhvr>
                                        <p:cTn id="5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6">
                                            <p:txEl>
                                              <p:pRg st="7" end="7"/>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p:cTn id="57"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nodeType="with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 calcmode="lin" valueType="num">
                                      <p:cBhvr>
                                        <p:cTn id="63"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
                                            <p:txEl>
                                              <p:pRg st="9" end="9"/>
                                            </p:txEl>
                                          </p:spTgt>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nodeType="with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 calcmode="lin" valueType="num">
                                      <p:cBhvr>
                                        <p:cTn id="69"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70"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71" dur="1000" fill="hold"/>
                                        <p:tgtEl>
                                          <p:spTgt spid="6">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6">
                                            <p:txEl>
                                              <p:pRg st="10" end="10"/>
                                            </p:txEl>
                                          </p:spTgt>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nodeType="with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anim calcmode="lin" valueType="num">
                                      <p:cBhvr>
                                        <p:cTn id="75"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76"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77" dur="1000" fill="hold"/>
                                        <p:tgtEl>
                                          <p:spTgt spid="6">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6">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5368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28436" y="3094182"/>
            <a:ext cx="7915564" cy="515440"/>
          </a:xfrm>
        </p:spPr>
        <p:txBody>
          <a:bodyPr/>
          <a:lstStyle/>
          <a:p>
            <a:pPr algn="l"/>
            <a:r>
              <a:rPr lang="en-US" sz="4400" dirty="0" smtClean="0"/>
              <a:t>Topics</a:t>
            </a:r>
          </a:p>
          <a:p>
            <a:pPr algn="l"/>
            <a:r>
              <a:rPr lang="en-US" sz="2800" b="1" dirty="0" smtClean="0"/>
              <a:t>Health insurance tax</a:t>
            </a:r>
          </a:p>
          <a:p>
            <a:pPr algn="l"/>
            <a:r>
              <a:rPr lang="en-US" sz="2000" dirty="0" smtClean="0"/>
              <a:t>The strangeness of silver</a:t>
            </a:r>
            <a:endParaRPr lang="en-US" sz="2000" dirty="0"/>
          </a:p>
        </p:txBody>
      </p:sp>
    </p:spTree>
    <p:extLst>
      <p:ext uri="{BB962C8B-B14F-4D97-AF65-F5344CB8AC3E}">
        <p14:creationId xmlns:p14="http://schemas.microsoft.com/office/powerpoint/2010/main" val="18945728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2E5B2E3-1B10-624F-82DE-4CD79B037B44}"/>
              </a:ext>
            </a:extLst>
          </p:cNvPr>
          <p:cNvSpPr>
            <a:spLocks noGrp="1"/>
          </p:cNvSpPr>
          <p:nvPr>
            <p:ph type="title"/>
          </p:nvPr>
        </p:nvSpPr>
        <p:spPr/>
        <p:txBody>
          <a:bodyPr>
            <a:normAutofit/>
          </a:bodyPr>
          <a:lstStyle/>
          <a:p>
            <a:r>
              <a:rPr lang="en-US" dirty="0" smtClean="0"/>
              <a:t>Health Insurance Tax (HIT)</a:t>
            </a:r>
            <a:endParaRPr lang="en-US" dirty="0"/>
          </a:p>
        </p:txBody>
      </p:sp>
      <p:sp>
        <p:nvSpPr>
          <p:cNvPr id="3" name="Slide Number Placeholder 2">
            <a:extLst>
              <a:ext uri="{FF2B5EF4-FFF2-40B4-BE49-F238E27FC236}">
                <a16:creationId xmlns:a16="http://schemas.microsoft.com/office/drawing/2014/main" id="{48534DC6-C65C-8849-B726-91B0FB63EB73}"/>
              </a:ext>
            </a:extLst>
          </p:cNvPr>
          <p:cNvSpPr>
            <a:spLocks noGrp="1"/>
          </p:cNvSpPr>
          <p:nvPr>
            <p:ph type="sldNum" sz="quarter" idx="12"/>
          </p:nvPr>
        </p:nvSpPr>
        <p:spPr/>
        <p:txBody>
          <a:bodyPr/>
          <a:lstStyle/>
          <a:p>
            <a:fld id="{AE919B77-9796-D34E-8D5A-4054B4AFF4B6}" type="slidenum">
              <a:rPr lang="en-US" smtClean="0"/>
              <a:pPr/>
              <a:t>3</a:t>
            </a:fld>
            <a:endParaRPr lang="en-US"/>
          </a:p>
        </p:txBody>
      </p:sp>
      <p:sp>
        <p:nvSpPr>
          <p:cNvPr id="2" name="Content Placeholder 1"/>
          <p:cNvSpPr>
            <a:spLocks noGrp="1"/>
          </p:cNvSpPr>
          <p:nvPr>
            <p:ph idx="1"/>
          </p:nvPr>
        </p:nvSpPr>
        <p:spPr>
          <a:xfrm>
            <a:off x="415636" y="1356313"/>
            <a:ext cx="5985164" cy="5284631"/>
          </a:xfrm>
        </p:spPr>
        <p:txBody>
          <a:bodyPr>
            <a:normAutofit fontScale="92500" lnSpcReduction="20000"/>
          </a:bodyPr>
          <a:lstStyle/>
          <a:p>
            <a:r>
              <a:rPr lang="en-US" dirty="0" smtClean="0"/>
              <a:t>$15.5 billion in annual revenue, helped fund the ACA</a:t>
            </a:r>
          </a:p>
          <a:p>
            <a:pPr lvl="1"/>
            <a:r>
              <a:rPr lang="en-US" dirty="0" smtClean="0"/>
              <a:t>Roughly 1.7% of premiums, nationally</a:t>
            </a:r>
          </a:p>
          <a:p>
            <a:r>
              <a:rPr lang="en-US" dirty="0" smtClean="0"/>
              <a:t>HIT goes away on 1/1/21</a:t>
            </a:r>
          </a:p>
          <a:p>
            <a:r>
              <a:rPr lang="en-US" dirty="0" smtClean="0"/>
              <a:t>By creating a state-level HIT on carriers within the state, a state can</a:t>
            </a:r>
          </a:p>
          <a:p>
            <a:pPr lvl="1"/>
            <a:r>
              <a:rPr lang="en-US" dirty="0" smtClean="0"/>
              <a:t>Capture revenue, without raising taxes on insurers above prior levels</a:t>
            </a:r>
          </a:p>
          <a:p>
            <a:pPr lvl="1"/>
            <a:r>
              <a:rPr lang="en-US" dirty="0" smtClean="0"/>
              <a:t>Use the money to improve affordability of coverage in the individual market. MD: SB 124, HB 196 combines</a:t>
            </a:r>
          </a:p>
          <a:p>
            <a:pPr lvl="2"/>
            <a:r>
              <a:rPr lang="en-US" dirty="0" smtClean="0"/>
              <a:t>Reinsurance</a:t>
            </a:r>
          </a:p>
          <a:p>
            <a:pPr lvl="2"/>
            <a:r>
              <a:rPr lang="en-US" dirty="0" smtClean="0"/>
              <a:t>Additional affordability aid</a:t>
            </a:r>
          </a:p>
          <a:p>
            <a:r>
              <a:rPr lang="en-US" dirty="0" smtClean="0"/>
              <a:t>State can’t </a:t>
            </a:r>
            <a:r>
              <a:rPr lang="en-US" dirty="0" smtClean="0"/>
              <a:t>tax all insurance premiums</a:t>
            </a:r>
            <a:endParaRPr lang="en-US" dirty="0" smtClean="0"/>
          </a:p>
          <a:p>
            <a:pPr lvl="1"/>
            <a:r>
              <a:rPr lang="en-US" dirty="0" smtClean="0"/>
              <a:t>Medicare plans, federal employee/retiree coverage</a:t>
            </a:r>
          </a:p>
          <a:p>
            <a:pPr lvl="1"/>
            <a:r>
              <a:rPr lang="en-US" dirty="0" smtClean="0"/>
              <a:t>Self-insured employer plans</a:t>
            </a:r>
          </a:p>
          <a:p>
            <a:r>
              <a:rPr lang="en-US" dirty="0"/>
              <a:t>A</a:t>
            </a:r>
            <a:r>
              <a:rPr lang="en-US" dirty="0" smtClean="0"/>
              <a:t> </a:t>
            </a:r>
            <a:r>
              <a:rPr lang="en-US" dirty="0" smtClean="0"/>
              <a:t>state </a:t>
            </a:r>
            <a:r>
              <a:rPr lang="en-US" dirty="0" smtClean="0"/>
              <a:t>can get revenue from continuing the HIT on</a:t>
            </a:r>
            <a:endParaRPr lang="en-US" dirty="0" smtClean="0"/>
          </a:p>
          <a:p>
            <a:pPr lvl="1"/>
            <a:r>
              <a:rPr lang="en-US" dirty="0" smtClean="0"/>
              <a:t>Medicaid Managed Care Organizations (MCOs)</a:t>
            </a:r>
          </a:p>
          <a:p>
            <a:pPr lvl="1"/>
            <a:r>
              <a:rPr lang="en-US" dirty="0" smtClean="0"/>
              <a:t>Individual market</a:t>
            </a:r>
          </a:p>
          <a:p>
            <a:pPr lvl="1"/>
            <a:r>
              <a:rPr lang="en-US" dirty="0" smtClean="0"/>
              <a:t>Fully insured group market</a:t>
            </a:r>
          </a:p>
          <a:p>
            <a:r>
              <a:rPr lang="en-US" dirty="0" smtClean="0"/>
              <a:t>Estimating state revenue</a:t>
            </a:r>
          </a:p>
          <a:p>
            <a:pPr lvl="1"/>
            <a:r>
              <a:rPr lang="en-US" dirty="0" smtClean="0"/>
              <a:t>Insurer rate filings</a:t>
            </a:r>
          </a:p>
          <a:p>
            <a:pPr lvl="1"/>
            <a:r>
              <a:rPr lang="en-US" dirty="0" smtClean="0"/>
              <a:t>Oliver Wyman per capita estimates, </a:t>
            </a:r>
            <a:r>
              <a:rPr lang="en-US" dirty="0">
                <a:hlinkClick r:id="rId2"/>
              </a:rPr>
              <a:t>https://health.oliverwyman.com/content/dam/oliver-wyman/blog/hls/featured-images/August18/Insurer-Fees-Report-2018.pdf</a:t>
            </a:r>
            <a:endParaRPr lang="en-US" dirty="0"/>
          </a:p>
        </p:txBody>
      </p:sp>
      <p:pic>
        <p:nvPicPr>
          <p:cNvPr id="1026" name="Picture 2" descr="Image result for mon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3489" y="0"/>
            <a:ext cx="2550511" cy="462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70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 calcmode="lin" valueType="num">
                                      <p:cBhvr additive="base">
                                        <p:cTn id="59"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 calcmode="lin" valueType="num">
                                      <p:cBhvr additive="base">
                                        <p:cTn id="63"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
                                            <p:txEl>
                                              <p:pRg st="13" end="13"/>
                                            </p:txEl>
                                          </p:spTgt>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 calcmode="lin" valueType="num">
                                      <p:cBhvr additive="base">
                                        <p:cTn id="67" dur="500" fill="hold"/>
                                        <p:tgtEl>
                                          <p:spTgt spid="2">
                                            <p:txEl>
                                              <p:pRg st="14" end="1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 calcmode="lin" valueType="num">
                                      <p:cBhvr additive="base">
                                        <p:cTn id="73" dur="500" fill="hold"/>
                                        <p:tgtEl>
                                          <p:spTgt spid="2">
                                            <p:txEl>
                                              <p:pRg st="15" end="15"/>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
                                            <p:txEl>
                                              <p:pRg st="15" end="15"/>
                                            </p:txEl>
                                          </p:spTgt>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2">
                                            <p:txEl>
                                              <p:pRg st="16" end="16"/>
                                            </p:txEl>
                                          </p:spTgt>
                                        </p:tgtEl>
                                        <p:attrNameLst>
                                          <p:attrName>style.visibility</p:attrName>
                                        </p:attrNameLst>
                                      </p:cBhvr>
                                      <p:to>
                                        <p:strVal val="visible"/>
                                      </p:to>
                                    </p:set>
                                    <p:anim calcmode="lin" valueType="num">
                                      <p:cBhvr additive="base">
                                        <p:cTn id="77" dur="500" fill="hold"/>
                                        <p:tgtEl>
                                          <p:spTgt spid="2">
                                            <p:txEl>
                                              <p:pRg st="16" end="16"/>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
                                            <p:txEl>
                                              <p:pRg st="16" end="16"/>
                                            </p:txEl>
                                          </p:spTgt>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2">
                                            <p:txEl>
                                              <p:pRg st="17" end="17"/>
                                            </p:txEl>
                                          </p:spTgt>
                                        </p:tgtEl>
                                        <p:attrNameLst>
                                          <p:attrName>style.visibility</p:attrName>
                                        </p:attrNameLst>
                                      </p:cBhvr>
                                      <p:to>
                                        <p:strVal val="visible"/>
                                      </p:to>
                                    </p:set>
                                    <p:anim calcmode="lin" valueType="num">
                                      <p:cBhvr additive="base">
                                        <p:cTn id="81" dur="500" fill="hold"/>
                                        <p:tgtEl>
                                          <p:spTgt spid="2">
                                            <p:txEl>
                                              <p:pRg st="17" end="17"/>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 stand for self-love, self-empowerment, and self belief. I'm here to invite you on my journey to inspire people to &quot;Stay Weird'&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5838" y="0"/>
            <a:ext cx="5008162" cy="28170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E35A3A1F-7C93-E148-B284-14872734FDA6}"/>
              </a:ext>
            </a:extLst>
          </p:cNvPr>
          <p:cNvSpPr>
            <a:spLocks noGrp="1"/>
          </p:cNvSpPr>
          <p:nvPr>
            <p:ph type="title"/>
          </p:nvPr>
        </p:nvSpPr>
        <p:spPr/>
        <p:txBody>
          <a:bodyPr/>
          <a:lstStyle/>
          <a:p>
            <a:r>
              <a:rPr lang="en-US" dirty="0" smtClean="0"/>
              <a:t>State-accessible money</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Medicaid MCOs</a:t>
            </a:r>
          </a:p>
          <a:p>
            <a:pPr lvl="1"/>
            <a:r>
              <a:rPr lang="en-US" dirty="0" smtClean="0"/>
              <a:t>State share</a:t>
            </a:r>
          </a:p>
          <a:p>
            <a:pPr lvl="1"/>
            <a:r>
              <a:rPr lang="en-US" dirty="0" smtClean="0"/>
              <a:t>Federal share</a:t>
            </a:r>
          </a:p>
          <a:p>
            <a:r>
              <a:rPr lang="en-US" dirty="0" smtClean="0"/>
              <a:t>Individual market</a:t>
            </a:r>
          </a:p>
          <a:p>
            <a:pPr lvl="1"/>
            <a:r>
              <a:rPr lang="en-US" dirty="0" smtClean="0"/>
              <a:t>If draw down premium tax credits (PTCs), it’s a money machine for insurers</a:t>
            </a:r>
          </a:p>
          <a:p>
            <a:r>
              <a:rPr lang="en-US" dirty="0" smtClean="0"/>
              <a:t>Group market</a:t>
            </a:r>
          </a:p>
          <a:p>
            <a:pPr lvl="1"/>
            <a:r>
              <a:rPr lang="en-US" dirty="0" smtClean="0"/>
              <a:t>Good to have broad revenue base</a:t>
            </a:r>
          </a:p>
          <a:p>
            <a:pPr lvl="1"/>
            <a:r>
              <a:rPr lang="en-US" dirty="0" smtClean="0"/>
              <a:t>Can be politically challenging. How to overcome?</a:t>
            </a:r>
          </a:p>
          <a:p>
            <a:pPr lvl="2"/>
            <a:r>
              <a:rPr lang="en-US" dirty="0" smtClean="0"/>
              <a:t>Same carriers</a:t>
            </a:r>
          </a:p>
          <a:p>
            <a:pPr lvl="2"/>
            <a:r>
              <a:rPr lang="en-US" dirty="0" smtClean="0"/>
              <a:t>Use some of the money to help small employers</a:t>
            </a:r>
          </a:p>
          <a:p>
            <a:pPr lvl="2"/>
            <a:r>
              <a:rPr lang="en-US" dirty="0" smtClean="0"/>
              <a:t>Seek federal permission to exclude</a:t>
            </a:r>
          </a:p>
          <a:p>
            <a:r>
              <a:rPr lang="en-US" dirty="0" smtClean="0"/>
              <a:t>Federal legal constraint: Medicaid provider tax laws</a:t>
            </a:r>
          </a:p>
          <a:p>
            <a:pPr lvl="1"/>
            <a:r>
              <a:rPr lang="en-US" dirty="0" smtClean="0"/>
              <a:t>Broad-based and uniform</a:t>
            </a:r>
          </a:p>
          <a:p>
            <a:pPr lvl="1"/>
            <a:r>
              <a:rPr lang="en-US" dirty="0" smtClean="0"/>
              <a:t>Potential </a:t>
            </a:r>
            <a:r>
              <a:rPr lang="en-US" dirty="0" err="1" smtClean="0"/>
              <a:t>fall-back</a:t>
            </a:r>
            <a:r>
              <a:rPr lang="en-US" dirty="0"/>
              <a:t> </a:t>
            </a:r>
            <a:r>
              <a:rPr lang="en-US" dirty="0" smtClean="0"/>
              <a:t>– just tax individual market</a:t>
            </a:r>
            <a:endParaRPr lang="en-US" dirty="0"/>
          </a:p>
        </p:txBody>
      </p:sp>
      <p:sp>
        <p:nvSpPr>
          <p:cNvPr id="5" name="Slide Number Placeholder 4">
            <a:extLst>
              <a:ext uri="{FF2B5EF4-FFF2-40B4-BE49-F238E27FC236}">
                <a16:creationId xmlns:a16="http://schemas.microsoft.com/office/drawing/2014/main" id="{8AE5D7BD-9EDB-2E44-8379-4785712A215B}"/>
              </a:ext>
            </a:extLst>
          </p:cNvPr>
          <p:cNvSpPr>
            <a:spLocks noGrp="1"/>
          </p:cNvSpPr>
          <p:nvPr>
            <p:ph type="sldNum" sz="quarter" idx="12"/>
          </p:nvPr>
        </p:nvSpPr>
        <p:spPr/>
        <p:txBody>
          <a:bodyPr/>
          <a:lstStyle/>
          <a:p>
            <a:fld id="{AE919B77-9796-D34E-8D5A-4054B4AFF4B6}" type="slidenum">
              <a:rPr lang="en-US" smtClean="0"/>
              <a:pPr/>
              <a:t>4</a:t>
            </a:fld>
            <a:endParaRPr lang="en-US"/>
          </a:p>
        </p:txBody>
      </p:sp>
    </p:spTree>
    <p:extLst>
      <p:ext uri="{BB962C8B-B14F-4D97-AF65-F5344CB8AC3E}">
        <p14:creationId xmlns:p14="http://schemas.microsoft.com/office/powerpoint/2010/main" val="3366544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9" presetClass="entr" presetSubtype="10" fill="hold" nodeType="afterEffect">
                                  <p:stCondLst>
                                    <p:cond delay="0"/>
                                  </p:stCondLst>
                                  <p:childTnLst>
                                    <p:set>
                                      <p:cBhvr>
                                        <p:cTn id="22" dur="1" fill="hold">
                                          <p:stCondLst>
                                            <p:cond delay="0"/>
                                          </p:stCondLst>
                                        </p:cTn>
                                        <p:tgtEl>
                                          <p:spTgt spid="2054"/>
                                        </p:tgtEl>
                                        <p:attrNameLst>
                                          <p:attrName>style.visibility</p:attrName>
                                        </p:attrNameLst>
                                      </p:cBhvr>
                                      <p:to>
                                        <p:strVal val="visible"/>
                                      </p:to>
                                    </p:set>
                                    <p:anim calcmode="lin" valueType="num">
                                      <p:cBhvr>
                                        <p:cTn id="23" dur="5000" fill="hold"/>
                                        <p:tgtEl>
                                          <p:spTgt spid="2054"/>
                                        </p:tgtEl>
                                        <p:attrNameLst>
                                          <p:attrName>ppt_w</p:attrName>
                                        </p:attrNameLst>
                                      </p:cBhvr>
                                      <p:tavLst>
                                        <p:tav tm="0" fmla="#ppt_w*sin(2.5*pi*$)">
                                          <p:val>
                                            <p:fltVal val="0"/>
                                          </p:val>
                                        </p:tav>
                                        <p:tav tm="100000">
                                          <p:val>
                                            <p:fltVal val="1"/>
                                          </p:val>
                                        </p:tav>
                                      </p:tavLst>
                                    </p:anim>
                                    <p:anim calcmode="lin" valueType="num">
                                      <p:cBhvr>
                                        <p:cTn id="24" dur="5000" fill="hold"/>
                                        <p:tgtEl>
                                          <p:spTgt spid="205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anim calcmode="lin" valueType="num">
                                      <p:cBhvr>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anim calcmode="lin" valueType="num">
                                      <p:cBhvr>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37" presetClass="exit" presetSubtype="0" fill="hold" nodeType="afterEffect">
                                  <p:stCondLst>
                                    <p:cond delay="0"/>
                                  </p:stCondLst>
                                  <p:childTnLst>
                                    <p:animEffect transition="out" filter="fade">
                                      <p:cBhvr>
                                        <p:cTn id="39" dur="1000"/>
                                        <p:tgtEl>
                                          <p:spTgt spid="2054"/>
                                        </p:tgtEl>
                                      </p:cBhvr>
                                    </p:animEffect>
                                    <p:anim calcmode="lin" valueType="num">
                                      <p:cBhvr>
                                        <p:cTn id="40" dur="1000"/>
                                        <p:tgtEl>
                                          <p:spTgt spid="2054"/>
                                        </p:tgtEl>
                                        <p:attrNameLst>
                                          <p:attrName>ppt_x</p:attrName>
                                        </p:attrNameLst>
                                      </p:cBhvr>
                                      <p:tavLst>
                                        <p:tav tm="0">
                                          <p:val>
                                            <p:strVal val="ppt_x"/>
                                          </p:val>
                                        </p:tav>
                                        <p:tav tm="100000">
                                          <p:val>
                                            <p:strVal val="ppt_x"/>
                                          </p:val>
                                        </p:tav>
                                      </p:tavLst>
                                    </p:anim>
                                    <p:anim calcmode="lin" valueType="num">
                                      <p:cBhvr>
                                        <p:cTn id="41" dur="100" decel="100000"/>
                                        <p:tgtEl>
                                          <p:spTgt spid="2054"/>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2054"/>
                                        </p:tgtEl>
                                        <p:attrNameLst>
                                          <p:attrName>ppt_y</p:attrName>
                                        </p:attrNameLst>
                                      </p:cBhvr>
                                      <p:tavLst>
                                        <p:tav tm="0">
                                          <p:val>
                                            <p:strVal val="ppt_y"/>
                                          </p:val>
                                        </p:tav>
                                        <p:tav tm="100000">
                                          <p:val>
                                            <p:strVal val="ppt_y+1"/>
                                          </p:val>
                                        </p:tav>
                                      </p:tavLst>
                                    </p:anim>
                                    <p:set>
                                      <p:cBhvr>
                                        <p:cTn id="43" dur="1" fill="hold">
                                          <p:stCondLst>
                                            <p:cond delay="999"/>
                                          </p:stCondLst>
                                        </p:cTn>
                                        <p:tgtEl>
                                          <p:spTgt spid="205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500"/>
                                        <p:tgtEl>
                                          <p:spTgt spid="4">
                                            <p:txEl>
                                              <p:pRg st="5" end="5"/>
                                            </p:txEl>
                                          </p:spTgt>
                                        </p:tgtEl>
                                      </p:cBhvr>
                                    </p:animEffect>
                                    <p:anim calcmode="lin" valueType="num">
                                      <p:cBhvr>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4">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500"/>
                                        <p:tgtEl>
                                          <p:spTgt spid="4">
                                            <p:txEl>
                                              <p:pRg st="6" end="6"/>
                                            </p:txEl>
                                          </p:spTgt>
                                        </p:tgtEl>
                                      </p:cBhvr>
                                    </p:animEffect>
                                    <p:anim calcmode="lin" valueType="num">
                                      <p:cBhvr>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4">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fade">
                                      <p:cBhvr>
                                        <p:cTn id="58" dur="500"/>
                                        <p:tgtEl>
                                          <p:spTgt spid="4">
                                            <p:txEl>
                                              <p:pRg st="7" end="7"/>
                                            </p:txEl>
                                          </p:spTgt>
                                        </p:tgtEl>
                                      </p:cBhvr>
                                    </p:animEffect>
                                    <p:anim calcmode="lin" valueType="num">
                                      <p:cBhvr>
                                        <p:cTn id="5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4">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500"/>
                                        <p:tgtEl>
                                          <p:spTgt spid="4">
                                            <p:txEl>
                                              <p:pRg st="8" end="8"/>
                                            </p:txEl>
                                          </p:spTgt>
                                        </p:tgtEl>
                                      </p:cBhvr>
                                    </p:animEffect>
                                    <p:anim calcmode="lin" valueType="num">
                                      <p:cBhvr>
                                        <p:cTn id="6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4">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fade">
                                      <p:cBhvr>
                                        <p:cTn id="68" dur="500"/>
                                        <p:tgtEl>
                                          <p:spTgt spid="4">
                                            <p:txEl>
                                              <p:pRg st="9" end="9"/>
                                            </p:txEl>
                                          </p:spTgt>
                                        </p:tgtEl>
                                      </p:cBhvr>
                                    </p:animEffect>
                                    <p:anim calcmode="lin" valueType="num">
                                      <p:cBhvr>
                                        <p:cTn id="6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0" dur="500" fill="hold"/>
                                        <p:tgtEl>
                                          <p:spTgt spid="4">
                                            <p:txEl>
                                              <p:pRg st="9" end="9"/>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Effect transition="in" filter="fade">
                                      <p:cBhvr>
                                        <p:cTn id="73" dur="500"/>
                                        <p:tgtEl>
                                          <p:spTgt spid="4">
                                            <p:txEl>
                                              <p:pRg st="10" end="10"/>
                                            </p:txEl>
                                          </p:spTgt>
                                        </p:tgtEl>
                                      </p:cBhvr>
                                    </p:animEffect>
                                    <p:anim calcmode="lin" valueType="num">
                                      <p:cBhvr>
                                        <p:cTn id="74"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5" dur="5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11" end="11"/>
                                            </p:txEl>
                                          </p:spTgt>
                                        </p:tgtEl>
                                        <p:attrNameLst>
                                          <p:attrName>style.visibility</p:attrName>
                                        </p:attrNameLst>
                                      </p:cBhvr>
                                      <p:to>
                                        <p:strVal val="visible"/>
                                      </p:to>
                                    </p:set>
                                    <p:animEffect transition="in" filter="fade">
                                      <p:cBhvr>
                                        <p:cTn id="80" dur="500"/>
                                        <p:tgtEl>
                                          <p:spTgt spid="4">
                                            <p:txEl>
                                              <p:pRg st="11" end="11"/>
                                            </p:txEl>
                                          </p:spTgt>
                                        </p:tgtEl>
                                      </p:cBhvr>
                                    </p:animEffect>
                                    <p:anim calcmode="lin" valueType="num">
                                      <p:cBhvr>
                                        <p:cTn id="8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2" dur="500" fill="hold"/>
                                        <p:tgtEl>
                                          <p:spTgt spid="4">
                                            <p:txEl>
                                              <p:pRg st="11" end="11"/>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
                                            <p:txEl>
                                              <p:pRg st="12" end="12"/>
                                            </p:txEl>
                                          </p:spTgt>
                                        </p:tgtEl>
                                        <p:attrNameLst>
                                          <p:attrName>style.visibility</p:attrName>
                                        </p:attrNameLst>
                                      </p:cBhvr>
                                      <p:to>
                                        <p:strVal val="visible"/>
                                      </p:to>
                                    </p:set>
                                    <p:animEffect transition="in" filter="fade">
                                      <p:cBhvr>
                                        <p:cTn id="85" dur="500"/>
                                        <p:tgtEl>
                                          <p:spTgt spid="4">
                                            <p:txEl>
                                              <p:pRg st="12" end="12"/>
                                            </p:txEl>
                                          </p:spTgt>
                                        </p:tgtEl>
                                      </p:cBhvr>
                                    </p:animEffect>
                                    <p:anim calcmode="lin" valueType="num">
                                      <p:cBhvr>
                                        <p:cTn id="86"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87" dur="500" fill="hold"/>
                                        <p:tgtEl>
                                          <p:spTgt spid="4">
                                            <p:txEl>
                                              <p:pRg st="12" end="12"/>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
                                            <p:txEl>
                                              <p:pRg st="13" end="13"/>
                                            </p:txEl>
                                          </p:spTgt>
                                        </p:tgtEl>
                                        <p:attrNameLst>
                                          <p:attrName>style.visibility</p:attrName>
                                        </p:attrNameLst>
                                      </p:cBhvr>
                                      <p:to>
                                        <p:strVal val="visible"/>
                                      </p:to>
                                    </p:set>
                                    <p:animEffect transition="in" filter="fade">
                                      <p:cBhvr>
                                        <p:cTn id="90" dur="500"/>
                                        <p:tgtEl>
                                          <p:spTgt spid="4">
                                            <p:txEl>
                                              <p:pRg st="13" end="13"/>
                                            </p:txEl>
                                          </p:spTgt>
                                        </p:tgtEl>
                                      </p:cBhvr>
                                    </p:animEffect>
                                    <p:anim calcmode="lin" valueType="num">
                                      <p:cBhvr>
                                        <p:cTn id="9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92" dur="5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States can capture $11 billion a year </a:t>
            </a:r>
            <a:endParaRPr lang="en-US" dirty="0"/>
          </a:p>
        </p:txBody>
      </p:sp>
      <p:sp>
        <p:nvSpPr>
          <p:cNvPr id="5" name="Slide Number Placeholder 4"/>
          <p:cNvSpPr>
            <a:spLocks noGrp="1"/>
          </p:cNvSpPr>
          <p:nvPr>
            <p:ph type="sldNum" sz="quarter" idx="12"/>
          </p:nvPr>
        </p:nvSpPr>
        <p:spPr/>
        <p:txBody>
          <a:bodyPr/>
          <a:lstStyle/>
          <a:p>
            <a:fld id="{AE919B77-9796-D34E-8D5A-4054B4AFF4B6}" type="slidenum">
              <a:rPr lang="en-US" smtClean="0"/>
              <a:pPr/>
              <a:t>5</a:t>
            </a:fld>
            <a:endParaRPr lang="en-US"/>
          </a:p>
        </p:txBody>
      </p:sp>
      <p:graphicFrame>
        <p:nvGraphicFramePr>
          <p:cNvPr id="6" name="Chart 5"/>
          <p:cNvGraphicFramePr/>
          <p:nvPr>
            <p:extLst>
              <p:ext uri="{D42A27DB-BD31-4B8C-83A1-F6EECF244321}">
                <p14:modId xmlns:p14="http://schemas.microsoft.com/office/powerpoint/2010/main" val="3561941856"/>
              </p:ext>
            </p:extLst>
          </p:nvPr>
        </p:nvGraphicFramePr>
        <p:xfrm>
          <a:off x="701965" y="942109"/>
          <a:ext cx="7557550" cy="46920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01965" y="6262255"/>
            <a:ext cx="3121560" cy="338554"/>
          </a:xfrm>
          <a:prstGeom prst="rect">
            <a:avLst/>
          </a:prstGeom>
          <a:noFill/>
        </p:spPr>
        <p:txBody>
          <a:bodyPr wrap="none" rtlCol="0">
            <a:spAutoFit/>
          </a:bodyPr>
          <a:lstStyle/>
          <a:p>
            <a:r>
              <a:rPr lang="en-US" sz="1600" dirty="0" smtClean="0"/>
              <a:t>Source: Oliver Wyman August 2018</a:t>
            </a:r>
            <a:endParaRPr lang="en-US" sz="1600" dirty="0"/>
          </a:p>
        </p:txBody>
      </p:sp>
    </p:spTree>
    <p:extLst>
      <p:ext uri="{BB962C8B-B14F-4D97-AF65-F5344CB8AC3E}">
        <p14:creationId xmlns:p14="http://schemas.microsoft.com/office/powerpoint/2010/main" val="33372832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919B77-9796-D34E-8D5A-4054B4AFF4B6}" type="slidenum">
              <a:rPr lang="en-US" smtClean="0"/>
              <a:pPr/>
              <a:t>6</a:t>
            </a:fld>
            <a:endParaRPr lang="en-US"/>
          </a:p>
        </p:txBody>
      </p:sp>
      <p:pic>
        <p:nvPicPr>
          <p:cNvPr id="3080" name="Picture 8" descr="Image result for act 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1250229"/>
            <a:ext cx="2402897" cy="240289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Image result for time clock"/>
          <p:cNvSpPr>
            <a:spLocks noChangeAspect="1" noChangeArrowheads="1"/>
          </p:cNvSpPr>
          <p:nvPr/>
        </p:nvSpPr>
        <p:spPr bwMode="auto">
          <a:xfrm>
            <a:off x="1226993" y="2007610"/>
            <a:ext cx="888134" cy="8881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0" name="Picture 18"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85672" y="3136537"/>
            <a:ext cx="4007524" cy="300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027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28436" y="3094182"/>
            <a:ext cx="7915564" cy="515440"/>
          </a:xfrm>
        </p:spPr>
        <p:txBody>
          <a:bodyPr/>
          <a:lstStyle/>
          <a:p>
            <a:pPr algn="l"/>
            <a:r>
              <a:rPr lang="en-US" sz="4400" dirty="0" smtClean="0"/>
              <a:t>Topics</a:t>
            </a:r>
          </a:p>
          <a:p>
            <a:pPr algn="l"/>
            <a:r>
              <a:rPr lang="en-US" dirty="0" smtClean="0">
                <a:solidFill>
                  <a:schemeClr val="bg1">
                    <a:alpha val="54000"/>
                  </a:schemeClr>
                </a:solidFill>
              </a:rPr>
              <a:t>Health insurance tax</a:t>
            </a:r>
          </a:p>
          <a:p>
            <a:pPr algn="l"/>
            <a:r>
              <a:rPr lang="en-US" sz="3600" dirty="0" smtClean="0"/>
              <a:t>The strangeness of silver</a:t>
            </a:r>
            <a:endParaRPr lang="en-US" sz="3600" dirty="0"/>
          </a:p>
        </p:txBody>
      </p:sp>
    </p:spTree>
    <p:extLst>
      <p:ext uri="{BB962C8B-B14F-4D97-AF65-F5344CB8AC3E}">
        <p14:creationId xmlns:p14="http://schemas.microsoft.com/office/powerpoint/2010/main" val="4564741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439D-EB47-C345-BA10-7C2BBB0810F7}"/>
              </a:ext>
            </a:extLst>
          </p:cNvPr>
          <p:cNvSpPr>
            <a:spLocks noGrp="1"/>
          </p:cNvSpPr>
          <p:nvPr>
            <p:ph type="title"/>
          </p:nvPr>
        </p:nvSpPr>
        <p:spPr/>
        <p:txBody>
          <a:bodyPr/>
          <a:lstStyle/>
          <a:p>
            <a:r>
              <a:rPr lang="en-US" dirty="0" smtClean="0"/>
              <a:t>Silver qualified health plan (QHP) premiums are unique</a:t>
            </a:r>
            <a:endParaRPr lang="en-US" dirty="0"/>
          </a:p>
        </p:txBody>
      </p:sp>
      <p:sp>
        <p:nvSpPr>
          <p:cNvPr id="4" name="Content Placeholder 3"/>
          <p:cNvSpPr>
            <a:spLocks noGrp="1"/>
          </p:cNvSpPr>
          <p:nvPr>
            <p:ph idx="1"/>
          </p:nvPr>
        </p:nvSpPr>
        <p:spPr>
          <a:xfrm>
            <a:off x="4504622" y="1694046"/>
            <a:ext cx="4165243" cy="4074576"/>
          </a:xfrm>
        </p:spPr>
        <p:txBody>
          <a:bodyPr/>
          <a:lstStyle/>
          <a:p>
            <a:r>
              <a:rPr lang="en-US" dirty="0" smtClean="0"/>
              <a:t>All other premiums make sense: lower premiums = lower costs for consumers</a:t>
            </a:r>
          </a:p>
          <a:p>
            <a:r>
              <a:rPr lang="en-US" dirty="0" smtClean="0"/>
              <a:t>Silver QHP premiums determine the amount of help consumers get under the federal tax code, through premium tax credits (PTCs) under the ACA. For PTC beneficiaries, lower silver QHP premiums can mean</a:t>
            </a:r>
          </a:p>
          <a:p>
            <a:pPr lvl="1"/>
            <a:r>
              <a:rPr lang="en-US" dirty="0" smtClean="0"/>
              <a:t>Less financial help, hence</a:t>
            </a:r>
          </a:p>
          <a:p>
            <a:pPr lvl="1"/>
            <a:r>
              <a:rPr lang="en-US" dirty="0" smtClean="0"/>
              <a:t>Higher net premium costs</a:t>
            </a:r>
            <a:endParaRPr lang="en-US" dirty="0"/>
          </a:p>
        </p:txBody>
      </p:sp>
      <p:sp>
        <p:nvSpPr>
          <p:cNvPr id="5" name="Slide Number Placeholder 4">
            <a:extLst>
              <a:ext uri="{FF2B5EF4-FFF2-40B4-BE49-F238E27FC236}">
                <a16:creationId xmlns:a16="http://schemas.microsoft.com/office/drawing/2014/main" id="{49A37DA6-38E3-6F4D-B02D-B67CF83E439C}"/>
              </a:ext>
            </a:extLst>
          </p:cNvPr>
          <p:cNvSpPr>
            <a:spLocks noGrp="1"/>
          </p:cNvSpPr>
          <p:nvPr>
            <p:ph type="sldNum" sz="quarter" idx="12"/>
          </p:nvPr>
        </p:nvSpPr>
        <p:spPr/>
        <p:txBody>
          <a:bodyPr/>
          <a:lstStyle/>
          <a:p>
            <a:fld id="{AE919B77-9796-D34E-8D5A-4054B4AFF4B6}" type="slidenum">
              <a:rPr lang="en-US" smtClean="0"/>
              <a:pPr/>
              <a:t>8</a:t>
            </a:fld>
            <a:endParaRPr lang="en-US"/>
          </a:p>
        </p:txBody>
      </p:sp>
      <p:pic>
        <p:nvPicPr>
          <p:cNvPr id="4098" name="Picture 2" descr="Image result for alice through the looking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58" y="1292910"/>
            <a:ext cx="367665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34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14"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4">
                                            <p:txEl>
                                              <p:pRg st="1" end="1"/>
                                            </p:txEl>
                                          </p:spTgt>
                                        </p:tgtEl>
                                        <p:attrNameLst>
                                          <p:attrName>ppt_w</p:attrName>
                                        </p:attrNameLst>
                                      </p:cBhvr>
                                      <p:tavLst>
                                        <p:tav tm="0">
                                          <p:val>
                                            <p:fltVal val="0"/>
                                          </p:val>
                                        </p:tav>
                                        <p:tav tm="100000">
                                          <p:val>
                                            <p:strVal val="#ppt_w"/>
                                          </p:val>
                                        </p:tav>
                                      </p:tavLst>
                                    </p:anim>
                                  </p:childTnLst>
                                </p:cTn>
                              </p:par>
                              <p:par>
                                <p:cTn id="16" presetID="35"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20"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4">
                                            <p:txEl>
                                              <p:pRg st="2" end="2"/>
                                            </p:txEl>
                                          </p:spTgt>
                                        </p:tgtEl>
                                        <p:attrNameLst>
                                          <p:attrName>ppt_w</p:attrName>
                                        </p:attrNameLst>
                                      </p:cBhvr>
                                      <p:tavLst>
                                        <p:tav tm="0">
                                          <p:val>
                                            <p:fltVal val="0"/>
                                          </p:val>
                                        </p:tav>
                                        <p:tav tm="100000">
                                          <p:val>
                                            <p:strVal val="#ppt_w"/>
                                          </p:val>
                                        </p:tav>
                                      </p:tavLst>
                                    </p:anim>
                                  </p:childTnLst>
                                </p:cTn>
                              </p:par>
                              <p:par>
                                <p:cTn id="22" presetID="35"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2000"/>
                                        <p:tgtEl>
                                          <p:spTgt spid="4">
                                            <p:txEl>
                                              <p:pRg st="3" end="3"/>
                                            </p:txEl>
                                          </p:spTgt>
                                        </p:tgtEl>
                                      </p:cBhvr>
                                    </p:animEffect>
                                    <p:anim calcmode="lin" valueType="num">
                                      <p:cBhvr>
                                        <p:cTn id="25" dur="2000" fill="hold"/>
                                        <p:tgtEl>
                                          <p:spTgt spid="4">
                                            <p:txEl>
                                              <p:pRg st="3" end="3"/>
                                            </p:txEl>
                                          </p:spTgt>
                                        </p:tgtEl>
                                        <p:attrNameLst>
                                          <p:attrName>style.rotation</p:attrName>
                                        </p:attrNameLst>
                                      </p:cBhvr>
                                      <p:tavLst>
                                        <p:tav tm="0">
                                          <p:val>
                                            <p:fltVal val="720"/>
                                          </p:val>
                                        </p:tav>
                                        <p:tav tm="100000">
                                          <p:val>
                                            <p:fltVal val="0"/>
                                          </p:val>
                                        </p:tav>
                                      </p:tavLst>
                                    </p:anim>
                                    <p:anim calcmode="lin" valueType="num">
                                      <p:cBhvr>
                                        <p:cTn id="26"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4">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E5D7BD-9EDB-2E44-8379-4785712A215B}"/>
              </a:ext>
            </a:extLst>
          </p:cNvPr>
          <p:cNvSpPr>
            <a:spLocks noGrp="1"/>
          </p:cNvSpPr>
          <p:nvPr>
            <p:ph type="sldNum" sz="quarter" idx="12"/>
          </p:nvPr>
        </p:nvSpPr>
        <p:spPr/>
        <p:txBody>
          <a:bodyPr/>
          <a:lstStyle/>
          <a:p>
            <a:fld id="{AE919B77-9796-D34E-8D5A-4054B4AFF4B6}" type="slidenum">
              <a:rPr lang="en-US" smtClean="0"/>
              <a:pPr/>
              <a:t>9</a:t>
            </a:fld>
            <a:endParaRPr lang="en-US"/>
          </a:p>
        </p:txBody>
      </p:sp>
      <p:pic>
        <p:nvPicPr>
          <p:cNvPr id="4" name="Picture 3"/>
          <p:cNvPicPr>
            <a:picLocks noChangeAspect="1"/>
          </p:cNvPicPr>
          <p:nvPr/>
        </p:nvPicPr>
        <p:blipFill>
          <a:blip r:embed="rId2"/>
          <a:stretch>
            <a:fillRect/>
          </a:stretch>
        </p:blipFill>
        <p:spPr>
          <a:xfrm>
            <a:off x="1520792" y="314613"/>
            <a:ext cx="6237169" cy="6366318"/>
          </a:xfrm>
          <a:prstGeom prst="rect">
            <a:avLst/>
          </a:prstGeom>
        </p:spPr>
      </p:pic>
    </p:spTree>
    <p:extLst>
      <p:ext uri="{BB962C8B-B14F-4D97-AF65-F5344CB8AC3E}">
        <p14:creationId xmlns:p14="http://schemas.microsoft.com/office/powerpoint/2010/main" val="36456578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USA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54D83F1-7B5C-1A40-A887-586CB34DB496}" vid="{D7B860BA-2B8E-5844-99E3-0953ED5427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FUSA Powerpoint Template</Template>
  <TotalTime>1260</TotalTime>
  <Words>890</Words>
  <Application>Microsoft Office PowerPoint</Application>
  <PresentationFormat>On-screen Show (4:3)</PresentationFormat>
  <Paragraphs>158</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Meta OT</vt:lpstr>
      <vt:lpstr>FUSA Powerpoint Template</vt:lpstr>
      <vt:lpstr>PowerPoint Presentation</vt:lpstr>
      <vt:lpstr>PowerPoint Presentation</vt:lpstr>
      <vt:lpstr>Health Insurance Tax (HIT)</vt:lpstr>
      <vt:lpstr>State-accessible money</vt:lpstr>
      <vt:lpstr>States can capture $11 billion a year </vt:lpstr>
      <vt:lpstr>PowerPoint Presentation</vt:lpstr>
      <vt:lpstr>PowerPoint Presentation</vt:lpstr>
      <vt:lpstr>Silver qualified health plan (QHP) premiums are unique</vt:lpstr>
      <vt:lpstr>PowerPoint Presentation</vt:lpstr>
      <vt:lpstr>The mechanics</vt:lpstr>
      <vt:lpstr>An example: three 40-year-old single adults</vt:lpstr>
      <vt:lpstr>An example: three 40-year-old single adults</vt:lpstr>
      <vt:lpstr>Key lesson: Policymakers need to treat silver QHP premiums as different from all other premiums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Nichole Edralin</dc:creator>
  <cp:keywords/>
  <dc:description/>
  <cp:lastModifiedBy>Stan Dorn</cp:lastModifiedBy>
  <cp:revision>132</cp:revision>
  <cp:lastPrinted>2017-06-08T15:42:30Z</cp:lastPrinted>
  <dcterms:created xsi:type="dcterms:W3CDTF">2018-05-04T17:55:31Z</dcterms:created>
  <dcterms:modified xsi:type="dcterms:W3CDTF">2020-01-24T18:05:46Z</dcterms:modified>
  <cp:category/>
</cp:coreProperties>
</file>