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handoutMasterIdLst>
    <p:handoutMasterId r:id="rId29"/>
  </p:handoutMasterIdLst>
  <p:sldIdLst>
    <p:sldId id="342" r:id="rId2"/>
    <p:sldId id="359" r:id="rId3"/>
    <p:sldId id="349" r:id="rId4"/>
    <p:sldId id="346" r:id="rId5"/>
    <p:sldId id="350" r:id="rId6"/>
    <p:sldId id="345" r:id="rId7"/>
    <p:sldId id="364" r:id="rId8"/>
    <p:sldId id="351" r:id="rId9"/>
    <p:sldId id="363" r:id="rId10"/>
    <p:sldId id="365" r:id="rId11"/>
    <p:sldId id="362" r:id="rId12"/>
    <p:sldId id="352" r:id="rId13"/>
    <p:sldId id="366" r:id="rId14"/>
    <p:sldId id="344" r:id="rId15"/>
    <p:sldId id="360" r:id="rId16"/>
    <p:sldId id="347" r:id="rId17"/>
    <p:sldId id="348" r:id="rId18"/>
    <p:sldId id="354" r:id="rId19"/>
    <p:sldId id="355" r:id="rId20"/>
    <p:sldId id="356" r:id="rId21"/>
    <p:sldId id="357" r:id="rId22"/>
    <p:sldId id="358" r:id="rId23"/>
    <p:sldId id="361" r:id="rId24"/>
    <p:sldId id="367" r:id="rId25"/>
    <p:sldId id="353" r:id="rId26"/>
    <p:sldId id="343" r:id="rId2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" userDrawn="1">
          <p15:clr>
            <a:srgbClr val="A4A3A4"/>
          </p15:clr>
        </p15:guide>
        <p15:guide id="2" orient="horz" pos="1296" userDrawn="1">
          <p15:clr>
            <a:srgbClr val="A4A3A4"/>
          </p15:clr>
        </p15:guide>
        <p15:guide id="3" pos="2880">
          <p15:clr>
            <a:srgbClr val="A4A3A4"/>
          </p15:clr>
        </p15:guide>
        <p15:guide id="4" pos="432" userDrawn="1">
          <p15:clr>
            <a:srgbClr val="A4A3A4"/>
          </p15:clr>
        </p15:guide>
        <p15:guide id="5" orient="horz" pos="211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A1DA"/>
    <a:srgbClr val="76B6D7"/>
    <a:srgbClr val="000000"/>
    <a:srgbClr val="4472C4"/>
    <a:srgbClr val="FFFFFF"/>
    <a:srgbClr val="CAE7F6"/>
    <a:srgbClr val="35A2DB"/>
    <a:srgbClr val="709BBF"/>
    <a:srgbClr val="8BA077"/>
    <a:srgbClr val="8065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263" autoAdjust="0"/>
    <p:restoredTop sz="99275" autoAdjust="0"/>
  </p:normalViewPr>
  <p:slideViewPr>
    <p:cSldViewPr snapToGrid="0">
      <p:cViewPr varScale="1">
        <p:scale>
          <a:sx n="73" d="100"/>
          <a:sy n="73" d="100"/>
        </p:scale>
        <p:origin x="1674" y="72"/>
      </p:cViewPr>
      <p:guideLst>
        <p:guide orient="horz" pos="312"/>
        <p:guide orient="horz" pos="1296"/>
        <p:guide pos="2880"/>
        <p:guide pos="432"/>
        <p:guide orient="horz" pos="2112"/>
      </p:guideLst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-4014" y="-11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53BC112-5440-A244-8B99-8905982B34F0}" type="datetime1">
              <a:rPr lang="en-US" smtClean="0"/>
              <a:t>1/22/2020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r>
              <a:rPr lang="en-US" dirty="0"/>
              <a:t>FamiliesUSA.org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B104614-B88C-4DA0-8A52-AF27F41E608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30794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88B0C8C-98A3-F540-86A7-C4DF3D23C316}" type="datetime1">
              <a:rPr lang="en-US" smtClean="0"/>
              <a:t>1/22/2020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r>
              <a:rPr lang="en-US" dirty="0"/>
              <a:t>FamiliesUSA.org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1CECAC9-F51C-4923-8A99-5CB11F4BE9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71956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NOTE: Make sure that the Title slide does not have footer information (sources, FUSA </a:t>
            </a:r>
            <a:r>
              <a:rPr lang="en-US" dirty="0" err="1"/>
              <a:t>logomark</a:t>
            </a:r>
            <a:r>
              <a:rPr lang="en-US" dirty="0"/>
              <a:t> and page number). To turn off on this page, go to Insert &gt; </a:t>
            </a:r>
            <a:r>
              <a:rPr lang="en-US" dirty="0" err="1"/>
              <a:t>Headers&amp;Footers</a:t>
            </a:r>
            <a:r>
              <a:rPr lang="en-US" dirty="0"/>
              <a:t> and deselect Footer and Page number options &gt; Apply to this page only. Also, select start page numbers at 0.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FamiliesUSA.org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CECAC9-F51C-4923-8A99-5CB11F4BE9E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289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>
            <a:extLst>
              <a:ext uri="{FF2B5EF4-FFF2-40B4-BE49-F238E27FC236}">
                <a16:creationId xmlns:a16="http://schemas.microsoft.com/office/drawing/2014/main" id="{7D3D5E0D-68E3-424D-9CDF-A9A998258021}"/>
              </a:ext>
            </a:extLst>
          </p:cNvPr>
          <p:cNvSpPr/>
          <p:nvPr userDrawn="1"/>
        </p:nvSpPr>
        <p:spPr>
          <a:xfrm>
            <a:off x="4097876" y="4652376"/>
            <a:ext cx="5046123" cy="2205624"/>
          </a:xfrm>
          <a:prstGeom prst="rect">
            <a:avLst/>
          </a:prstGeom>
          <a:solidFill>
            <a:srgbClr val="76B6D7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884D0BFA-821C-FA41-B0CC-F14142C3D0F1}"/>
              </a:ext>
            </a:extLst>
          </p:cNvPr>
          <p:cNvSpPr/>
          <p:nvPr userDrawn="1"/>
        </p:nvSpPr>
        <p:spPr>
          <a:xfrm>
            <a:off x="4097876" y="1"/>
            <a:ext cx="5046123" cy="4652375"/>
          </a:xfrm>
          <a:prstGeom prst="rect">
            <a:avLst/>
          </a:prstGeom>
          <a:solidFill>
            <a:srgbClr val="76B6D7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0CFA59F-3A9E-2F4B-8294-262BA7BBBB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56" y="1829748"/>
            <a:ext cx="2751859" cy="3073337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78B8C5B0-0497-744B-BAD8-4F44A2799D1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453" y="5864056"/>
            <a:ext cx="1416663" cy="316236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F14A0E7A-9FEE-4540-B8B6-348C556528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24" b="31050"/>
          <a:stretch/>
        </p:blipFill>
        <p:spPr>
          <a:xfrm>
            <a:off x="4241356" y="694486"/>
            <a:ext cx="4759161" cy="3738366"/>
          </a:xfrm>
          <a:prstGeom prst="rect">
            <a:avLst/>
          </a:prstGeom>
        </p:spPr>
      </p:pic>
      <p:sp>
        <p:nvSpPr>
          <p:cNvPr id="70" name="Text Placeholder 69">
            <a:extLst>
              <a:ext uri="{FF2B5EF4-FFF2-40B4-BE49-F238E27FC236}">
                <a16:creationId xmlns:a16="http://schemas.microsoft.com/office/drawing/2014/main" id="{8EED7C0F-4285-E44C-A1E4-0EEDE92F1E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97338" y="5435600"/>
            <a:ext cx="5030787" cy="14874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First name, Last name</a:t>
            </a:r>
          </a:p>
        </p:txBody>
      </p:sp>
    </p:spTree>
    <p:extLst>
      <p:ext uri="{BB962C8B-B14F-4D97-AF65-F5344CB8AC3E}">
        <p14:creationId xmlns:p14="http://schemas.microsoft.com/office/powerpoint/2010/main" val="1939516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5419290-4263-5843-ABE9-E965C8EE7CD0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6B6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6B3BE4D-AC98-5D46-8CD8-C9584AFC0E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3248378"/>
            <a:ext cx="9144000" cy="36124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400"/>
            </a:lvl4pPr>
            <a:lvl5pPr marL="1828800" indent="0" algn="ctr">
              <a:buNone/>
              <a:defRPr sz="2400"/>
            </a:lvl5pPr>
          </a:lstStyle>
          <a:p>
            <a:pPr lvl="0"/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078049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A70C9-6C1D-8C41-9044-24919434F7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6119" y="238596"/>
            <a:ext cx="7263747" cy="879121"/>
          </a:xfrm>
        </p:spPr>
        <p:txBody>
          <a:bodyPr>
            <a:normAutofit/>
          </a:bodyPr>
          <a:lstStyle>
            <a:lvl1pPr algn="l">
              <a:defRPr sz="2400">
                <a:solidFill>
                  <a:srgbClr val="76B6D7"/>
                </a:solidFill>
              </a:defRPr>
            </a:lvl1pPr>
          </a:lstStyle>
          <a:p>
            <a:r>
              <a:rPr lang="en-US" dirty="0"/>
              <a:t>Click to edit header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139CF-13E4-6B49-99D0-751F25C39D9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5422" y="1935516"/>
            <a:ext cx="8184444" cy="38331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742950" indent="-285750">
              <a:buFont typeface="Arial" panose="020B0604020202020204" pitchFamily="34" charset="0"/>
              <a:buChar char="•"/>
              <a:defRPr sz="1600"/>
            </a:lvl2pPr>
            <a:lvl3pPr marL="1143000" indent="-228600">
              <a:buFont typeface="Courier New" panose="02070309020205020404" pitchFamily="49" charset="0"/>
              <a:buChar char="o"/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Bullet 1</a:t>
            </a:r>
          </a:p>
          <a:p>
            <a:pPr lvl="1"/>
            <a:endParaRPr lang="en-US" dirty="0"/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845D3A84-F899-A046-A192-CBE6F8377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4133" y="6356350"/>
            <a:ext cx="5629628" cy="365125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pPr algn="l"/>
            <a:r>
              <a:rPr lang="en-US" dirty="0"/>
              <a:t>Sources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D6B21B25-02D0-F64D-9A46-7901EEFC8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59515" y="6356350"/>
            <a:ext cx="518379" cy="365125"/>
          </a:xfrm>
        </p:spPr>
        <p:txBody>
          <a:bodyPr/>
          <a:lstStyle>
            <a:lvl1pPr algn="ctr">
              <a:defRPr/>
            </a:lvl1pPr>
          </a:lstStyle>
          <a:p>
            <a:fld id="{AE919B77-9796-D34E-8D5A-4054B4AFF4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1FA73AC-8D49-B040-A746-1754BEED7E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45" y="-263607"/>
            <a:ext cx="1197774" cy="18511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79B47E-8E5A-674A-B613-3ED93CA531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266" y="5908453"/>
            <a:ext cx="682876" cy="55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755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FBD0529-783E-634E-A53D-200B1B43D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44" y="-263607"/>
            <a:ext cx="1197776" cy="185110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1A70C9-6C1D-8C41-9044-24919434F7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6119" y="238596"/>
            <a:ext cx="7263747" cy="879121"/>
          </a:xfrm>
        </p:spPr>
        <p:txBody>
          <a:bodyPr>
            <a:normAutofit/>
          </a:bodyPr>
          <a:lstStyle>
            <a:lvl1pPr algn="l">
              <a:defRPr sz="2400">
                <a:solidFill>
                  <a:srgbClr val="76B6D7"/>
                </a:solidFill>
              </a:defRPr>
            </a:lvl1pPr>
          </a:lstStyle>
          <a:p>
            <a:r>
              <a:rPr lang="en-US" dirty="0"/>
              <a:t>Click to edit header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139CF-13E4-6B49-99D0-751F25C39D9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5422" y="1935516"/>
            <a:ext cx="8184444" cy="38331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742950" indent="-285750">
              <a:buFont typeface="Arial" panose="020B0604020202020204" pitchFamily="34" charset="0"/>
              <a:buChar char="•"/>
              <a:defRPr sz="1600"/>
            </a:lvl2pPr>
            <a:lvl3pPr marL="1143000" indent="-228600">
              <a:buFont typeface="Courier New" panose="02070309020205020404" pitchFamily="49" charset="0"/>
              <a:buChar char="o"/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Bullet 1</a:t>
            </a:r>
          </a:p>
          <a:p>
            <a:pPr lvl="1"/>
            <a:endParaRPr lang="en-US" dirty="0"/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845D3A84-F899-A046-A192-CBE6F8377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4133" y="6356350"/>
            <a:ext cx="5629628" cy="365125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pPr algn="l"/>
            <a:r>
              <a:rPr lang="en-US" dirty="0"/>
              <a:t>Sources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D6B21B25-02D0-F64D-9A46-7901EEFC8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59515" y="6356350"/>
            <a:ext cx="518379" cy="365125"/>
          </a:xfrm>
        </p:spPr>
        <p:txBody>
          <a:bodyPr/>
          <a:lstStyle>
            <a:lvl1pPr algn="ctr">
              <a:defRPr/>
            </a:lvl1pPr>
          </a:lstStyle>
          <a:p>
            <a:fld id="{AE919B77-9796-D34E-8D5A-4054B4AFF4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79B47E-8E5A-674A-B613-3ED93CA531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266" y="5908453"/>
            <a:ext cx="682876" cy="5510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53FBBF-1691-E74F-826B-D1176A493C5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381" y="5786939"/>
            <a:ext cx="686058" cy="58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209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ACF38DA2-8440-9640-8415-6AC809988E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34" b="27776"/>
          <a:stretch/>
        </p:blipFill>
        <p:spPr>
          <a:xfrm>
            <a:off x="159864" y="126409"/>
            <a:ext cx="1228326" cy="9793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1A70C9-6C1D-8C41-9044-24919434F7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6119" y="238596"/>
            <a:ext cx="7263747" cy="879121"/>
          </a:xfrm>
        </p:spPr>
        <p:txBody>
          <a:bodyPr>
            <a:normAutofit/>
          </a:bodyPr>
          <a:lstStyle>
            <a:lvl1pPr algn="l">
              <a:defRPr sz="2400">
                <a:solidFill>
                  <a:srgbClr val="76B6D7"/>
                </a:solidFill>
              </a:defRPr>
            </a:lvl1pPr>
          </a:lstStyle>
          <a:p>
            <a:r>
              <a:rPr lang="en-US" dirty="0"/>
              <a:t>Click to edit header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139CF-13E4-6B49-99D0-751F25C39D9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5422" y="1935516"/>
            <a:ext cx="8184444" cy="38331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742950" indent="-285750">
              <a:buFont typeface="Arial" panose="020B0604020202020204" pitchFamily="34" charset="0"/>
              <a:buChar char="•"/>
              <a:defRPr sz="1600"/>
            </a:lvl2pPr>
            <a:lvl3pPr marL="1143000" indent="-228600">
              <a:buFont typeface="Courier New" panose="02070309020205020404" pitchFamily="49" charset="0"/>
              <a:buChar char="o"/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Bullet 1</a:t>
            </a:r>
          </a:p>
          <a:p>
            <a:pPr lvl="1"/>
            <a:endParaRPr lang="en-US" dirty="0"/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845D3A84-F899-A046-A192-CBE6F8377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4133" y="6356350"/>
            <a:ext cx="5629628" cy="365125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pPr algn="l"/>
            <a:r>
              <a:rPr lang="en-US" dirty="0"/>
              <a:t>Sources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D6B21B25-02D0-F64D-9A46-7901EEFC8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59515" y="6356350"/>
            <a:ext cx="518379" cy="365125"/>
          </a:xfrm>
        </p:spPr>
        <p:txBody>
          <a:bodyPr/>
          <a:lstStyle>
            <a:lvl1pPr algn="ctr">
              <a:defRPr/>
            </a:lvl1pPr>
          </a:lstStyle>
          <a:p>
            <a:fld id="{AE919B77-9796-D34E-8D5A-4054B4AFF4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79B47E-8E5A-674A-B613-3ED93CA531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266" y="5908453"/>
            <a:ext cx="682876" cy="5510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53FBBF-1691-E74F-826B-D1176A493C5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381" y="5786939"/>
            <a:ext cx="686058" cy="5877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B21AB72-13E9-8C47-AFF4-8549E2AC14A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47282" y="4882334"/>
            <a:ext cx="1190032" cy="183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368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05DC6DFC-5208-E24E-9A0D-52D16A4A68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80" b="21382"/>
          <a:stretch/>
        </p:blipFill>
        <p:spPr>
          <a:xfrm>
            <a:off x="215891" y="230352"/>
            <a:ext cx="1220045" cy="9359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1A70C9-6C1D-8C41-9044-24919434F7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6119" y="238596"/>
            <a:ext cx="7263747" cy="879121"/>
          </a:xfrm>
        </p:spPr>
        <p:txBody>
          <a:bodyPr>
            <a:normAutofit/>
          </a:bodyPr>
          <a:lstStyle>
            <a:lvl1pPr algn="l">
              <a:defRPr sz="2400">
                <a:solidFill>
                  <a:srgbClr val="76B6D7"/>
                </a:solidFill>
              </a:defRPr>
            </a:lvl1pPr>
          </a:lstStyle>
          <a:p>
            <a:r>
              <a:rPr lang="en-US" dirty="0"/>
              <a:t>Click to edit header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139CF-13E4-6B49-99D0-751F25C39D9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5422" y="1935516"/>
            <a:ext cx="8184444" cy="38331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742950" indent="-285750">
              <a:buFont typeface="Arial" panose="020B0604020202020204" pitchFamily="34" charset="0"/>
              <a:buChar char="•"/>
              <a:defRPr sz="1600"/>
            </a:lvl2pPr>
            <a:lvl3pPr marL="1143000" indent="-228600">
              <a:buFont typeface="Courier New" panose="02070309020205020404" pitchFamily="49" charset="0"/>
              <a:buChar char="o"/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Bullet 1</a:t>
            </a:r>
          </a:p>
          <a:p>
            <a:pPr lvl="1"/>
            <a:endParaRPr lang="en-US" dirty="0"/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845D3A84-F899-A046-A192-CBE6F8377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4133" y="6356350"/>
            <a:ext cx="5629628" cy="365125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pPr algn="l"/>
            <a:r>
              <a:rPr lang="en-US" dirty="0"/>
              <a:t>Sources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D6B21B25-02D0-F64D-9A46-7901EEFC8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59515" y="6356350"/>
            <a:ext cx="518379" cy="365125"/>
          </a:xfrm>
        </p:spPr>
        <p:txBody>
          <a:bodyPr/>
          <a:lstStyle>
            <a:lvl1pPr algn="ctr">
              <a:defRPr/>
            </a:lvl1pPr>
          </a:lstStyle>
          <a:p>
            <a:fld id="{AE919B77-9796-D34E-8D5A-4054B4AFF4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79B47E-8E5A-674A-B613-3ED93CA531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266" y="5908453"/>
            <a:ext cx="682876" cy="5510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53FBBF-1691-E74F-826B-D1176A493C5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381" y="5786939"/>
            <a:ext cx="686058" cy="5877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B21AB72-13E9-8C47-AFF4-8549E2AC14A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47282" y="4882334"/>
            <a:ext cx="1190032" cy="183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527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AC27474-874C-1347-97DF-CCAED9B3CA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34" y="-191794"/>
            <a:ext cx="1208268" cy="18673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1A70C9-6C1D-8C41-9044-24919434F7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6119" y="238596"/>
            <a:ext cx="7263747" cy="879121"/>
          </a:xfrm>
        </p:spPr>
        <p:txBody>
          <a:bodyPr>
            <a:normAutofit/>
          </a:bodyPr>
          <a:lstStyle>
            <a:lvl1pPr algn="l">
              <a:defRPr sz="2400">
                <a:solidFill>
                  <a:srgbClr val="76B6D7"/>
                </a:solidFill>
              </a:defRPr>
            </a:lvl1pPr>
          </a:lstStyle>
          <a:p>
            <a:r>
              <a:rPr lang="en-US" dirty="0"/>
              <a:t>Click to edit header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139CF-13E4-6B49-99D0-751F25C39D9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5422" y="1935516"/>
            <a:ext cx="8184444" cy="38331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742950" indent="-285750">
              <a:buFont typeface="Arial" panose="020B0604020202020204" pitchFamily="34" charset="0"/>
              <a:buChar char="•"/>
              <a:defRPr sz="1600"/>
            </a:lvl2pPr>
            <a:lvl3pPr marL="1143000" indent="-228600">
              <a:buFont typeface="Courier New" panose="02070309020205020404" pitchFamily="49" charset="0"/>
              <a:buChar char="o"/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Bullet 1</a:t>
            </a:r>
          </a:p>
          <a:p>
            <a:pPr lvl="1"/>
            <a:endParaRPr lang="en-US" dirty="0"/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845D3A84-F899-A046-A192-CBE6F8377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4133" y="6356350"/>
            <a:ext cx="5629628" cy="365125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pPr algn="l"/>
            <a:r>
              <a:rPr lang="en-US" dirty="0"/>
              <a:t>Sources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D6B21B25-02D0-F64D-9A46-7901EEFC8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59515" y="6356350"/>
            <a:ext cx="518379" cy="365125"/>
          </a:xfrm>
        </p:spPr>
        <p:txBody>
          <a:bodyPr/>
          <a:lstStyle>
            <a:lvl1pPr algn="ctr">
              <a:defRPr/>
            </a:lvl1pPr>
          </a:lstStyle>
          <a:p>
            <a:fld id="{AE919B77-9796-D34E-8D5A-4054B4AFF4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79B47E-8E5A-674A-B613-3ED93CA531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266" y="5908453"/>
            <a:ext cx="682876" cy="5510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53FBBF-1691-E74F-826B-D1176A493C5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381" y="5786939"/>
            <a:ext cx="686058" cy="5877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B21AB72-13E9-8C47-AFF4-8549E2AC14A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47282" y="4882334"/>
            <a:ext cx="1190032" cy="183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303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B0E7BDE-BB9B-DA41-ADE0-8D96A1C021B5}"/>
              </a:ext>
            </a:extLst>
          </p:cNvPr>
          <p:cNvSpPr/>
          <p:nvPr userDrawn="1"/>
        </p:nvSpPr>
        <p:spPr>
          <a:xfrm>
            <a:off x="0" y="0"/>
            <a:ext cx="9144000" cy="4810455"/>
          </a:xfrm>
          <a:prstGeom prst="rect">
            <a:avLst/>
          </a:prstGeom>
          <a:solidFill>
            <a:srgbClr val="34A1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34A1DA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F61664-29D3-544E-9C26-F798986760F3}"/>
              </a:ext>
            </a:extLst>
          </p:cNvPr>
          <p:cNvSpPr txBox="1"/>
          <p:nvPr userDrawn="1"/>
        </p:nvSpPr>
        <p:spPr>
          <a:xfrm>
            <a:off x="3241164" y="5884964"/>
            <a:ext cx="2731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</a:rPr>
              <a:t>FamiliesUSA.org</a:t>
            </a:r>
            <a:endParaRPr lang="en-US" sz="1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796ABD-78AA-AF4B-A431-A0C40A7D60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164" y="5290810"/>
            <a:ext cx="2661670" cy="59415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A53AC1E-A683-8B4D-AAD7-EBAE32A033A4}"/>
              </a:ext>
            </a:extLst>
          </p:cNvPr>
          <p:cNvSpPr/>
          <p:nvPr userDrawn="1"/>
        </p:nvSpPr>
        <p:spPr>
          <a:xfrm>
            <a:off x="0" y="211655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i="1" dirty="0">
                <a:solidFill>
                  <a:schemeClr val="bg1"/>
                </a:solidFill>
                <a:latin typeface="Meta OT" panose="020B0604030101020102" pitchFamily="34" charset="77"/>
              </a:rPr>
              <a:t>Dedicated to creating a nation where the best health and </a:t>
            </a:r>
          </a:p>
          <a:p>
            <a:pPr algn="ctr"/>
            <a:r>
              <a:rPr lang="en-US" sz="1400" i="1" dirty="0">
                <a:solidFill>
                  <a:schemeClr val="bg1"/>
                </a:solidFill>
                <a:latin typeface="Meta OT" panose="020B0604030101020102" pitchFamily="34" charset="77"/>
              </a:rPr>
              <a:t>health care are equally accessible and affordable to all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3398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F84E98-ED1C-0A46-BCF4-B7F50E25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0D138-E986-2549-99BB-CA166A5B9B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19B77-9796-D34E-8D5A-4054B4AFF4B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A2ED9ED-ACE1-484D-8D68-5BE6C472CF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Sources</a:t>
            </a:r>
          </a:p>
        </p:txBody>
      </p:sp>
    </p:spTree>
    <p:extLst>
      <p:ext uri="{BB962C8B-B14F-4D97-AF65-F5344CB8AC3E}">
        <p14:creationId xmlns:p14="http://schemas.microsoft.com/office/powerpoint/2010/main" val="439896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90" r:id="rId2"/>
    <p:sldLayoutId id="2147483674" r:id="rId3"/>
    <p:sldLayoutId id="2147483691" r:id="rId4"/>
    <p:sldLayoutId id="2147483692" r:id="rId5"/>
    <p:sldLayoutId id="2147483693" r:id="rId6"/>
    <p:sldLayoutId id="2147483694" r:id="rId7"/>
    <p:sldLayoutId id="2147483689" r:id="rId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76B6D7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6B6D7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6B6D7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6B6D7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6B6D7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hxRqhyqB7tE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E76B92-BCB2-724A-86E1-7AA24AA132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13213" y="4939212"/>
            <a:ext cx="5030787" cy="1487488"/>
          </a:xfrm>
        </p:spPr>
        <p:txBody>
          <a:bodyPr/>
          <a:lstStyle/>
          <a:p>
            <a:r>
              <a:rPr lang="en-US" dirty="0" smtClean="0"/>
              <a:t>You Can’t Measure What You Don’t Plan: Mapping Out Your Strategic Communications Journey</a:t>
            </a:r>
            <a:endParaRPr lang="en-US" dirty="0"/>
          </a:p>
          <a:p>
            <a:r>
              <a:rPr lang="en-US" dirty="0" smtClean="0"/>
              <a:t>Kimberly N. Alleyne, Lisa R. Holland, </a:t>
            </a:r>
          </a:p>
          <a:p>
            <a:r>
              <a:rPr lang="en-US" dirty="0" smtClean="0"/>
              <a:t>Adina Marx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99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2EA4A-ABBF-A042-BDDE-E1FD8C0AE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Implementation: Health Care Repeal Lawsuit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C542EC-20D7-B440-AED6-0C9ACF511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12" name="hxRqhyqB7tE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44315" y="1398543"/>
            <a:ext cx="73152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605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2E5B2E3-1B10-624F-82DE-4CD79B037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Implementation: Surprise Medical Bills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534DC6-C65C-8849-B726-91B0FB63E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7"/>
          <a:stretch/>
        </p:blipFill>
        <p:spPr>
          <a:xfrm>
            <a:off x="809113" y="1117717"/>
            <a:ext cx="7607156" cy="4358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74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9F2AB79-3E6D-EC46-8715-9F2E3C02FF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Evaluation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78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2E5B2E3-1B10-624F-82DE-4CD79B037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Factors for Effective Evaluation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534DC6-C65C-8849-B726-91B0FB63E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Did you accomplish your objectives?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Were you able to get key messages out and heard?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Measure effectives of the program against its objectives.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Identify ways to improve and recommendations for the future.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Adjust the plan, materials, etc., before going forward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40FF5227-8055-F341-BC1F-FBC5C94C1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4133" y="6356350"/>
            <a:ext cx="5629628" cy="365125"/>
          </a:xfrm>
        </p:spPr>
        <p:txBody>
          <a:bodyPr/>
          <a:lstStyle/>
          <a:p>
            <a:pPr algn="l"/>
            <a:r>
              <a:rPr lang="en-US" dirty="0"/>
              <a:t>Let Them Eat RPIE: Communication Planning. (2012, February 11). Retrieved from http://nextcommunications.blogspot.com/2012/02/let-them-eat-rpie-communication.html</a:t>
            </a:r>
          </a:p>
        </p:txBody>
      </p:sp>
    </p:spTree>
    <p:extLst>
      <p:ext uri="{BB962C8B-B14F-4D97-AF65-F5344CB8AC3E}">
        <p14:creationId xmlns:p14="http://schemas.microsoft.com/office/powerpoint/2010/main" val="2903514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2E5B2E3-1B10-624F-82DE-4CD79B037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do digital ads?</a:t>
            </a:r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12BD791E-BBED-B24B-9A32-47C61157DE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Digital ads allow us to target specific demographics for the content we want them to see.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For small organizations, who may not have the resources their opponents do, digital advertising is an essential tool in getting your message out in an increasingly crowded bazaar of content.</a:t>
            </a:r>
            <a:endParaRPr lang="en-US" sz="1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534DC6-C65C-8849-B726-91B0FB63E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7700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73" y="1661606"/>
            <a:ext cx="4696365" cy="1630233"/>
          </a:xfr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E35A3A1F-7C93-E148-B284-14872734F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Organic Posts for Health Care Repeal Lawsuit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E5D7BD-9EDB-2E44-8379-4785712A2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"/>
          <a:stretch/>
        </p:blipFill>
        <p:spPr>
          <a:xfrm>
            <a:off x="219973" y="3684237"/>
            <a:ext cx="4818019" cy="1993356"/>
          </a:xfrm>
          <a:prstGeom prst="rect">
            <a:avLst/>
          </a:prstGeom>
        </p:spPr>
      </p:pic>
      <p:pic>
        <p:nvPicPr>
          <p:cNvPr id="8" name="Picture 2" descr="https://attachments.office.net/owa/AMarx@familiesusa.org/service.svc/s/GetAttachmentThumbnail?id=AAMkADExZjA1YzNjLWMyOTctNDgzOC1iNWU0LTZhN2VmOTdhYzgyYQBGAAAAAAD9Svssl0gWRrwS%2FTiJEzsIBwA8w9bEIa3dSaryoZ7G%2BkKeAAAAAAEJAAA8w9bEIa3dSaryoZ7G%2BkKeAAEPTQgHAAABEgAQACwGojZ9PHJLnwXkkAbJlNE%3D&amp;thumbnailType=2&amp;owa=outlook.office.com&amp;scriptVer=2020011305.08&amp;X-OWA-CANARY=rLtBwiKXWUSpvrKatt9x1WDkeltzm9cY16qSBKZx4B0_ha8oKazXw0TOQktg6F-xzhKqNOkyUAw.&amp;token=eyJhbGciOiJSUzI1NiIsImtpZCI6IjU2MzU4ODUyMzRCOTI1MkRERTAwNTc2NkQ5RDlGMjc2NTY1RjYzRTIiLCJ4NXQiOiJWaldJVWpTNUpTM2VBRmRtMmRueWRsWmZZLUkiLCJ0eXAiOiJKV1QifQ.eyJvcmlnaW4iOiJodHRwczovL291dGxvb2sub2ZmaWNlLmNvbSIsInZlciI6IkV4Y2hhbmdlLkNhbGxiYWNrLlYxIiwiYXBwY3R4c2VuZGVyIjoiT3dhRG93bmxvYWRAYjBhNGM1ZjEtMGUxNy00MDBmLWI1OWItOTYwMmFhZTJiNzA5IiwiaXNzcmluZyI6IlNJUCIsImFwcGN0eCI6IntcIm1zZXhjaHByb3RcIjpcIm93YVwiLFwicHJpbWFyeXNpZFwiOlwiUy0xLTUtMjEtMzg5NTc0NTUyMC01NzgxOTg1MDctMzUxMzE3Njg1MC0xNzcwMDk4MFwiLFwicHVpZFwiOlwiMTE1MzkwNjY2MTM3OTkxMTgwNVwiLFwib2lkXCI6XCI0ZjBlMTBmNi1mMGI1LTQzYmItYjIzZC0xMmFhOWJkN2FmNWRcIixcInNjb3BlXCI6XCJPd2FEb3dubG9hZFwifSIsIm5iZiI6MTU3OTI4MjExNCwiZXhwIjoxNTc5MjgyNzE0LCJpc3MiOiIwMDAwMDAwMi0wMDAwLTBmZjEtY2UwMC0wMDAwMDAwMDAwMDBAYjBhNGM1ZjEtMGUxNy00MDBmLWI1OWItOTYwMmFhZTJiNzA5IiwiYXVkIjoiMDAwMDAwMDItMDAwMC0wZmYxLWNlMDAtMDAwMDAwMDAwMDAwL2F0dGFjaG1lbnRzLm9mZmljZS5uZXRAYjBhNGM1ZjEtMGUxNy00MDBmLWI1OWItOTYwMmFhZTJiNzA5In0.CqDMOwZpRDoH1PSo3Vk7E7_rAexcDHD9gat1QiOKNuAW51mUs0hj-0LPCzMtQom64lEvFLP4JF72xNAqP_noZARU8wZ8cIm7xPiI_lDrjNO8fzdqF86yJF3AlvEnzyAVXzGDbA_2Z9VtbjG-xmrsPD9Uk3yjftk1eS6VciZBSf2ec3zrVzmGeY16hYIlZH6VPCZG6eqtShehi-Fzko4ElhShZqAcE6NzI_tgrHkIYrg7-rfYZjU8KPVFr1A2zlGGfZWXjj_CeixxJuqoMJfjN2cPkKNw4Tjz0MQT47QlIj4l_jmtjlmzlNHR7Ml93ErElDWdRfcvVeLIqnS8mDd0ew&amp;animation=tru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3" r="7473" b="2358"/>
          <a:stretch/>
        </p:blipFill>
        <p:spPr bwMode="auto">
          <a:xfrm>
            <a:off x="4937696" y="1510115"/>
            <a:ext cx="3840198" cy="4025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8188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673" y="1241439"/>
            <a:ext cx="6925642" cy="175284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C2439D-EB47-C345-BA10-7C2BBB081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#</a:t>
            </a:r>
            <a:r>
              <a:rPr lang="en-US" dirty="0" err="1" smtClean="0"/>
              <a:t>PassABillOrPayMine</a:t>
            </a:r>
            <a:r>
              <a:rPr lang="en-US" dirty="0" smtClean="0"/>
              <a:t> Digital Ads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A37DA6-38E3-6F4D-B02D-B67CF83E4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292" y="2587072"/>
            <a:ext cx="6308404" cy="3533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4343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8B17D-9290-F546-8C77-AFCD6C3D8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Engagements with Leadership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823" y="1820127"/>
            <a:ext cx="3853174" cy="3833812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3D121B-FACD-6B47-BC86-A6E734C4E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8068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8B17D-9290-F546-8C77-AFCD6C3D8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Engagements with Leadership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823" y="1820127"/>
            <a:ext cx="3853174" cy="3833812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3D121B-FACD-6B47-BC86-A6E734C4E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096" y="965717"/>
            <a:ext cx="4812045" cy="4256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8457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8B17D-9290-F546-8C77-AFCD6C3D8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Engagements with Leadership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823" y="1820127"/>
            <a:ext cx="3853174" cy="3833812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3D121B-FACD-6B47-BC86-A6E734C4E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096" y="965717"/>
            <a:ext cx="4812045" cy="42568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927889"/>
            <a:ext cx="4612260" cy="56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536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0" y="2791177"/>
            <a:ext cx="9144000" cy="1088491"/>
          </a:xfrm>
        </p:spPr>
        <p:txBody>
          <a:bodyPr/>
          <a:lstStyle/>
          <a:p>
            <a:r>
              <a:rPr lang="en-US" sz="3000" b="1" dirty="0" smtClean="0"/>
              <a:t>RPIE</a:t>
            </a:r>
          </a:p>
          <a:p>
            <a:r>
              <a:rPr lang="en-US" sz="3000" b="1" dirty="0" smtClean="0"/>
              <a:t>R</a:t>
            </a:r>
            <a:r>
              <a:rPr lang="en-US" dirty="0" smtClean="0"/>
              <a:t>esearch </a:t>
            </a:r>
            <a:r>
              <a:rPr lang="en-US" sz="3000" b="1" dirty="0" smtClean="0"/>
              <a:t>P</a:t>
            </a:r>
            <a:r>
              <a:rPr lang="en-US" dirty="0" smtClean="0"/>
              <a:t>lanning </a:t>
            </a:r>
            <a:r>
              <a:rPr lang="en-US" sz="3000" b="1" dirty="0" smtClean="0"/>
              <a:t>I</a:t>
            </a:r>
            <a:r>
              <a:rPr lang="en-US" dirty="0" smtClean="0"/>
              <a:t>mplementation </a:t>
            </a:r>
            <a:r>
              <a:rPr lang="en-US" sz="3000" b="1" dirty="0" smtClean="0"/>
              <a:t>E</a:t>
            </a:r>
            <a:r>
              <a:rPr lang="en-US" dirty="0" smtClean="0"/>
              <a:t>valuation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78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8B17D-9290-F546-8C77-AFCD6C3D8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Engagements with Leadership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823" y="1820127"/>
            <a:ext cx="3853174" cy="3833812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3D121B-FACD-6B47-BC86-A6E734C4E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096" y="965717"/>
            <a:ext cx="4812045" cy="42568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927889"/>
            <a:ext cx="4612260" cy="56182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29" y="927889"/>
            <a:ext cx="4874009" cy="5644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7595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8B17D-9290-F546-8C77-AFCD6C3D8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Engagements with Leadership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823" y="1820127"/>
            <a:ext cx="3853174" cy="3833812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3D121B-FACD-6B47-BC86-A6E734C4E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096" y="965717"/>
            <a:ext cx="4812045" cy="42568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927889"/>
            <a:ext cx="4612260" cy="56182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29" y="927889"/>
            <a:ext cx="4874009" cy="56440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04" y="1166529"/>
            <a:ext cx="4433837" cy="5417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0127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2E5B2E3-1B10-624F-82DE-4CD79B037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Engagements with Reporters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534DC6-C65C-8849-B726-91B0FB63E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207" y="957048"/>
            <a:ext cx="3761087" cy="4878370"/>
          </a:xfrm>
          <a:prstGeom prst="rect">
            <a:avLst/>
          </a:prstGeom>
        </p:spPr>
      </p:pic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9" y="2242733"/>
            <a:ext cx="4771318" cy="1916546"/>
          </a:xfrm>
        </p:spPr>
      </p:pic>
    </p:spTree>
    <p:extLst>
      <p:ext uri="{BB962C8B-B14F-4D97-AF65-F5344CB8AC3E}">
        <p14:creationId xmlns:p14="http://schemas.microsoft.com/office/powerpoint/2010/main" val="1365565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35A3A1F-7C93-E148-B284-14872734F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Engagements with Partners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E5D7BD-9EDB-2E44-8379-4785712A2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33" y="3908083"/>
            <a:ext cx="5630061" cy="2448267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805" y="1117717"/>
            <a:ext cx="5630061" cy="261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5470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9F2AB79-3E6D-EC46-8715-9F2E3C02FF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2882618"/>
            <a:ext cx="9144000" cy="361244"/>
          </a:xfrm>
        </p:spPr>
        <p:txBody>
          <a:bodyPr/>
          <a:lstStyle/>
          <a:p>
            <a:r>
              <a:rPr lang="en-US" dirty="0"/>
              <a:t>Exercise: Think about an upcoming project at your organization. How would you evaluate your work on it? Or how would you reevaluate a project you completed?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06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9F2AB79-3E6D-EC46-8715-9F2E3C02FF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1162444"/>
            <a:ext cx="9144000" cy="4415246"/>
          </a:xfrm>
        </p:spPr>
        <p:txBody>
          <a:bodyPr/>
          <a:lstStyle/>
          <a:p>
            <a:r>
              <a:rPr lang="en-US" dirty="0" smtClean="0"/>
              <a:t>Thank you for coming! </a:t>
            </a:r>
          </a:p>
          <a:p>
            <a:r>
              <a:rPr lang="en-US" dirty="0" smtClean="0"/>
              <a:t>Any questions? Want to keep in touch?</a:t>
            </a:r>
          </a:p>
          <a:p>
            <a:endParaRPr lang="en-US" b="1" dirty="0" smtClean="0"/>
          </a:p>
          <a:p>
            <a:r>
              <a:rPr lang="en-US" dirty="0" smtClean="0"/>
              <a:t>KAlleyne@FamiliesUSA.org</a:t>
            </a:r>
          </a:p>
          <a:p>
            <a:r>
              <a:rPr lang="en-US" dirty="0" smtClean="0"/>
              <a:t>     @</a:t>
            </a:r>
            <a:r>
              <a:rPr lang="en-US" dirty="0" err="1" smtClean="0"/>
              <a:t>KimAlleyne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LHolland@FamiliesUSA.org</a:t>
            </a:r>
          </a:p>
          <a:p>
            <a:r>
              <a:rPr lang="en-US" dirty="0" smtClean="0"/>
              <a:t>      @</a:t>
            </a:r>
            <a:r>
              <a:rPr lang="en-US" dirty="0" err="1" smtClean="0"/>
              <a:t>commsmediapr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AMarx@FamiliesUSA.org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953" y="3028481"/>
            <a:ext cx="420158" cy="34158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874" y="4396702"/>
            <a:ext cx="420158" cy="34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7013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3536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9F2AB79-3E6D-EC46-8715-9F2E3C02FF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Research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05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2EA4A-ABBF-A042-BDDE-E1FD8C0AE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Ads for No Surprises Campaign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C542EC-20D7-B440-AED6-0C9ACF511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64" y="2380502"/>
            <a:ext cx="4263416" cy="3833812"/>
          </a:xfr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780" y="2380502"/>
            <a:ext cx="4504551" cy="348916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329" y="1175909"/>
            <a:ext cx="5210902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9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9F2AB79-3E6D-EC46-8715-9F2E3C02FF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Planning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525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35A3A1F-7C93-E148-B284-14872734F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Communications Plan: Health Care Repeal Lawsuit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E5D7BD-9EDB-2E44-8379-4785712A2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104" y="1117717"/>
            <a:ext cx="5780801" cy="5099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54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8B17D-9290-F546-8C77-AFCD6C3D8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Communications Tactical Plan: Surprise Medical Bills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3D121B-FACD-6B47-BC86-A6E734C4E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81" y="1503896"/>
            <a:ext cx="8135485" cy="3724795"/>
          </a:xfrm>
        </p:spPr>
      </p:pic>
    </p:spTree>
    <p:extLst>
      <p:ext uri="{BB962C8B-B14F-4D97-AF65-F5344CB8AC3E}">
        <p14:creationId xmlns:p14="http://schemas.microsoft.com/office/powerpoint/2010/main" val="6511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9F2AB79-3E6D-EC46-8715-9F2E3C02FF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Implementation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629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2439D-EB47-C345-BA10-7C2BBB081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Implementation: Health Care Repeal Lawsuit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A37DA6-38E3-6F4D-B02D-B67CF83E4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19B77-9796-D34E-8D5A-4054B4AFF4B6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9" name="Picture 2" descr="https://attachments.office.net/owa/AMarx@familiesusa.org/service.svc/s/GetAttachmentThumbnail?id=AAMkADExZjA1YzNjLWMyOTctNDgzOC1iNWU0LTZhN2VmOTdhYzgyYQBGAAAAAAD9Svssl0gWRrwS%2FTiJEzsIBwA8w9bEIa3dSaryoZ7G%2BkKeAAAAAAEJAAA8w9bEIa3dSaryoZ7G%2BkKeAAEPTQgHAAABEgAQACwGojZ9PHJLnwXkkAbJlNE%3D&amp;thumbnailType=2&amp;owa=outlook.office.com&amp;scriptVer=2020011305.08&amp;X-OWA-CANARY=rLtBwiKXWUSpvrKatt9x1WDkeltzm9cY16qSBKZx4B0_ha8oKazXw0TOQktg6F-xzhKqNOkyUAw.&amp;token=eyJhbGciOiJSUzI1NiIsImtpZCI6IjU2MzU4ODUyMzRCOTI1MkRERTAwNTc2NkQ5RDlGMjc2NTY1RjYzRTIiLCJ4NXQiOiJWaldJVWpTNUpTM2VBRmRtMmRueWRsWmZZLUkiLCJ0eXAiOiJKV1QifQ.eyJvcmlnaW4iOiJodHRwczovL291dGxvb2sub2ZmaWNlLmNvbSIsInZlciI6IkV4Y2hhbmdlLkNhbGxiYWNrLlYxIiwiYXBwY3R4c2VuZGVyIjoiT3dhRG93bmxvYWRAYjBhNGM1ZjEtMGUxNy00MDBmLWI1OWItOTYwMmFhZTJiNzA5IiwiaXNzcmluZyI6IlNJUCIsImFwcGN0eCI6IntcIm1zZXhjaHByb3RcIjpcIm93YVwiLFwicHJpbWFyeXNpZFwiOlwiUy0xLTUtMjEtMzg5NTc0NTUyMC01NzgxOTg1MDctMzUxMzE3Njg1MC0xNzcwMDk4MFwiLFwicHVpZFwiOlwiMTE1MzkwNjY2MTM3OTkxMTgwNVwiLFwib2lkXCI6XCI0ZjBlMTBmNi1mMGI1LTQzYmItYjIzZC0xMmFhOWJkN2FmNWRcIixcInNjb3BlXCI6XCJPd2FEb3dubG9hZFwifSIsIm5iZiI6MTU3OTI4MjExNCwiZXhwIjoxNTc5MjgyNzE0LCJpc3MiOiIwMDAwMDAwMi0wMDAwLTBmZjEtY2UwMC0wMDAwMDAwMDAwMDBAYjBhNGM1ZjEtMGUxNy00MDBmLWI1OWItOTYwMmFhZTJiNzA5IiwiYXVkIjoiMDAwMDAwMDItMDAwMC0wZmYxLWNlMDAtMDAwMDAwMDAwMDAwL2F0dGFjaG1lbnRzLm9mZmljZS5uZXRAYjBhNGM1ZjEtMGUxNy00MDBmLWI1OWItOTYwMmFhZTJiNzA5In0.CqDMOwZpRDoH1PSo3Vk7E7_rAexcDHD9gat1QiOKNuAW51mUs0hj-0LPCzMtQom64lEvFLP4JF72xNAqP_noZARU8wZ8cIm7xPiI_lDrjNO8fzdqF86yJF3AlvEnzyAVXzGDbA_2Z9VtbjG-xmrsPD9Uk3yjftk1eS6VciZBSf2ec3zrVzmGeY16hYIlZH6VPCZG6eqtShehi-Fzko4ElhShZqAcE6NzI_tgrHkIYrg7-rfYZjU8KPVFr1A2zlGGfZWXjj_CeixxJuqoMJfjN2cPkKNw4Tjz0MQT47QlIj4l_jmtjlmzlNHR7Ml93ErElDWdRfcvVeLIqnS8mDd0ew&amp;animation=tru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3" r="7473" b="2358"/>
          <a:stretch/>
        </p:blipFill>
        <p:spPr bwMode="auto">
          <a:xfrm>
            <a:off x="357499" y="1297069"/>
            <a:ext cx="4358191" cy="4568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attachments.office.net/owa/AMarx@familiesusa.org/service.svc/s/GetAttachmentThumbnail?id=AAMkADExZjA1YzNjLWMyOTctNDgzOC1iNWU0LTZhN2VmOTdhYzgyYQBGAAAAAAD9Svssl0gWRrwS%2FTiJEzsIBwA8w9bEIa3dSaryoZ7G%2BkKeAAAAAAEJAAA8w9bEIa3dSaryoZ7G%2BkKeAAEPTQgHAAABEgAQADJE7smgu15Hh73mRShZcmQ%3D&amp;thumbnailType=2&amp;owa=outlook.office.com&amp;scriptVer=2020011305.08&amp;X-OWA-CANARY=rLtBwiKXWUSpvrKatt9x1WDkeltzm9cY16qSBKZx4B0_ha8oKazXw0TOQktg6F-xzhKqNOkyUAw.&amp;token=eyJhbGciOiJSUzI1NiIsImtpZCI6IjU2MzU4ODUyMzRCOTI1MkRERTAwNTc2NkQ5RDlGMjc2NTY1RjYzRTIiLCJ4NXQiOiJWaldJVWpTNUpTM2VBRmRtMmRueWRsWmZZLUkiLCJ0eXAiOiJKV1QifQ.eyJvcmlnaW4iOiJodHRwczovL291dGxvb2sub2ZmaWNlLmNvbSIsInZlciI6IkV4Y2hhbmdlLkNhbGxiYWNrLlYxIiwiYXBwY3R4c2VuZGVyIjoiT3dhRG93bmxvYWRAYjBhNGM1ZjEtMGUxNy00MDBmLWI1OWItOTYwMmFhZTJiNzA5IiwiaXNzcmluZyI6IlNJUCIsImFwcGN0eCI6IntcIm1zZXhjaHByb3RcIjpcIm93YVwiLFwicHJpbWFyeXNpZFwiOlwiUy0xLTUtMjEtMzg5NTc0NTUyMC01NzgxOTg1MDctMzUxMzE3Njg1MC0xNzcwMDk4MFwiLFwicHVpZFwiOlwiMTE1MzkwNjY2MTM3OTkxMTgwNVwiLFwib2lkXCI6XCI0ZjBlMTBmNi1mMGI1LTQzYmItYjIzZC0xMmFhOWJkN2FmNWRcIixcInNjb3BlXCI6XCJPd2FEb3dubG9hZFwifSIsIm5iZiI6MTU3OTI4MjExNCwiZXhwIjoxNTc5MjgyNzE0LCJpc3MiOiIwMDAwMDAwMi0wMDAwLTBmZjEtY2UwMC0wMDAwMDAwMDAwMDBAYjBhNGM1ZjEtMGUxNy00MDBmLWI1OWItOTYwMmFhZTJiNzA5IiwiYXVkIjoiMDAwMDAwMDItMDAwMC0wZmYxLWNlMDAtMDAwMDAwMDAwMDAwL2F0dGFjaG1lbnRzLm9mZmljZS5uZXRAYjBhNGM1ZjEtMGUxNy00MDBmLWI1OWItOTYwMmFhZTJiNzA5In0.CqDMOwZpRDoH1PSo3Vk7E7_rAexcDHD9gat1QiOKNuAW51mUs0hj-0LPCzMtQom64lEvFLP4JF72xNAqP_noZARU8wZ8cIm7xPiI_lDrjNO8fzdqF86yJF3AlvEnzyAVXzGDbA_2Z9VtbjG-xmrsPD9Uk3yjftk1eS6VciZBSf2ec3zrVzmGeY16hYIlZH6VPCZG6eqtShehi-Fzko4ElhShZqAcE6NzI_tgrHkIYrg7-rfYZjU8KPVFr1A2zlGGfZWXjj_CeixxJuqoMJfjN2cPkKNw4Tjz0MQT47QlIj4l_jmtjlmzlNHR7Ml93ErElDWdRfcvVeLIqnS8mDd0ew&amp;animation=tru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6" r="3880"/>
          <a:stretch/>
        </p:blipFill>
        <p:spPr bwMode="auto">
          <a:xfrm>
            <a:off x="4715691" y="1019221"/>
            <a:ext cx="4209750" cy="4846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182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USA Powerpoint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6" id="{954D83F1-7B5C-1A40-A887-586CB34DB496}" vid="{D7B860BA-2B8E-5844-99E3-0953ED5427F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FUSA Powerpoint Template</Template>
  <TotalTime>1068</TotalTime>
  <Words>357</Words>
  <Application>Microsoft Office PowerPoint</Application>
  <PresentationFormat>On-screen Show (4:3)</PresentationFormat>
  <Paragraphs>65</Paragraphs>
  <Slides>26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Courier New</vt:lpstr>
      <vt:lpstr>Meta OT</vt:lpstr>
      <vt:lpstr>FUSA Powerpoint Template</vt:lpstr>
      <vt:lpstr>PowerPoint Presentation</vt:lpstr>
      <vt:lpstr>PowerPoint Presentation</vt:lpstr>
      <vt:lpstr>PowerPoint Presentation</vt:lpstr>
      <vt:lpstr>Ads for No Surprises Campaign</vt:lpstr>
      <vt:lpstr>PowerPoint Presentation</vt:lpstr>
      <vt:lpstr>Communications Plan: Health Care Repeal Lawsuit</vt:lpstr>
      <vt:lpstr>Communications Tactical Plan: Surprise Medical Bills</vt:lpstr>
      <vt:lpstr>PowerPoint Presentation</vt:lpstr>
      <vt:lpstr>Implementation: Health Care Repeal Lawsuit</vt:lpstr>
      <vt:lpstr>Implementation: Health Care Repeal Lawsuit</vt:lpstr>
      <vt:lpstr>Implementation: Surprise Medical Bills</vt:lpstr>
      <vt:lpstr>PowerPoint Presentation</vt:lpstr>
      <vt:lpstr>Factors for Effective Evaluation</vt:lpstr>
      <vt:lpstr>Why do digital ads?</vt:lpstr>
      <vt:lpstr>Organic Posts for Health Care Repeal Lawsuit</vt:lpstr>
      <vt:lpstr>#PassABillOrPayMine Digital Ads</vt:lpstr>
      <vt:lpstr>Engagements with Leadership</vt:lpstr>
      <vt:lpstr>Engagements with Leadership</vt:lpstr>
      <vt:lpstr>Engagements with Leadership</vt:lpstr>
      <vt:lpstr>Engagements with Leadership</vt:lpstr>
      <vt:lpstr>Engagements with Leadership</vt:lpstr>
      <vt:lpstr>Engagements with Reporters</vt:lpstr>
      <vt:lpstr>Engagements with Partners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Nichole Edralin</dc:creator>
  <cp:keywords/>
  <dc:description/>
  <cp:lastModifiedBy>Adina Marx</cp:lastModifiedBy>
  <cp:revision>89</cp:revision>
  <cp:lastPrinted>2017-06-08T15:42:30Z</cp:lastPrinted>
  <dcterms:created xsi:type="dcterms:W3CDTF">2018-05-04T17:55:31Z</dcterms:created>
  <dcterms:modified xsi:type="dcterms:W3CDTF">2020-01-22T15:26:23Z</dcterms:modified>
  <cp:category/>
</cp:coreProperties>
</file>